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256" r:id="rId2"/>
    <p:sldId id="291" r:id="rId3"/>
    <p:sldId id="304" r:id="rId4"/>
    <p:sldId id="294" r:id="rId5"/>
    <p:sldId id="306" r:id="rId6"/>
    <p:sldId id="308" r:id="rId7"/>
    <p:sldId id="297" r:id="rId8"/>
    <p:sldId id="298" r:id="rId9"/>
    <p:sldId id="307" r:id="rId10"/>
    <p:sldId id="30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6" autoAdjust="0"/>
    <p:restoredTop sz="94660"/>
  </p:normalViewPr>
  <p:slideViewPr>
    <p:cSldViewPr>
      <p:cViewPr>
        <p:scale>
          <a:sx n="77" d="100"/>
          <a:sy n="77" d="100"/>
        </p:scale>
        <p:origin x="-121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ED147-4AF8-4BE0-9971-861585419E3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AF69C-C189-49A0-8FF6-DFE983069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F69C-C189-49A0-8FF6-DFE9830691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15875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ityadspix.com/tsclick-BQBE4NTK-MKIGQJBF?url=http://www.ulmart.ru/goods/421841&amp;sa=wp&amp;bt=20&amp;pt=9&amp;lt=2&amp;tl=3&amp;im=MzY1NS0wLTE0MTQwNzU3NjYtMTcyNDU2Mzg=&amp;prdct=063702350430063006&amp;kw=640%20c.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851648" cy="113217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/>
              </a:rPr>
              <a:t>Бюджетное общеобразовательное учреждение</a:t>
            </a:r>
            <a:br>
              <a:rPr lang="ru-RU" sz="1600" b="1" dirty="0" smtClean="0">
                <a:solidFill>
                  <a:schemeClr val="tx1"/>
                </a:solidFill>
                <a:effectLst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</a:rPr>
              <a:t> города Омска «Гимназия № 159» </a:t>
            </a:r>
            <a:endParaRPr lang="ru-RU" sz="1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40" y="3500438"/>
            <a:ext cx="8572560" cy="3357562"/>
          </a:xfrm>
        </p:spPr>
        <p:txBody>
          <a:bodyPr>
            <a:prstTxWarp prst="textArchUp">
              <a:avLst>
                <a:gd name="adj" fmla="val 11076624"/>
              </a:avLst>
            </a:prstTxWarp>
            <a:normAutofit fontScale="92500" lnSpcReduction="10000"/>
          </a:bodyPr>
          <a:lstStyle/>
          <a:p>
            <a:pPr algn="ctr"/>
            <a:endParaRPr lang="ru-RU" sz="3200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ШКОЛЬНАЯ ГАЗЕТА </a:t>
            </a:r>
          </a:p>
          <a:p>
            <a:pPr algn="ctr"/>
            <a:r>
              <a:rPr lang="ru-RU" sz="2600" b="1" i="1" dirty="0" smtClean="0">
                <a:solidFill>
                  <a:srgbClr val="C00000"/>
                </a:solidFill>
              </a:rPr>
              <a:t>КАК </a:t>
            </a:r>
            <a:r>
              <a:rPr lang="ru-RU" sz="4000" b="1" i="1" dirty="0" smtClean="0">
                <a:solidFill>
                  <a:srgbClr val="C00000"/>
                </a:solidFill>
              </a:rPr>
              <a:t> средство формирования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универсальных учебных действий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28662" y="6072182"/>
            <a:ext cx="785469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Составитель:</a:t>
            </a:r>
            <a:r>
              <a:rPr kumimoji="0" lang="ru-RU" sz="19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  учитель русского языка и литературы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Ткаченко Ольга Викторовна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5471" y="3786190"/>
            <a:ext cx="2795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( из опыта работы)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литературы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92867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 </a:t>
            </a:r>
          </a:p>
          <a:p>
            <a:endParaRPr lang="ru-RU" sz="14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9" y="-406954"/>
            <a:ext cx="6768752" cy="83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Ахмадулин Е. В. Основы теории журналистики; Феникс - Москва, 2009. - 352 </a:t>
            </a:r>
            <a:r>
              <a:rPr lang="ru-RU" sz="1600" dirty="0" err="1" smtClean="0"/>
              <a:t>c</a:t>
            </a:r>
            <a:r>
              <a:rPr lang="ru-RU" sz="1600" dirty="0" smtClean="0"/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Борзова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В.А.,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Борзов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А.А. Развитие творческих способностей у детей.- Самара, 1994.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Горчакова Т.В.,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Бударина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Л.Н. Служу Отечеству пером.- Томск, 2008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Жак. Пресса в школе: формирование активной гражданской позиции//Детская и юношеская самодеятельная пресса: теория и практика. М.: ЮНПРЕС, 1994. С10-13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Жак. Школьные и лицейские газеты/Ред.и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вст.ст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А.В.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Шарикова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М.: ЮНПРЕСС, Народное образование.2000.- 200с.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/>
              <a:t>Корконосенко</a:t>
            </a:r>
            <a:r>
              <a:rPr lang="ru-RU" sz="1600" dirty="0" smtClean="0"/>
              <a:t> С. Г. Введение в журналистику; </a:t>
            </a:r>
            <a:r>
              <a:rPr lang="ru-RU" sz="1600" dirty="0" err="1" smtClean="0"/>
              <a:t>КноРус</a:t>
            </a:r>
            <a:r>
              <a:rPr lang="ru-RU" sz="1600" dirty="0" smtClean="0"/>
              <a:t> Москва,2011.272c.</a:t>
            </a:r>
            <a:br>
              <a:rPr lang="ru-RU" sz="1600" dirty="0" smtClean="0"/>
            </a:br>
            <a:r>
              <a:rPr lang="ru-RU" sz="1600" dirty="0" smtClean="0"/>
              <a:t>Кузнецов И. В. История отечественной журналистики (1917-2000); Флинта, Наука - Москва, 2002. - </a:t>
            </a:r>
            <a:r>
              <a:rPr lang="ru-RU" sz="1600" u="sng" dirty="0" smtClean="0">
                <a:hlinkClick r:id="rId2" tooltip="KRM 640 C"/>
              </a:rPr>
              <a:t>640 </a:t>
            </a:r>
            <a:r>
              <a:rPr lang="ru-RU" sz="1600" u="sng" dirty="0" err="1" smtClean="0">
                <a:hlinkClick r:id="rId2" tooltip="KRM 640 C"/>
              </a:rPr>
              <a:t>c</a:t>
            </a:r>
            <a:r>
              <a:rPr lang="ru-RU" sz="1600" u="sng" dirty="0" smtClean="0">
                <a:hlinkClick r:id="rId2" tooltip="KRM 640 C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</a:t>
            </a:r>
            <a:r>
              <a:rPr lang="ru-RU" sz="1600" dirty="0" err="1" smtClean="0"/>
              <a:t>Лазутина</a:t>
            </a:r>
            <a:r>
              <a:rPr lang="ru-RU" sz="1600" dirty="0" smtClean="0"/>
              <a:t> Г. В. Основы творческой деятельности журналиста; Аспект Пресс - , 2010. - 240 </a:t>
            </a:r>
            <a:r>
              <a:rPr lang="ru-RU" sz="1600" dirty="0" err="1" smtClean="0"/>
              <a:t>c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Лазутина</a:t>
            </a:r>
            <a:r>
              <a:rPr lang="ru-RU" sz="1600" dirty="0" smtClean="0"/>
              <a:t> Г. В. Профессиональная этика журналиста; Аспект Пресс - , 2011. - 224 </a:t>
            </a:r>
            <a:r>
              <a:rPr lang="ru-RU" sz="1600" dirty="0" err="1" smtClean="0"/>
              <a:t>c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Прохоров Е.П. Введение в теорию журналистики;ИздательствоМГУ-Москва,2005.-368c.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Прутцков</a:t>
            </a:r>
            <a:r>
              <a:rPr lang="ru-RU" sz="1600" dirty="0" smtClean="0"/>
              <a:t> Г.В.История зарубежной журналистики. 1929-2011; Аспект Пресс - , 2011. - 432 </a:t>
            </a:r>
            <a:r>
              <a:rPr lang="ru-RU" sz="1600" dirty="0" err="1" smtClean="0"/>
              <a:t>c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825758" cy="552449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9642" y="6237312"/>
            <a:ext cx="39212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Ткаченко  Ольга  Викторовна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61248"/>
            <a:ext cx="3929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русского языка и литературы</a:t>
            </a:r>
            <a:endParaRPr lang="ru-RU" sz="1600" b="1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0_71784_bfd4640a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732240" y="0"/>
            <a:ext cx="1737008" cy="15800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3968" y="98072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От журналиста </a:t>
            </a:r>
          </a:p>
          <a:p>
            <a:r>
              <a:rPr lang="ru-RU" b="1" dirty="0" smtClean="0"/>
              <a:t>зависит многое!</a:t>
            </a:r>
            <a:br>
              <a:rPr lang="ru-RU" b="1" dirty="0" smtClean="0"/>
            </a:br>
            <a:r>
              <a:rPr lang="ru-RU" b="1" dirty="0" smtClean="0"/>
              <a:t>Привычно ему попадать в передряги. </a:t>
            </a:r>
            <a:br>
              <a:rPr lang="ru-RU" b="1" dirty="0" smtClean="0"/>
            </a:br>
            <a:r>
              <a:rPr lang="ru-RU" b="1" dirty="0" smtClean="0"/>
              <a:t>Ведь кто-то не любит пера его строгого,</a:t>
            </a:r>
            <a:br>
              <a:rPr lang="ru-RU" b="1" dirty="0" smtClean="0"/>
            </a:br>
            <a:r>
              <a:rPr lang="ru-RU" b="1" dirty="0" smtClean="0"/>
              <a:t>Но нету препон для такого трудяги! </a:t>
            </a:r>
            <a:br>
              <a:rPr lang="ru-RU" b="1" dirty="0" smtClean="0"/>
            </a:br>
            <a:r>
              <a:rPr lang="ru-RU" b="1" dirty="0" smtClean="0"/>
              <a:t>Ах, если б усилия </a:t>
            </a:r>
          </a:p>
          <a:p>
            <a:r>
              <a:rPr lang="ru-RU" b="1" dirty="0" smtClean="0"/>
              <a:t>объединить </a:t>
            </a:r>
            <a:br>
              <a:rPr lang="ru-RU" b="1" dirty="0" smtClean="0"/>
            </a:br>
            <a:r>
              <a:rPr lang="ru-RU" b="1" dirty="0" smtClean="0"/>
              <a:t>Всех тех, кто пером, словно шпагой, владеет, </a:t>
            </a:r>
            <a:br>
              <a:rPr lang="ru-RU" b="1" dirty="0" smtClean="0"/>
            </a:br>
            <a:r>
              <a:rPr lang="ru-RU" b="1" dirty="0" smtClean="0"/>
              <a:t>Под силу весь мир было б вам изменить, </a:t>
            </a:r>
            <a:br>
              <a:rPr lang="ru-RU" b="1" dirty="0" smtClean="0"/>
            </a:br>
            <a:r>
              <a:rPr lang="ru-RU" b="1" dirty="0" smtClean="0"/>
              <a:t>Спасти от барыг и </a:t>
            </a:r>
          </a:p>
          <a:p>
            <a:r>
              <a:rPr lang="ru-RU" b="1" dirty="0" smtClean="0"/>
              <a:t>презренных халдеев. </a:t>
            </a:r>
            <a:br>
              <a:rPr lang="ru-RU" b="1" dirty="0" smtClean="0"/>
            </a:br>
            <a:r>
              <a:rPr lang="ru-RU" b="1" dirty="0" smtClean="0"/>
              <a:t>Удачи, друзья! Ваша сила – в словах. </a:t>
            </a:r>
            <a:br>
              <a:rPr lang="ru-RU" b="1" dirty="0" smtClean="0"/>
            </a:br>
            <a:r>
              <a:rPr lang="ru-RU" b="1" dirty="0" smtClean="0"/>
              <a:t>И если всё честно и вместе построить, </a:t>
            </a:r>
            <a:br>
              <a:rPr lang="ru-RU" b="1" dirty="0" smtClean="0"/>
            </a:br>
            <a:r>
              <a:rPr lang="ru-RU" b="1" dirty="0" smtClean="0"/>
              <a:t>То будет всё так же прозрачно в делах, </a:t>
            </a:r>
            <a:br>
              <a:rPr lang="ru-RU" b="1" dirty="0" smtClean="0"/>
            </a:br>
            <a:r>
              <a:rPr lang="ru-RU" b="1" dirty="0" smtClean="0"/>
              <a:t>Которыми мир можно </a:t>
            </a:r>
          </a:p>
          <a:p>
            <a:r>
              <a:rPr lang="ru-RU" b="1" dirty="0" smtClean="0"/>
              <a:t>благоустроить!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Школьная пресса всегда актуальна!!!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052736"/>
            <a:ext cx="7560000" cy="5400606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О школьной прессе известно давно. Ранее выпускали стенгазеты к праздникам, отчеты о проведенных мероприятиях, а также поздравительные газеты и бюллетени. Занимались этим отдельные классы. Порой и вся школа участвовала в создании рукописных газет, которые затем печатали на машинке. Компьютерные технологии открыли новые возможности для школьных СМИ</a:t>
            </a:r>
            <a:r>
              <a:rPr lang="ru-RU" sz="1400" dirty="0" smtClean="0"/>
              <a:t>.</a:t>
            </a:r>
            <a:r>
              <a:rPr lang="ru-RU" sz="1400" dirty="0" smtClean="0"/>
              <a:t> </a:t>
            </a:r>
            <a:r>
              <a:rPr lang="ru-RU" sz="1400" dirty="0" smtClean="0"/>
              <a:t>Жак </a:t>
            </a:r>
            <a:r>
              <a:rPr lang="ru-RU" sz="1400" dirty="0" err="1" smtClean="0"/>
              <a:t>Гонне</a:t>
            </a:r>
            <a:r>
              <a:rPr lang="ru-RU" sz="1400" dirty="0" smtClean="0"/>
              <a:t> считал, что среди </a:t>
            </a:r>
            <a:r>
              <a:rPr lang="ru-RU" sz="1400" dirty="0" smtClean="0"/>
              <a:t>серьезнейших проблем современной школы - ее оторванность, фактическая изоляция от социального окружения. </a:t>
            </a:r>
            <a:r>
              <a:rPr lang="ru-RU" sz="1400" dirty="0" smtClean="0"/>
              <a:t>По его мнению, </a:t>
            </a:r>
            <a:r>
              <a:rPr lang="ru-RU" sz="1400" dirty="0" smtClean="0"/>
              <a:t>один из эффективных путей решения этой проблемы - организация взаимодействия школы и прессы.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	Газета - важнейшее средство самовыражения ребенка. Именно школьные газеты позволяют детям и подросткам научиться высказывать свои идеи, помогают лучше познать себя, открыть мир. Кроме того, в процессе совместной деятельности по созданию газеты между представителями разных поколений устанавливаются отношения взаимопонимания. Действительно, мир школьной прессы - очень значимая часть жизни учебного заведения. </a:t>
            </a:r>
          </a:p>
          <a:p>
            <a:pPr>
              <a:buNone/>
            </a:pPr>
            <a:r>
              <a:rPr lang="ru-RU" sz="1400" dirty="0" smtClean="0"/>
              <a:t>	Газета остается самым простым и доступным школьным изданием, и потому многие образовательные учреждения начинают свою издательскую деятельность именно с газеты, осваивая затем и более сложные формы. Это актуально, модно, интересно и познавательно!!!</a:t>
            </a:r>
          </a:p>
          <a:p>
            <a:pPr>
              <a:buNone/>
            </a:pPr>
            <a:r>
              <a:rPr lang="ru-RU" sz="1400" dirty="0" smtClean="0"/>
              <a:t>В соответствии с ФГОС в нашей гимназии функционирует целая разветвленная система кружковой работы. Одним из кружков  является  «Журналистика». Программа данного творческого объединения помогает ориентировать образовательный процесс на духовно-нравственное развитие и воспитание обучающихся, достижение планируемых результатов освоения содержания учебных предметов и формирование универсальных учебных действий.     Программа имеет конечный результат (продукт) – школьная газета «</a:t>
            </a:r>
            <a:r>
              <a:rPr lang="ru-RU" sz="1400" dirty="0" err="1" smtClean="0"/>
              <a:t>Совушка</a:t>
            </a:r>
            <a:r>
              <a:rPr lang="ru-RU" sz="1400" dirty="0" smtClean="0"/>
              <a:t>». </a:t>
            </a:r>
          </a:p>
          <a:p>
            <a:pPr>
              <a:buNone/>
            </a:pPr>
            <a:endParaRPr lang="ru-RU" sz="11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71473" y="785794"/>
            <a:ext cx="8572528" cy="6072206"/>
          </a:xfrm>
          <a:prstGeom prst="rect">
            <a:avLst/>
          </a:prstGeom>
        </p:spPr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-1326148"/>
            <a:ext cx="770485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ЗАДАЧИ:</a:t>
            </a:r>
          </a:p>
          <a:p>
            <a:r>
              <a:rPr lang="ru-RU" sz="1600" b="1" dirty="0" smtClean="0"/>
              <a:t>1.Обучающие:</a:t>
            </a:r>
            <a:endParaRPr lang="ru-RU" sz="1600" dirty="0" smtClean="0"/>
          </a:p>
          <a:p>
            <a:pPr lvl="0"/>
            <a:r>
              <a:rPr lang="ru-RU" sz="1600" b="1" dirty="0" smtClean="0"/>
              <a:t>Познакомить ребят с детскими периодическими изданиями;</a:t>
            </a:r>
            <a:endParaRPr lang="ru-RU" sz="1600" dirty="0" smtClean="0"/>
          </a:p>
          <a:p>
            <a:pPr lvl="0"/>
            <a:r>
              <a:rPr lang="ru-RU" sz="1600" b="1" dirty="0" smtClean="0"/>
              <a:t>Научить детей ориентироваться в страничках-рубриках газет, журналов;</a:t>
            </a:r>
            <a:endParaRPr lang="ru-RU" sz="1600" dirty="0" smtClean="0"/>
          </a:p>
          <a:p>
            <a:pPr lvl="0"/>
            <a:r>
              <a:rPr lang="ru-RU" sz="1600" b="1" dirty="0" smtClean="0"/>
              <a:t>Формировать осмысленное восприятие авторского текста;</a:t>
            </a:r>
            <a:endParaRPr lang="ru-RU" sz="1600" dirty="0" smtClean="0"/>
          </a:p>
          <a:p>
            <a:pPr lvl="0"/>
            <a:r>
              <a:rPr lang="ru-RU" sz="1600" b="1" dirty="0" smtClean="0"/>
              <a:t>Учить понимать смысл слов, составляя деревья-корнесловы;</a:t>
            </a:r>
            <a:endParaRPr lang="ru-RU" sz="1600" dirty="0" smtClean="0"/>
          </a:p>
          <a:p>
            <a:pPr lvl="0"/>
            <a:r>
              <a:rPr lang="ru-RU" sz="1600" b="1" dirty="0" smtClean="0"/>
              <a:t>Обогащать словарный запас;</a:t>
            </a:r>
            <a:endParaRPr lang="ru-RU" sz="1600" dirty="0" smtClean="0"/>
          </a:p>
          <a:p>
            <a:pPr lvl="0"/>
            <a:r>
              <a:rPr lang="ru-RU" sz="1600" b="1" dirty="0" smtClean="0"/>
              <a:t>Учить отображать действительность в символах и образах;</a:t>
            </a:r>
            <a:endParaRPr lang="ru-RU" sz="1600" dirty="0" smtClean="0"/>
          </a:p>
          <a:p>
            <a:pPr lvl="0"/>
            <a:r>
              <a:rPr lang="ru-RU" sz="1600" b="1" dirty="0" smtClean="0"/>
              <a:t>Расширять знания об окружающей действительности.</a:t>
            </a:r>
            <a:endParaRPr lang="ru-RU" sz="1600" dirty="0" smtClean="0"/>
          </a:p>
          <a:p>
            <a:r>
              <a:rPr lang="ru-RU" sz="1600" b="1" dirty="0" smtClean="0"/>
              <a:t>2. Развивающие:</a:t>
            </a:r>
            <a:endParaRPr lang="ru-RU" sz="1600" dirty="0" smtClean="0"/>
          </a:p>
          <a:p>
            <a:pPr lvl="0"/>
            <a:r>
              <a:rPr lang="ru-RU" sz="1600" b="1" dirty="0" smtClean="0"/>
              <a:t>Формировать у детей умение выделять и понимать позитивную информацию;</a:t>
            </a:r>
            <a:endParaRPr lang="ru-RU" sz="1600" dirty="0" smtClean="0"/>
          </a:p>
          <a:p>
            <a:pPr lvl="0"/>
            <a:r>
              <a:rPr lang="ru-RU" sz="1600" b="1" dirty="0" smtClean="0"/>
              <a:t>Способствовать развитию устойчивого интереса к чтению, любви к красоте русского слова, культуры речи;</a:t>
            </a:r>
            <a:endParaRPr lang="ru-RU" sz="1600" dirty="0" smtClean="0"/>
          </a:p>
          <a:p>
            <a:pPr lvl="0"/>
            <a:r>
              <a:rPr lang="ru-RU" sz="1600" b="1" dirty="0" smtClean="0"/>
              <a:t>Развивать сенсорные способности через </a:t>
            </a:r>
            <a:r>
              <a:rPr lang="ru-RU" sz="1600" b="1" dirty="0" err="1" smtClean="0"/>
              <a:t>рукотворчество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r>
              <a:rPr lang="ru-RU" sz="1600" b="1" dirty="0" smtClean="0"/>
              <a:t>3. Воспитательные:</a:t>
            </a:r>
            <a:endParaRPr lang="ru-RU" sz="1600" dirty="0" smtClean="0"/>
          </a:p>
          <a:p>
            <a:pPr lvl="0"/>
            <a:r>
              <a:rPr lang="ru-RU" sz="1600" b="1" dirty="0" smtClean="0"/>
              <a:t>Создавать ситуации успешности, способствующие формированию у детей положительных эмоций;</a:t>
            </a:r>
            <a:endParaRPr lang="ru-RU" sz="1600" dirty="0" smtClean="0"/>
          </a:p>
          <a:p>
            <a:pPr lvl="0"/>
            <a:r>
              <a:rPr lang="ru-RU" sz="1600" b="1" dirty="0" smtClean="0"/>
              <a:t>Оказывать помощь детям в преодолении психологических трудностей, в определении своих возможностей;</a:t>
            </a:r>
            <a:endParaRPr lang="ru-RU" sz="1600" dirty="0" smtClean="0"/>
          </a:p>
          <a:p>
            <a:pPr lvl="0"/>
            <a:r>
              <a:rPr lang="ru-RU" sz="1600" b="1" dirty="0" smtClean="0"/>
              <a:t>Воспитывать чувство патриотизма, любовь к родному языку.</a:t>
            </a:r>
            <a:endParaRPr lang="ru-RU" sz="1600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95770"/>
            <a:ext cx="8992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– воспитание нравственных качеств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познавательного интереса к русскому языку.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96476" y="1124744"/>
            <a:ext cx="7560000" cy="5328598"/>
          </a:xfrm>
        </p:spPr>
        <p:txBody>
          <a:bodyPr/>
          <a:lstStyle/>
          <a:p>
            <a:pPr lvl="0" algn="just">
              <a:spcBef>
                <a:spcPct val="0"/>
              </a:spcBef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Метапредметными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результатами освоения программы кружка по журналистике </a:t>
            </a:r>
          </a:p>
          <a:p>
            <a:pPr lvl="0" algn="just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формирование универсальных учебных действий (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Личностными результатами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изучения являются следующие умения: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осознавать роль языка и речи в жизни людей;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эмоционально «проживать» текст, выражать свои эмоции;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понимать эмоции других людей, сочувствовать, сопереживать;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высказывать своё отношение к героям прочитанных произведений, к их поступкам.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Регулятивные УУД: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определять и формулировать цель деятельности  с помощью учителя;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проговаривать последовательность действий;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учиться высказывать своё предположение (версию);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учиться работать по предложенному учителем плану.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Познавательные УУД: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ориентироваться в печатном издании (на развороте, в оглавлении, в условных обозначениях);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находить ответы на вопросы в тексте, иллюстрациях;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делать выводы в результате совместной работы группы и учителя;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преобразовывать информацию из одной формы в другую: подробно пересказывать небольшие тексты.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Коммуникативные УУД: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оформлять свои мысли в устной и письменной форме (на уровне предложения или небольшого текста);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слушать и понимать речь других;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выразительно читать и пересказывать текст;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договариваться с одноклассниками совместно с учителем о правилах поведения и общения и следовать им;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hangingPunct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учиться работать в паре, группе; выполнять различные роли (лидера, исполнителя).</a:t>
            </a:r>
            <a:endParaRPr lang="ru-RU" sz="1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Механизм контроля и отслеживания результатов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2448272" cy="4823996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Диагностический инструментарий</a:t>
            </a:r>
            <a:endParaRPr lang="ru-RU" sz="1600" dirty="0" smtClean="0"/>
          </a:p>
          <a:p>
            <a:pPr lvl="0"/>
            <a:r>
              <a:rPr lang="ru-RU" sz="1600" dirty="0" smtClean="0"/>
              <a:t>метод наблюдения;</a:t>
            </a:r>
          </a:p>
          <a:p>
            <a:pPr lvl="0"/>
            <a:r>
              <a:rPr lang="ru-RU" sz="1600" dirty="0" smtClean="0"/>
              <a:t>метод изучения продуктов детского творчества;</a:t>
            </a:r>
          </a:p>
          <a:p>
            <a:pPr lvl="0"/>
            <a:r>
              <a:rPr lang="ru-RU" sz="1600" dirty="0" smtClean="0"/>
              <a:t>метод анкетирования;</a:t>
            </a:r>
          </a:p>
          <a:p>
            <a:pPr lvl="0"/>
            <a:r>
              <a:rPr lang="ru-RU" sz="1600" dirty="0" smtClean="0"/>
              <a:t>мониторинг нравственно-патриотического воспитания;</a:t>
            </a:r>
          </a:p>
          <a:p>
            <a:pPr lvl="0"/>
            <a:r>
              <a:rPr lang="ru-RU" sz="1600" dirty="0" smtClean="0"/>
              <a:t>мониторинг уровня проявления воспитанности школьника.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843808" y="1052736"/>
          <a:ext cx="6084816" cy="563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36"/>
                <a:gridCol w="1014136"/>
                <a:gridCol w="1014136"/>
                <a:gridCol w="1014136"/>
                <a:gridCol w="1014136"/>
                <a:gridCol w="101413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Способ диагностики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Механизм отслеживания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Последействия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Формирование общего понятия о детской прессе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понимание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Ориентация в детских изданиях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Выставка детских печатных изданий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Активное наблюдение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Знакомство с детскими увлекательно-познавательными газетами, журналами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знание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Основные понятия: газета, журнал, заголовок, девиз, рубрика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Выпуск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газеты «</a:t>
                      </a:r>
                      <a:r>
                        <a:rPr lang="ru-RU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Совушка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Анализ рисунков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Способность к включению в творческий процесс создания стенгазеты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умения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Расположение на листе заголовка, рисунков, текста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Работа с аппликацией на заданную тему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Активное наблюдение, выставка детских работ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Представление </a:t>
                      </a:r>
                      <a:r>
                        <a:rPr lang="ru-RU" sz="1050" b="1" dirty="0" smtClean="0">
                          <a:latin typeface="Calibri"/>
                          <a:ea typeface="Calibri"/>
                          <a:cs typeface="Times New Roman"/>
                        </a:rPr>
                        <a:t>газеты </a:t>
                      </a: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родителям и анализ работ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Через развитие интереса к значению слова формировать понимание его употребления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Способность, отношение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Концентрация внимания, развитие наблюдательности, чувства слова, интереса к теме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Calibri"/>
                          <a:ea typeface="Calibri"/>
                          <a:cs typeface="Times New Roman"/>
                        </a:rPr>
                        <a:t>Опросник</a:t>
                      </a: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: «Слова, которые меня огорчают и радуют»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Активное наблюдение. Анализ количественных и качественных показателей.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Корректировка программы.  Включение новых игровых форм.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1-11-12_15.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57166"/>
            <a:ext cx="3500462" cy="2625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01-11-12_15.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286124"/>
            <a:ext cx="3500462" cy="2625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01-11-12_16.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5716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09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286124"/>
            <a:ext cx="3500463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104497"/>
            <a:ext cx="6472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1597442"/>
            <a:ext cx="7186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10" y="4303454"/>
            <a:ext cx="9286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!!!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0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16632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0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780928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797152"/>
            <a:ext cx="2466257" cy="184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09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484784"/>
            <a:ext cx="2952770" cy="19685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09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2996952"/>
            <a:ext cx="3048021" cy="20320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09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725144"/>
            <a:ext cx="2928926" cy="195261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96476" y="1052736"/>
            <a:ext cx="7560000" cy="5400606"/>
          </a:xfrm>
        </p:spPr>
        <p:txBody>
          <a:bodyPr/>
          <a:lstStyle/>
          <a:p>
            <a:r>
              <a:rPr lang="ru-RU" sz="1400" b="1" dirty="0" smtClean="0"/>
              <a:t>Работа над созданием школьной газеты в урочное время и во внеурочной деятельности помогает повысить качество образования по русскому языку. Учащиеся активно участвуют в различного вида конкурсах и состязаниях:</a:t>
            </a:r>
          </a:p>
          <a:p>
            <a:r>
              <a:rPr lang="ru-RU" sz="1400" b="1" dirty="0" smtClean="0"/>
              <a:t>«Путь к Олимпу»(2 и 3 места), региональная НПК «Эврика» (лауреат), городской фестиваль творческих проектов «Держава» (1 место), межрегиональная НПК школьников и учащейся молодежи «Поиск» (дипломант), Всероссийский конкурс по языкознанию «Русский медвежонок» (4, 19, 21 места в Омской области), Городская конференция НОУ «Шаги в науку» (лауреат), Всероссийский конкурс по русскому языку «Родное слово» (1,2,3 места), Всероссийский конкурс «Ломоносовский турнир» ( 4 место в очном этапе и лауреаты заочного этапа), Всероссийская олимпиада для старших школьников по русскому языку «Эрудит» (победитель). </a:t>
            </a:r>
          </a:p>
          <a:p>
            <a:r>
              <a:rPr lang="ru-RU" sz="1400" b="1" dirty="0" smtClean="0"/>
              <a:t>В 2013 году наша газета стала участником Всероссийского конкурса «Лучшая школьная газета» и Международного форума «Современные коммуникативные тенденции в </a:t>
            </a:r>
            <a:r>
              <a:rPr lang="ru-RU" sz="1400" b="1" dirty="0" err="1" smtClean="0"/>
              <a:t>кросс-культурном</a:t>
            </a:r>
            <a:r>
              <a:rPr lang="ru-RU" sz="1400" b="1" dirty="0" smtClean="0"/>
              <a:t> пространстве региона».</a:t>
            </a:r>
          </a:p>
          <a:p>
            <a:r>
              <a:rPr lang="ru-RU" sz="1400" b="1" dirty="0" smtClean="0"/>
              <a:t>* Более подробно с результатами можно ознакомиться в информационной справке.</a:t>
            </a:r>
          </a:p>
          <a:p>
            <a:endParaRPr lang="ru-RU" sz="1800" b="1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472514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знаний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2011-2012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2012-2013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Тема176</Template>
  <TotalTime>1238</TotalTime>
  <Words>997</Words>
  <Application>Microsoft Office PowerPoint</Application>
  <PresentationFormat>Экран (4:3)</PresentationFormat>
  <Paragraphs>161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Тема176</vt:lpstr>
      <vt:lpstr>Бюджетное общеобразовательное учреждение  города Омска «Гимназия № 159» </vt:lpstr>
      <vt:lpstr>Слайд 2</vt:lpstr>
      <vt:lpstr>Школьная пресса всегда актуальна!!!</vt:lpstr>
      <vt:lpstr>Слайд 4</vt:lpstr>
      <vt:lpstr>Планируемые результаты</vt:lpstr>
      <vt:lpstr>Механизм контроля и отслеживания результатов</vt:lpstr>
      <vt:lpstr>Слайд 7</vt:lpstr>
      <vt:lpstr>Слайд 8</vt:lpstr>
      <vt:lpstr>Наши достижения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Панарина Е.А.</dc:creator>
  <cp:lastModifiedBy>Женя</cp:lastModifiedBy>
  <cp:revision>158</cp:revision>
  <dcterms:created xsi:type="dcterms:W3CDTF">2012-03-31T06:30:50Z</dcterms:created>
  <dcterms:modified xsi:type="dcterms:W3CDTF">2014-10-26T13:33:26Z</dcterms:modified>
</cp:coreProperties>
</file>