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33CC"/>
    <a:srgbClr val="9933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hyperlink" Target="http://socialpeded.ru/konspekty-k-ekzamenu-soczialnaya-pedagogika/37-proanalizirujte-semyu-kak-faktor-socializacii-cheloveka-na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rzim.ru/nauka/pedagogika/26658-semya-kak-faktor-socializacii-lichnosti-i-semeynoe-vospitanie.html" TargetMode="External"/><Relationship Id="rId5" Type="http://schemas.openxmlformats.org/officeDocument/2006/relationships/hyperlink" Target="http://www.dgr.ru/psychology/otvety/20" TargetMode="External"/><Relationship Id="rId4" Type="http://schemas.openxmlformats.org/officeDocument/2006/relationships/hyperlink" Target="http://studopedia.net/9_59637_rol-semi-v-sotsializatsii-lichnost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Социализирующие функции семьи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indent="449580" algn="just"/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 Семья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влияет на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формирование </a:t>
            </a:r>
            <a:endParaRPr lang="ru-RU" sz="2400" b="1" u="sng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психологического пола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ребенка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В первые три года жизни </a:t>
            </a:r>
            <a:r>
              <a:rPr lang="ru-RU" sz="2400" dirty="0">
                <a:latin typeface="Arial Narrow" panose="020B0606020202030204" pitchFamily="34" charset="0"/>
              </a:rPr>
              <a:t>это влияние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определяющее</a:t>
            </a:r>
            <a:r>
              <a:rPr lang="ru-RU" sz="2400" dirty="0">
                <a:latin typeface="Arial Narrow" panose="020B0606020202030204" pitchFamily="34" charset="0"/>
              </a:rPr>
              <a:t>, ибо именно в семье</a:t>
            </a:r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идет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необратимый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процесс половой типизации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последующих возрастных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этапах 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dirty="0" smtClean="0">
                <a:latin typeface="Arial Narrow" panose="020B0606020202030204" pitchFamily="34" charset="0"/>
              </a:rPr>
              <a:t>семья </a:t>
            </a:r>
            <a:r>
              <a:rPr lang="ru-RU" sz="2400" dirty="0">
                <a:latin typeface="Arial Narrow" panose="020B0606020202030204" pitchFamily="34" charset="0"/>
              </a:rPr>
              <a:t>продолжает </a:t>
            </a:r>
            <a:r>
              <a:rPr lang="ru-RU" sz="2400" dirty="0" smtClean="0">
                <a:latin typeface="Arial Narrow" panose="020B0606020202030204" pitchFamily="34" charset="0"/>
              </a:rPr>
              <a:t>играть существенную роль,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помогая </a:t>
            </a:r>
            <a:r>
              <a:rPr lang="ru-RU" sz="2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или мешая </a:t>
            </a:r>
            <a:endParaRPr lang="ru-RU" sz="2400" b="1" u="sng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dirty="0" smtClean="0">
                <a:latin typeface="Arial Narrow" panose="020B0606020202030204" pitchFamily="34" charset="0"/>
              </a:rPr>
              <a:t>формированию </a:t>
            </a:r>
            <a:r>
              <a:rPr lang="ru-RU" sz="2400" dirty="0">
                <a:latin typeface="Arial Narrow" panose="020B0606020202030204" pitchFamily="34" charset="0"/>
              </a:rPr>
              <a:t>психологического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пола </a:t>
            </a:r>
            <a:r>
              <a:rPr lang="ru-RU" sz="2400" dirty="0">
                <a:latin typeface="Arial Narrow" panose="020B0606020202030204" pitchFamily="34" charset="0"/>
              </a:rPr>
              <a:t>подростка, </a:t>
            </a:r>
            <a:r>
              <a:rPr lang="ru-RU" sz="2400" dirty="0" smtClean="0">
                <a:latin typeface="Arial Narrow" panose="020B0606020202030204" pitchFamily="34" charset="0"/>
              </a:rPr>
              <a:t>юноши, девушки. 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8196" name="Picture 4" descr="C:\Users\Елена\Downloads\Семья\fantaz_ma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4759"/>
            <a:ext cx="2791408" cy="65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Елена\Downloads\Семья\корова 00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87375"/>
            <a:ext cx="3096344" cy="24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Социализирующие функции семьи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indent="449580" algn="just"/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Семья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играет ведущую роль в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умственном развитии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ребенка</a:t>
            </a:r>
            <a:r>
              <a:rPr lang="ru-RU" sz="2400" dirty="0">
                <a:latin typeface="Arial Narrow" panose="020B0606020202030204" pitchFamily="34" charset="0"/>
              </a:rPr>
              <a:t>: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влияет на отношение детей, подростков и юношей к учебе и во многом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определяет ее </a:t>
            </a: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успешность</a:t>
            </a:r>
            <a:r>
              <a:rPr lang="ru-RU" sz="2400" dirty="0" smtClean="0">
                <a:latin typeface="Arial Narrow" panose="020B0606020202030204" pitchFamily="34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образовательный уровень семьи, интересы ее членов сказываются на </a:t>
            </a:r>
            <a:r>
              <a:rPr lang="ru-RU" sz="2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интеллектуальном развитии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на </a:t>
            </a:r>
            <a:r>
              <a:rPr lang="ru-RU" sz="2400" dirty="0">
                <a:latin typeface="Arial Narrow" panose="020B0606020202030204" pitchFamily="34" charset="0"/>
              </a:rPr>
              <a:t>стремлении к продолжению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образования </a:t>
            </a:r>
            <a:r>
              <a:rPr lang="ru-RU" sz="2400" dirty="0">
                <a:latin typeface="Arial Narrow" panose="020B0606020202030204" pitchFamily="34" charset="0"/>
              </a:rPr>
              <a:t>и к самообразованию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C:\Users\Елена\Downloads\Семья\hello_html_569b7b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92" y="3399728"/>
            <a:ext cx="3818508" cy="34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ownloads\Семья\1344108601_97840_rodzinka_og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2" y="3573016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Социализирующие функции семьи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indent="449580" algn="just"/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  Семья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имеет важное значение в овладении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человеком               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социальными нормами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влияние семьи становится кардинальным, когда речь идет о нормах,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определяющих исполнение </a:t>
            </a: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семейных ролей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В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семье формируются </a:t>
            </a:r>
            <a:endParaRPr lang="ru-RU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фундаментальные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ценностные </a:t>
            </a:r>
            <a:endParaRPr lang="ru-RU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ориентации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человека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социальные </a:t>
            </a:r>
            <a:r>
              <a:rPr lang="ru-RU" sz="2400" dirty="0">
                <a:latin typeface="Arial Narrow" panose="020B0606020202030204" pitchFamily="34" charset="0"/>
              </a:rPr>
              <a:t>и </a:t>
            </a:r>
            <a:r>
              <a:rPr lang="ru-RU" sz="2400" dirty="0" smtClean="0">
                <a:latin typeface="Arial Narrow" panose="020B0606020202030204" pitchFamily="34" charset="0"/>
              </a:rPr>
              <a:t>межэтнические отношения;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сферы </a:t>
            </a:r>
            <a:r>
              <a:rPr lang="ru-RU" sz="2400" dirty="0">
                <a:latin typeface="Arial Narrow" panose="020B0606020202030204" pitchFamily="34" charset="0"/>
              </a:rPr>
              <a:t>и уровень </a:t>
            </a:r>
            <a:r>
              <a:rPr lang="ru-RU" sz="2400" dirty="0" smtClean="0">
                <a:latin typeface="Arial Narrow" panose="020B0606020202030204" pitchFamily="34" charset="0"/>
              </a:rPr>
              <a:t>притязаний;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жизненные </a:t>
            </a:r>
            <a:r>
              <a:rPr lang="ru-RU" sz="2400" dirty="0" smtClean="0">
                <a:latin typeface="Arial Narrow" panose="020B0606020202030204" pitchFamily="34" charset="0"/>
              </a:rPr>
              <a:t>устремления;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планы </a:t>
            </a:r>
            <a:r>
              <a:rPr lang="ru-RU" sz="2400" dirty="0">
                <a:latin typeface="Arial Narrow" panose="020B0606020202030204" pitchFamily="34" charset="0"/>
              </a:rPr>
              <a:t>и способы их достижения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ownloads\Семья\Roditel_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695575"/>
            <a:ext cx="35528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Отцовство и его роль в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социализации.</a:t>
            </a:r>
          </a:p>
          <a:p>
            <a:pPr algn="r"/>
            <a:r>
              <a:rPr lang="ru-RU" b="1" i="1" dirty="0" smtClean="0">
                <a:latin typeface="Arial Narrow" panose="020B0606020202030204" pitchFamily="34" charset="0"/>
              </a:rPr>
              <a:t>Отец </a:t>
            </a:r>
            <a:r>
              <a:rPr lang="ru-RU" b="1" i="1" dirty="0">
                <a:latin typeface="Arial Narrow" panose="020B0606020202030204" pitchFamily="34" charset="0"/>
              </a:rPr>
              <a:t>– биологическая необходимость, </a:t>
            </a:r>
            <a:endParaRPr lang="ru-RU" b="1" i="1" dirty="0" smtClean="0">
              <a:latin typeface="Arial Narrow" panose="020B0606020202030204" pitchFamily="34" charset="0"/>
            </a:endParaRPr>
          </a:p>
          <a:p>
            <a:pPr algn="r"/>
            <a:r>
              <a:rPr lang="ru-RU" b="1" i="1" dirty="0" smtClean="0">
                <a:latin typeface="Arial Narrow" panose="020B0606020202030204" pitchFamily="34" charset="0"/>
              </a:rPr>
              <a:t>но </a:t>
            </a:r>
            <a:r>
              <a:rPr lang="ru-RU" b="1" i="1" dirty="0">
                <a:latin typeface="Arial Narrow" panose="020B0606020202030204" pitchFamily="34" charset="0"/>
              </a:rPr>
              <a:t>и социальная  случайность (</a:t>
            </a:r>
            <a:r>
              <a:rPr lang="ru-RU" b="1" i="1" dirty="0" smtClean="0">
                <a:latin typeface="Arial Narrow" panose="020B0606020202030204" pitchFamily="34" charset="0"/>
              </a:rPr>
              <a:t>Маргарет </a:t>
            </a:r>
            <a:r>
              <a:rPr lang="ru-RU" b="1" i="1" dirty="0" err="1" smtClean="0">
                <a:latin typeface="Arial Narrow" panose="020B0606020202030204" pitchFamily="34" charset="0"/>
              </a:rPr>
              <a:t>Мид</a:t>
            </a:r>
            <a:r>
              <a:rPr lang="ru-RU" b="1" i="1" dirty="0" smtClean="0">
                <a:latin typeface="Arial Narrow" panose="020B0606020202030204" pitchFamily="34" charset="0"/>
              </a:rPr>
              <a:t>)</a:t>
            </a:r>
            <a:endParaRPr lang="ru-RU" i="1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Родительское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поведение мужчин по своей сути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социально: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Отец </a:t>
            </a:r>
            <a:r>
              <a:rPr lang="ru-RU" sz="2400" dirty="0">
                <a:latin typeface="Arial Narrow" panose="020B0606020202030204" pitchFamily="34" charset="0"/>
              </a:rPr>
              <a:t>значительно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влияет на половую идентификацию </a:t>
            </a:r>
            <a:r>
              <a:rPr lang="ru-RU" sz="2400" dirty="0">
                <a:latin typeface="Arial Narrow" panose="020B0606020202030204" pitchFamily="34" charset="0"/>
              </a:rPr>
              <a:t>ребенка.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Для </a:t>
            </a:r>
            <a:r>
              <a:rPr lang="ru-RU" sz="2400" dirty="0">
                <a:latin typeface="Arial Narrow" panose="020B0606020202030204" pitchFamily="34" charset="0"/>
              </a:rPr>
              <a:t>мальчиков –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пример для подражания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У </a:t>
            </a:r>
            <a:r>
              <a:rPr lang="ru-RU" sz="2400" dirty="0">
                <a:latin typeface="Arial Narrow" panose="020B0606020202030204" pitchFamily="34" charset="0"/>
              </a:rPr>
              <a:t>мальчиков чрезмерная враждебность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     к </a:t>
            </a:r>
            <a:r>
              <a:rPr lang="ru-RU" sz="2400" dirty="0">
                <a:latin typeface="Arial Narrow" panose="020B0606020202030204" pitchFamily="34" charset="0"/>
              </a:rPr>
              <a:t>окружающим возникает как бунт против излишней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зависимости </a:t>
            </a:r>
            <a:r>
              <a:rPr lang="ru-RU" sz="2400" dirty="0">
                <a:latin typeface="Arial Narrow" panose="020B0606020202030204" pitchFamily="34" charset="0"/>
              </a:rPr>
              <a:t>от матери (если нет отца).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У </a:t>
            </a:r>
            <a:r>
              <a:rPr lang="ru-RU" sz="2400" dirty="0">
                <a:latin typeface="Arial Narrow" panose="020B0606020202030204" pitchFamily="34" charset="0"/>
              </a:rPr>
              <a:t>импульсивных порывистых отцов сыновья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 часто </a:t>
            </a:r>
            <a:r>
              <a:rPr lang="ru-RU" sz="2400" dirty="0">
                <a:latin typeface="Arial Narrow" panose="020B0606020202030204" pitchFamily="34" charset="0"/>
              </a:rPr>
              <a:t>страдают </a:t>
            </a:r>
            <a:r>
              <a:rPr lang="ru-RU" sz="2400" dirty="0" smtClean="0">
                <a:latin typeface="Arial Narrow" panose="020B0606020202030204" pitchFamily="34" charset="0"/>
              </a:rPr>
              <a:t>неврозами,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 а </a:t>
            </a:r>
            <a:r>
              <a:rPr lang="ru-RU" sz="2400" dirty="0">
                <a:latin typeface="Arial Narrow" panose="020B0606020202030204" pitchFamily="34" charset="0"/>
              </a:rPr>
              <a:t>излишняя строгость может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 спровоцировать </a:t>
            </a:r>
            <a:r>
              <a:rPr lang="ru-RU" sz="2400" dirty="0">
                <a:latin typeface="Arial Narrow" panose="020B0606020202030204" pitchFamily="34" charset="0"/>
              </a:rPr>
              <a:t>у сыновей </a:t>
            </a:r>
            <a:r>
              <a:rPr lang="ru-RU" sz="2400" dirty="0" smtClean="0">
                <a:latin typeface="Arial Narrow" panose="020B0606020202030204" pitchFamily="34" charset="0"/>
              </a:rPr>
              <a:t>страхи.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Отцовство и его роль в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социализации.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Отец способствует формированию </a:t>
            </a:r>
            <a:r>
              <a:rPr lang="ru-RU" sz="2400" b="1" u="sng" dirty="0">
                <a:solidFill>
                  <a:srgbClr val="FF33CC"/>
                </a:solidFill>
                <a:latin typeface="Arial Narrow" panose="020B0606020202030204" pitchFamily="34" charset="0"/>
              </a:rPr>
              <a:t>у девочек положительной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u="sng" dirty="0">
                <a:solidFill>
                  <a:srgbClr val="FF33CC"/>
                </a:solidFill>
                <a:latin typeface="Arial Narrow" panose="020B0606020202030204" pitchFamily="34" charset="0"/>
              </a:rPr>
              <a:t>самооценки.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Если отца нет, то </a:t>
            </a:r>
            <a:r>
              <a:rPr lang="ru-RU" sz="2400" dirty="0" smtClean="0">
                <a:latin typeface="Arial Narrow" panose="020B0606020202030204" pitchFamily="34" charset="0"/>
              </a:rPr>
              <a:t>у девочки может </a:t>
            </a:r>
            <a:r>
              <a:rPr lang="ru-RU" sz="2400" dirty="0">
                <a:latin typeface="Arial Narrow" panose="020B0606020202030204" pitchFamily="34" charset="0"/>
              </a:rPr>
              <a:t>сформироваться </a:t>
            </a:r>
            <a:r>
              <a:rPr lang="ru-RU" sz="2400" b="1" u="sng" dirty="0">
                <a:solidFill>
                  <a:srgbClr val="FF33CC"/>
                </a:solidFill>
                <a:latin typeface="Arial Narrow" panose="020B0606020202030204" pitchFamily="34" charset="0"/>
              </a:rPr>
              <a:t>нереалистическое отношение </a:t>
            </a:r>
            <a:r>
              <a:rPr lang="ru-RU" sz="2400" dirty="0">
                <a:latin typeface="Arial Narrow" panose="020B0606020202030204" pitchFamily="34" charset="0"/>
              </a:rPr>
              <a:t>к лицам мужского пола.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Дети, выросшие без отцов, часто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имеют пониженный уровень притязаний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b="1" u="sng" dirty="0">
                <a:solidFill>
                  <a:srgbClr val="00B0F0"/>
                </a:solidFill>
                <a:latin typeface="Arial Narrow" panose="020B0606020202030204" pitchFamily="34" charset="0"/>
              </a:rPr>
              <a:t>у мальчиков выше уровень тревожности</a:t>
            </a:r>
            <a:r>
              <a:rPr lang="ru-RU" sz="2400" dirty="0">
                <a:latin typeface="Arial Narrow" panose="020B0606020202030204" pitchFamily="34" charset="0"/>
              </a:rPr>
              <a:t>, им сложнее налаживать контакты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со </a:t>
            </a:r>
            <a:r>
              <a:rPr lang="ru-RU" sz="2400" dirty="0">
                <a:latin typeface="Arial Narrow" panose="020B0606020202030204" pitchFamily="34" charset="0"/>
              </a:rPr>
              <a:t>сверстниками.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При отсутствии </a:t>
            </a:r>
            <a:r>
              <a:rPr lang="ru-RU" sz="2400" dirty="0" smtClean="0">
                <a:latin typeface="Arial Narrow" panose="020B0606020202030204" pitchFamily="34" charset="0"/>
              </a:rPr>
              <a:t>отца </a:t>
            </a:r>
            <a:r>
              <a:rPr lang="ru-RU" sz="2400" b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мальчики </a:t>
            </a:r>
          </a:p>
          <a:p>
            <a:r>
              <a:rPr lang="ru-RU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b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часто гипертрофируют </a:t>
            </a:r>
            <a:r>
              <a:rPr lang="ru-RU" sz="2400" b="1" u="sng" dirty="0">
                <a:solidFill>
                  <a:srgbClr val="00B0F0"/>
                </a:solidFill>
                <a:latin typeface="Arial Narrow" panose="020B0606020202030204" pitchFamily="34" charset="0"/>
              </a:rPr>
              <a:t>свою </a:t>
            </a:r>
            <a:endParaRPr lang="ru-RU" sz="2400" b="1" u="sng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b="1" u="sng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маскулинность</a:t>
            </a:r>
            <a:r>
              <a:rPr lang="ru-RU" sz="2400" dirty="0">
                <a:latin typeface="Arial Narrow" panose="020B0606020202030204" pitchFamily="34" charset="0"/>
              </a:rPr>
              <a:t>,  </a:t>
            </a:r>
            <a:r>
              <a:rPr lang="ru-RU" sz="2400" dirty="0" smtClean="0">
                <a:latin typeface="Arial Narrow" panose="020B0606020202030204" pitchFamily="34" charset="0"/>
              </a:rPr>
              <a:t>проявляя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агрессивность, грубость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драчливость.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2290" name="Picture 2" descr="C:\Users\Елена\Downloads\Семья\Father's day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401997"/>
            <a:ext cx="4608004" cy="34560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лена\Downloads\Семья\park_of_the_fu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" y="4768440"/>
            <a:ext cx="3351571" cy="208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Заключение.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Семья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играет большую роль </a:t>
            </a:r>
            <a:r>
              <a:rPr lang="ru-RU" sz="2400" dirty="0">
                <a:latin typeface="Arial Narrow" panose="020B0606020202030204" pitchFamily="34" charset="0"/>
              </a:rPr>
              <a:t>в процессе социального развития человека в связи с тем, что ее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одобрение, поддержка, безразличие или осуждение сказываются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на притязаниях человека</a:t>
            </a:r>
            <a:r>
              <a:rPr lang="ru-RU" sz="2400" dirty="0">
                <a:latin typeface="Arial Narrow" panose="020B0606020202030204" pitchFamily="34" charset="0"/>
              </a:rPr>
              <a:t>, помогают ему или мешают искать выходы в сложных ситуациях,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адаптироваться</a:t>
            </a:r>
            <a:r>
              <a:rPr lang="ru-RU" sz="2400" dirty="0">
                <a:latin typeface="Arial Narrow" panose="020B0606020202030204" pitchFamily="34" charset="0"/>
              </a:rPr>
              <a:t> к изменившимся обстоятельствам его жизни,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устоять</a:t>
            </a:r>
            <a:r>
              <a:rPr lang="ru-RU" sz="2400" dirty="0">
                <a:latin typeface="Arial Narrow" panose="020B0606020202030204" pitchFamily="34" charset="0"/>
              </a:rPr>
              <a:t> в меняющихся социальных условиях.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Ценности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 атмосфера семьи определяют </a:t>
            </a:r>
            <a:r>
              <a:rPr lang="ru-RU" sz="2400" dirty="0">
                <a:latin typeface="Arial Narrow" panose="020B0606020202030204" pitchFamily="34" charset="0"/>
              </a:rPr>
              <a:t>и то, насколько она становится средой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саморазвития</a:t>
            </a:r>
            <a:r>
              <a:rPr lang="ru-RU" sz="2400" dirty="0">
                <a:latin typeface="Arial Narrow" panose="020B0606020202030204" pitchFamily="34" charset="0"/>
              </a:rPr>
              <a:t> и ареной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самореализации</a:t>
            </a:r>
            <a:r>
              <a:rPr lang="ru-RU" sz="2400" dirty="0">
                <a:latin typeface="Arial Narrow" panose="020B0606020202030204" pitchFamily="34" charset="0"/>
              </a:rPr>
              <a:t> ее членов, возможные аспекты и способы того и другого.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                                        Какую </a:t>
            </a:r>
            <a:r>
              <a:rPr lang="ru-RU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бы сторону развития ребенка мы ни </a:t>
            </a:r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             			     взяли</a:t>
            </a:r>
            <a:r>
              <a:rPr lang="ru-RU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, всегда окажется, что решающую </a:t>
            </a:r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				     роль </a:t>
            </a:r>
            <a:r>
              <a:rPr lang="ru-RU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в его эффективности на том или </a:t>
            </a:r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	                             	                               ином </a:t>
            </a:r>
            <a:r>
              <a:rPr lang="ru-RU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возрастном этапе играет семья.</a:t>
            </a:r>
            <a:endParaRPr lang="ru-RU" sz="24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Елена\Downloads\Семья\0_91f91_f52b6b85_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4084"/>
            <a:ext cx="6768752" cy="47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latin typeface="Arial Narrow"/>
              </a:rPr>
              <a:t>Ребёнок - зеркало семьи;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latin typeface="Arial Narrow"/>
              </a:rPr>
              <a:t>как в капле воды отражается солнце, так в детях отражается нравственная чистота матери и отца.</a:t>
            </a:r>
            <a:endParaRPr lang="ru-RU" sz="2400" dirty="0">
              <a:latin typeface="Times New Roman"/>
              <a:ea typeface="Times New Roman"/>
            </a:endParaRPr>
          </a:p>
          <a:p>
            <a:r>
              <a:rPr lang="ru-RU" sz="1600" b="1" i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В.А.Сухомлинский</a:t>
            </a:r>
            <a:endParaRPr lang="ru-RU" sz="1600" b="1" i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  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70079" y="5013176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/>
              </a:rPr>
              <a:t>БЛАГОДАРЮ  ЗА  ВНИМАНИЕ!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729" y="5474841"/>
            <a:ext cx="8712968" cy="126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u="sng" dirty="0">
                <a:latin typeface="Times New Roman"/>
                <a:hlinkClick r:id="rId4"/>
              </a:rPr>
              <a:t>http://studopedia.net/9_59637_rol-semi-v-sotsializatsii-lichnosti.html</a:t>
            </a:r>
            <a:endParaRPr lang="ru-RU" sz="1400" dirty="0"/>
          </a:p>
          <a:p>
            <a:pPr algn="just"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Calibri"/>
                <a:cs typeface="Times New Roman"/>
                <a:hlinkClick r:id="rId5"/>
              </a:rPr>
              <a:t>http</a:t>
            </a:r>
            <a:r>
              <a:rPr lang="ru-RU" sz="1400" u="sng" dirty="0">
                <a:latin typeface="Times New Roman"/>
                <a:ea typeface="Calibri"/>
                <a:cs typeface="Times New Roman"/>
                <a:hlinkClick r:id="rId5"/>
              </a:rPr>
              <a:t>://www.dgr.ru/psychology/otvety/20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Calibri"/>
                <a:cs typeface="Times New Roman"/>
                <a:hlinkClick r:id="rId6"/>
              </a:rPr>
              <a:t>http</a:t>
            </a:r>
            <a:r>
              <a:rPr lang="ru-RU" sz="1400" u="sng" dirty="0">
                <a:latin typeface="Times New Roman"/>
                <a:ea typeface="Calibri"/>
                <a:cs typeface="Times New Roman"/>
                <a:hlinkClick r:id="rId6"/>
              </a:rPr>
              <a:t>://</a:t>
            </a:r>
            <a:r>
              <a:rPr lang="ru-RU" sz="1400" u="sng" dirty="0" smtClean="0">
                <a:latin typeface="Times New Roman"/>
                <a:ea typeface="Calibri"/>
                <a:cs typeface="Times New Roman"/>
                <a:hlinkClick r:id="rId6"/>
              </a:rPr>
              <a:t>murzim.ru/nauka/pedagogika/26658-semya-kak-faktor-socializacii-lichnosti-i-semeynoe-vospitanie.html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latin typeface="Times New Roman"/>
                <a:ea typeface="Calibri"/>
                <a:cs typeface="Times New Roman"/>
                <a:hlinkClick r:id="rId7"/>
              </a:rPr>
              <a:t>http://socialpeded.ru/konspekty-k-ekzamenu-soczialnaya-pedagogika/37-proanalizirujte-semyu-kak-faktor-socializacii-cheloveka-na.htm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7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250</TotalTime>
  <Words>471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 как фактор социализации личности</dc:title>
  <dc:creator>Елена</dc:creator>
  <cp:lastModifiedBy>Елена</cp:lastModifiedBy>
  <cp:revision>24</cp:revision>
  <dcterms:created xsi:type="dcterms:W3CDTF">2014-11-19T06:48:20Z</dcterms:created>
  <dcterms:modified xsi:type="dcterms:W3CDTF">2014-11-19T11:34:11Z</dcterms:modified>
</cp:coreProperties>
</file>