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33CC"/>
    <a:srgbClr val="9933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0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ownloads\Семья\family-fun-8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6770">
            <a:off x="773705" y="1074491"/>
            <a:ext cx="7486800" cy="4211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229200"/>
            <a:ext cx="7772400" cy="1512168"/>
          </a:xfrm>
        </p:spPr>
        <p:txBody>
          <a:bodyPr/>
          <a:lstStyle/>
          <a:p>
            <a:r>
              <a:rPr lang="ru-RU" sz="4000" b="1" dirty="0" smtClean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Семья – как фактор социализации личности</a:t>
            </a:r>
            <a:endParaRPr lang="ru-RU" sz="4000" b="1" dirty="0">
              <a:ln w="3155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5112568" cy="864096"/>
          </a:xfrm>
        </p:spPr>
        <p:txBody>
          <a:bodyPr>
            <a:normAutofit/>
          </a:bodyPr>
          <a:lstStyle/>
          <a:p>
            <a:pPr lvl="0" algn="l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Мищак </a:t>
            </a:r>
            <a:r>
              <a:rPr lang="ru-RU" sz="1900" b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Елена Александровна,</a:t>
            </a:r>
          </a:p>
          <a:p>
            <a:pPr lvl="0" algn="l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ru-RU" sz="1900" b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учитель МБОУ СОШ №27</a:t>
            </a:r>
          </a:p>
          <a:p>
            <a:endParaRPr lang="ru-RU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ownloads\Семья\023413200912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36" y="3555853"/>
            <a:ext cx="4402863" cy="330214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129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Социальное становление личности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— это процесс,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indent="449580" algn="just"/>
            <a:r>
              <a:rPr lang="ru-RU" sz="2400" dirty="0" smtClean="0">
                <a:latin typeface="Arial Narrow" panose="020B0606020202030204" pitchFamily="34" charset="0"/>
              </a:rPr>
              <a:t>в </a:t>
            </a:r>
            <a:r>
              <a:rPr lang="ru-RU" sz="2400" dirty="0">
                <a:latin typeface="Arial Narrow" panose="020B0606020202030204" pitchFamily="34" charset="0"/>
              </a:rPr>
              <a:t>течение которого человек осознает себя в обществе как </a:t>
            </a:r>
            <a:r>
              <a:rPr lang="ru-RU" sz="2400" dirty="0" smtClean="0">
                <a:latin typeface="Arial Narrow" panose="020B0606020202030204" pitchFamily="34" charset="0"/>
              </a:rPr>
              <a:t>личность.</a:t>
            </a:r>
          </a:p>
          <a:p>
            <a:pPr indent="449580" algn="just"/>
            <a:endParaRPr lang="ru-RU" sz="1050" dirty="0">
              <a:latin typeface="Arial Narrow" panose="020B0606020202030204" pitchFamily="34" charset="0"/>
            </a:endParaRPr>
          </a:p>
          <a:p>
            <a:pPr indent="449580" algn="just"/>
            <a:r>
              <a:rPr lang="ru-RU" sz="2400" dirty="0" smtClean="0">
                <a:latin typeface="Arial Narrow" panose="020B0606020202030204" pitchFamily="34" charset="0"/>
              </a:rPr>
              <a:t>Социальное становление личности происходит </a:t>
            </a:r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в процессе воспитания, образования и самовоспитания</a:t>
            </a:r>
            <a:r>
              <a:rPr lang="ru-RU" sz="2400" dirty="0">
                <a:latin typeface="Arial Narrow" panose="020B0606020202030204" pitchFamily="34" charset="0"/>
              </a:rPr>
              <a:t>, когда человек самостоятельно определяет для себя цели и достигает их, когда, осознав чувство собственного достоинства, он уверен в своем положении в обществе.</a:t>
            </a:r>
            <a:endParaRPr lang="ru-RU" sz="240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3140968"/>
            <a:ext cx="8805725" cy="34163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</a:rPr>
              <a:t>Социализироваться</a:t>
            </a:r>
            <a:r>
              <a:rPr lang="ru-RU" sz="2400" dirty="0">
                <a:latin typeface="Arial Narrow" panose="020B0606020202030204" pitchFamily="34" charset="0"/>
                <a:ea typeface="Calibri"/>
              </a:rPr>
              <a:t>, значит научиться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  <a:ea typeface="Calibri"/>
              </a:rPr>
              <a:t>жить в обществе</a:t>
            </a:r>
            <a:r>
              <a:rPr lang="ru-RU" sz="2400" dirty="0">
                <a:latin typeface="Arial Narrow" panose="020B0606020202030204" pitchFamily="34" charset="0"/>
                <a:ea typeface="Calibri"/>
              </a:rPr>
              <a:t>, </a:t>
            </a:r>
            <a:r>
              <a:rPr lang="ru-RU" sz="2400" dirty="0" smtClean="0">
                <a:latin typeface="Arial Narrow" panose="020B0606020202030204" pitchFamily="34" charset="0"/>
                <a:ea typeface="Calibri"/>
              </a:rPr>
              <a:t>овладев </a:t>
            </a:r>
            <a:r>
              <a:rPr lang="ru-RU" sz="2400" dirty="0">
                <a:latin typeface="Arial Narrow" panose="020B0606020202030204" pitchFamily="34" charset="0"/>
                <a:ea typeface="Calibri"/>
              </a:rPr>
              <a:t>правилами и нормами поведения, </a:t>
            </a:r>
            <a:endParaRPr lang="ru-RU" sz="2400" dirty="0" smtClean="0">
              <a:latin typeface="Arial Narrow" panose="020B0606020202030204" pitchFamily="34" charset="0"/>
              <a:ea typeface="Calibri"/>
            </a:endParaRPr>
          </a:p>
          <a:p>
            <a:r>
              <a:rPr lang="ru-RU" sz="2400" dirty="0" smtClean="0">
                <a:latin typeface="Arial Narrow" panose="020B0606020202030204" pitchFamily="34" charset="0"/>
                <a:ea typeface="Calibri"/>
              </a:rPr>
              <a:t>вписаться </a:t>
            </a:r>
            <a:r>
              <a:rPr lang="ru-RU" sz="2400" dirty="0">
                <a:latin typeface="Arial Narrow" panose="020B0606020202030204" pitchFamily="34" charset="0"/>
                <a:ea typeface="Calibri"/>
              </a:rPr>
              <a:t>в существующие в обществе </a:t>
            </a:r>
            <a:endParaRPr lang="ru-RU" sz="2400" dirty="0" smtClean="0">
              <a:latin typeface="Arial Narrow" panose="020B0606020202030204" pitchFamily="34" charset="0"/>
              <a:ea typeface="Calibri"/>
            </a:endParaRPr>
          </a:p>
          <a:p>
            <a:r>
              <a:rPr lang="ru-RU" sz="2400" dirty="0" smtClean="0">
                <a:latin typeface="Arial Narrow" panose="020B0606020202030204" pitchFamily="34" charset="0"/>
                <a:ea typeface="Calibri"/>
              </a:rPr>
              <a:t>отношения </a:t>
            </a:r>
            <a:r>
              <a:rPr lang="ru-RU" sz="2400" dirty="0">
                <a:latin typeface="Arial Narrow" panose="020B0606020202030204" pitchFamily="34" charset="0"/>
                <a:ea typeface="Calibri"/>
              </a:rPr>
              <a:t>(экономические, </a:t>
            </a:r>
            <a:endParaRPr lang="ru-RU" sz="2400" dirty="0" smtClean="0">
              <a:latin typeface="Arial Narrow" panose="020B0606020202030204" pitchFamily="34" charset="0"/>
              <a:ea typeface="Calibri"/>
            </a:endParaRPr>
          </a:p>
          <a:p>
            <a:r>
              <a:rPr lang="ru-RU" sz="2400" dirty="0" smtClean="0">
                <a:latin typeface="Arial Narrow" panose="020B0606020202030204" pitchFamily="34" charset="0"/>
                <a:ea typeface="Calibri"/>
              </a:rPr>
              <a:t>политические</a:t>
            </a:r>
            <a:r>
              <a:rPr lang="ru-RU" sz="2400" dirty="0">
                <a:latin typeface="Arial Narrow" panose="020B0606020202030204" pitchFamily="34" charset="0"/>
                <a:ea typeface="Calibri"/>
              </a:rPr>
              <a:t>, культурные, </a:t>
            </a:r>
            <a:endParaRPr lang="ru-RU" sz="2400" dirty="0" smtClean="0">
              <a:latin typeface="Arial Narrow" panose="020B0606020202030204" pitchFamily="34" charset="0"/>
              <a:ea typeface="Calibri"/>
            </a:endParaRPr>
          </a:p>
          <a:p>
            <a:r>
              <a:rPr lang="ru-RU" sz="2400" dirty="0" smtClean="0">
                <a:latin typeface="Arial Narrow" panose="020B0606020202030204" pitchFamily="34" charset="0"/>
                <a:ea typeface="Calibri"/>
              </a:rPr>
              <a:t>национальные</a:t>
            </a:r>
            <a:r>
              <a:rPr lang="ru-RU" sz="2400" dirty="0">
                <a:latin typeface="Arial Narrow" panose="020B0606020202030204" pitchFamily="34" charset="0"/>
                <a:ea typeface="Calibri"/>
              </a:rPr>
              <a:t>, религиозные, </a:t>
            </a:r>
            <a:endParaRPr lang="ru-RU" sz="2400" dirty="0" smtClean="0">
              <a:latin typeface="Arial Narrow" panose="020B0606020202030204" pitchFamily="34" charset="0"/>
              <a:ea typeface="Calibri"/>
            </a:endParaRPr>
          </a:p>
          <a:p>
            <a:r>
              <a:rPr lang="ru-RU" sz="2400" dirty="0" smtClean="0">
                <a:latin typeface="Arial Narrow" panose="020B0606020202030204" pitchFamily="34" charset="0"/>
                <a:ea typeface="Calibri"/>
              </a:rPr>
              <a:t>межличностные </a:t>
            </a:r>
            <a:r>
              <a:rPr lang="ru-RU" sz="2400" dirty="0">
                <a:latin typeface="Arial Narrow" panose="020B0606020202030204" pitchFamily="34" charset="0"/>
                <a:ea typeface="Calibri"/>
              </a:rPr>
              <a:t>и др.), </a:t>
            </a: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  <a:ea typeface="Calibri"/>
              </a:rPr>
              <a:t>следовать </a:t>
            </a:r>
          </a:p>
          <a:p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  <a:ea typeface="Calibri"/>
              </a:rPr>
              <a:t>принятым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  <a:ea typeface="Calibri"/>
              </a:rPr>
              <a:t>в обществе традициям </a:t>
            </a:r>
            <a:endParaRPr lang="ru-RU" sz="2400" b="1" u="sng" dirty="0" smtClean="0">
              <a:solidFill>
                <a:srgbClr val="008000"/>
              </a:solidFill>
              <a:latin typeface="Arial Narrow" panose="020B0606020202030204" pitchFamily="34" charset="0"/>
              <a:ea typeface="Calibri"/>
            </a:endParaRPr>
          </a:p>
          <a:p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  <a:ea typeface="Calibri"/>
              </a:rPr>
              <a:t>и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  <a:ea typeface="Calibri"/>
              </a:rPr>
              <a:t>обычаям</a:t>
            </a:r>
            <a:r>
              <a:rPr lang="ru-RU" sz="2400" dirty="0">
                <a:latin typeface="Arial Narrow" panose="020B0606020202030204" pitchFamily="34" charset="0"/>
                <a:ea typeface="Calibri"/>
              </a:rPr>
              <a:t>. </a:t>
            </a:r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Выделяют 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три стадии социализации: </a:t>
            </a:r>
            <a:endParaRPr lang="ru-RU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indent="449580" algn="just"/>
            <a:endParaRPr lang="ru-RU" sz="24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до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трудовая</a:t>
            </a:r>
            <a:r>
              <a:rPr lang="ru-RU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– ранняя социализация до поступления ребенка в школу и стадия обучения в школе,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трудовая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– время работы личности в трудовом коллективе,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после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трудовая </a:t>
            </a:r>
            <a:r>
              <a:rPr lang="ru-RU" sz="2400" dirty="0">
                <a:latin typeface="Arial Narrow" panose="020B0606020202030204" pitchFamily="34" charset="0"/>
              </a:rPr>
              <a:t>– период после выхода на пенсию. </a:t>
            </a:r>
          </a:p>
          <a:p>
            <a:pPr indent="449580" algn="just"/>
            <a:endParaRPr lang="ru-RU" sz="2400" dirty="0" smtClean="0">
              <a:latin typeface="Arial Narrow" panose="020B0606020202030204" pitchFamily="34" charset="0"/>
            </a:endParaRPr>
          </a:p>
        </p:txBody>
      </p:sp>
      <p:pic>
        <p:nvPicPr>
          <p:cNvPr id="3076" name="Picture 4" descr="http://engagesupport.co.uk/wp-content/uploads/2012/12/family-jigsa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26" y="2564904"/>
            <a:ext cx="5189919" cy="426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1224" y="3645024"/>
            <a:ext cx="4356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Семья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играет самую важную роль на первой стадии социализации, прививая ребенку навыки, необходимые ему во взрослой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35019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Процесс социализации 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личности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pPr indent="449580" algn="just"/>
            <a:endParaRPr lang="ru-RU" sz="24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первая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ступень</a:t>
            </a:r>
            <a:r>
              <a:rPr lang="ru-RU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–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дошкольный период</a:t>
            </a:r>
            <a:r>
              <a:rPr lang="ru-RU" sz="2400" dirty="0">
                <a:latin typeface="Arial Narrow" panose="020B0606020202030204" pitchFamily="34" charset="0"/>
              </a:rPr>
              <a:t>, период произвольного существования ребенка, в котором преобладает игровая деятельность;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вторая ступень </a:t>
            </a:r>
            <a:r>
              <a:rPr lang="ru-RU" sz="2400" dirty="0">
                <a:latin typeface="Arial Narrow" panose="020B0606020202030204" pitchFamily="34" charset="0"/>
              </a:rPr>
              <a:t>–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период активного познания </a:t>
            </a:r>
            <a:r>
              <a:rPr lang="ru-RU" sz="2400" dirty="0">
                <a:latin typeface="Arial Narrow" panose="020B0606020202030204" pitchFamily="34" charset="0"/>
              </a:rPr>
              <a:t>ребенком окружающей жизни, ее законов и </a:t>
            </a:r>
            <a:r>
              <a:rPr lang="ru-RU" sz="2400" dirty="0" smtClean="0">
                <a:latin typeface="Arial Narrow" panose="020B0606020202030204" pitchFamily="34" charset="0"/>
              </a:rPr>
              <a:t>требований;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третья ступень</a:t>
            </a:r>
            <a:r>
              <a:rPr lang="ru-RU" sz="24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–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этап завершения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ее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формирования</a:t>
            </a:r>
            <a:r>
              <a:rPr lang="ru-RU" sz="2400" dirty="0">
                <a:latin typeface="Arial Narrow" panose="020B0606020202030204" pitchFamily="34" charset="0"/>
              </a:rPr>
              <a:t>: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личность</a:t>
            </a:r>
            <a:r>
              <a:rPr lang="ru-RU" sz="2400" dirty="0">
                <a:latin typeface="Arial Narrow" panose="020B0606020202030204" pitchFamily="34" charset="0"/>
              </a:rPr>
              <a:t>, познав окружающую природу и общество,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совершенствует </a:t>
            </a:r>
            <a:r>
              <a:rPr lang="ru-RU" sz="2400" dirty="0">
                <a:latin typeface="Arial Narrow" panose="020B0606020202030204" pitchFamily="34" charset="0"/>
              </a:rPr>
              <a:t>свое собственное «Я</a:t>
            </a:r>
            <a:r>
              <a:rPr lang="ru-RU" sz="2400" dirty="0" smtClean="0">
                <a:latin typeface="Arial Narrow" panose="020B0606020202030204" pitchFamily="34" charset="0"/>
              </a:rPr>
              <a:t>»;</a:t>
            </a:r>
          </a:p>
          <a:p>
            <a:pPr algn="just"/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</a:t>
            </a:r>
            <a:r>
              <a:rPr lang="ru-RU" sz="2400" dirty="0">
                <a:latin typeface="Arial Narrow" panose="020B0606020202030204" pitchFamily="34" charset="0"/>
              </a:rPr>
              <a:t>формируется ее мировоззрение. </a:t>
            </a:r>
          </a:p>
          <a:p>
            <a:pPr indent="449580" algn="just"/>
            <a:endParaRPr lang="ru-RU" sz="3200" dirty="0" smtClean="0">
              <a:latin typeface="Arial Narrow" panose="020B0606020202030204" pitchFamily="34" charset="0"/>
            </a:endParaRPr>
          </a:p>
        </p:txBody>
      </p:sp>
      <p:pic>
        <p:nvPicPr>
          <p:cNvPr id="5122" name="Picture 2" descr="http://www.tykwa.ru/images/uslugi/%D0%92-%D0%A4%20%D0%92%D0%B0%D1%81%D0%B8%D0%BB%D0%B8%D1%81%D0%B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92" y="3293536"/>
            <a:ext cx="3200388" cy="34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ykwa.ru/images/uslugi/%D0%BC%D0%B0%D1%88%D0%B0%D0%B8%D0%BC%D0%B8%D1%88%D0%B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53574"/>
            <a:ext cx="3078968" cy="221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Елена\Downloads\Семья\il_570xN.306185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1"/>
            <a:ext cx="3851921" cy="30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1296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Функции семьи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даёт </a:t>
            </a:r>
            <a:r>
              <a:rPr lang="ru-RU" sz="2400" dirty="0">
                <a:latin typeface="Arial Narrow" panose="020B0606020202030204" pitchFamily="34" charset="0"/>
              </a:rPr>
              <a:t>ребёнку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чувство безопасности</a:t>
            </a:r>
            <a:r>
              <a:rPr lang="ru-RU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, </a:t>
            </a:r>
            <a:endParaRPr lang="ru-RU" sz="2400" b="1" dirty="0" smtClean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    </a:t>
            </a:r>
            <a:r>
              <a:rPr lang="ru-RU" sz="2400" dirty="0" smtClean="0">
                <a:latin typeface="Arial Narrow" panose="020B0606020202030204" pitchFamily="34" charset="0"/>
              </a:rPr>
              <a:t>доверия </a:t>
            </a:r>
            <a:r>
              <a:rPr lang="ru-RU" sz="2400" dirty="0">
                <a:latin typeface="Arial Narrow" panose="020B0606020202030204" pitchFamily="34" charset="0"/>
              </a:rPr>
              <a:t>к миру;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даёт</a:t>
            </a:r>
            <a:r>
              <a:rPr lang="ru-RU" sz="24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модели поведения</a:t>
            </a:r>
            <a:r>
              <a:rPr lang="ru-RU" sz="24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;</a:t>
            </a:r>
            <a:endParaRPr lang="ru-RU" sz="2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семья </a:t>
            </a:r>
            <a:r>
              <a:rPr lang="ru-RU" sz="2400" dirty="0">
                <a:latin typeface="Arial Narrow" panose="020B0606020202030204" pitchFamily="34" charset="0"/>
              </a:rPr>
              <a:t>– источник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жизненного опыта</a:t>
            </a:r>
            <a:r>
              <a:rPr lang="ru-RU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обеспечивает </a:t>
            </a:r>
            <a:r>
              <a:rPr lang="ru-RU" sz="2400" dirty="0">
                <a:latin typeface="Arial Narrow" panose="020B0606020202030204" pitchFamily="34" charset="0"/>
              </a:rPr>
              <a:t>соответствующее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некоторым </a:t>
            </a:r>
            <a:r>
              <a:rPr lang="ru-RU" sz="2400" dirty="0">
                <a:latin typeface="Arial Narrow" panose="020B0606020202030204" pitchFamily="34" charset="0"/>
              </a:rPr>
              <a:t>требованиям ребёнка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общество</a:t>
            </a:r>
            <a:r>
              <a:rPr lang="ru-RU" sz="24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.</a:t>
            </a:r>
            <a:endParaRPr lang="ru-RU" sz="2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990314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endParaRPr lang="ru-RU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indent="449580" algn="just"/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Особенности 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детско-родительских отношений: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сильная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эмоциональная значимость</a:t>
            </a:r>
            <a:r>
              <a:rPr lang="ru-RU" sz="2400" dirty="0" smtClean="0">
                <a:latin typeface="Arial Narrow" panose="020B0606020202030204" pitchFamily="34" charset="0"/>
              </a:rPr>
              <a:t>, </a:t>
            </a:r>
            <a:r>
              <a:rPr lang="ru-RU" sz="2400" dirty="0">
                <a:latin typeface="Arial Narrow" panose="020B0606020202030204" pitchFamily="34" charset="0"/>
              </a:rPr>
              <a:t>как для ребенка, так и для </a:t>
            </a:r>
            <a:r>
              <a:rPr lang="ru-RU" sz="2400" dirty="0" smtClean="0">
                <a:latin typeface="Arial Narrow" panose="020B0606020202030204" pitchFamily="34" charset="0"/>
              </a:rPr>
              <a:t>родителя;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амбивалентность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в отношениях родителя и ребенка </a:t>
            </a:r>
            <a:r>
              <a:rPr lang="ru-RU" sz="2400" dirty="0" smtClean="0">
                <a:latin typeface="Arial Narrow" panose="020B0606020202030204" pitchFamily="34" charset="0"/>
              </a:rPr>
              <a:t>(уберечь </a:t>
            </a:r>
            <a:r>
              <a:rPr lang="ru-RU" sz="2400" dirty="0">
                <a:latin typeface="Arial Narrow" panose="020B0606020202030204" pitchFamily="34" charset="0"/>
              </a:rPr>
              <a:t>ребенка от </a:t>
            </a:r>
            <a:r>
              <a:rPr lang="ru-RU" sz="2400" dirty="0" smtClean="0">
                <a:latin typeface="Arial Narrow" panose="020B0606020202030204" pitchFamily="34" charset="0"/>
              </a:rPr>
              <a:t>опасности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и </a:t>
            </a:r>
            <a:r>
              <a:rPr lang="ru-RU" sz="2400" dirty="0">
                <a:latin typeface="Arial Narrow" panose="020B0606020202030204" pitchFamily="34" charset="0"/>
              </a:rPr>
              <a:t>дать ребенку опыт самостоятельности во взаимодействии с внешним </a:t>
            </a:r>
            <a:r>
              <a:rPr lang="ru-RU" sz="2400" dirty="0" smtClean="0">
                <a:latin typeface="Arial Narrow" panose="020B0606020202030204" pitchFamily="34" charset="0"/>
              </a:rPr>
              <a:t>миром; родитель </a:t>
            </a:r>
            <a:r>
              <a:rPr lang="ru-RU" sz="2400" dirty="0">
                <a:latin typeface="Arial Narrow" panose="020B0606020202030204" pitchFamily="34" charset="0"/>
              </a:rPr>
              <a:t>должен позаботиться о ребенке, а с другой — научить его заботиться о себе </a:t>
            </a:r>
            <a:r>
              <a:rPr lang="ru-RU" sz="2400" dirty="0" smtClean="0">
                <a:latin typeface="Arial Narrow" panose="020B0606020202030204" pitchFamily="34" charset="0"/>
              </a:rPr>
              <a:t>самому);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отношение к ребенку меняется </a:t>
            </a:r>
            <a:r>
              <a:rPr lang="ru-RU" sz="2400" dirty="0">
                <a:latin typeface="Arial Narrow" panose="020B0606020202030204" pitchFamily="34" charset="0"/>
              </a:rPr>
              <a:t>в зависимости от возраста ребенка.</a:t>
            </a:r>
            <a:endParaRPr lang="ru-RU" sz="2400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Социальные функции семьи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воспитательная</a:t>
            </a:r>
            <a:r>
              <a:rPr lang="ru-RU" sz="2400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– социализация молодого поколения;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хозяйственно-бытовая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– поддержание физического состояния семьи, уход за детьми и престарелыми;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экономическая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– получение материальных средств одних членов семьи для </a:t>
            </a:r>
            <a:r>
              <a:rPr lang="ru-RU" sz="2400" dirty="0" smtClean="0">
                <a:latin typeface="Arial Narrow" panose="020B0606020202030204" pitchFamily="34" charset="0"/>
              </a:rPr>
              <a:t>других;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социальный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контроль </a:t>
            </a:r>
            <a:r>
              <a:rPr lang="ru-RU" sz="2400" dirty="0">
                <a:latin typeface="Arial Narrow" panose="020B0606020202030204" pitchFamily="34" charset="0"/>
              </a:rPr>
              <a:t>– ответственность членов семьи за </a:t>
            </a:r>
            <a:r>
              <a:rPr lang="ru-RU" sz="2400" dirty="0" smtClean="0">
                <a:latin typeface="Arial Narrow" panose="020B0606020202030204" pitchFamily="34" charset="0"/>
              </a:rPr>
              <a:t>поведение </a:t>
            </a:r>
            <a:r>
              <a:rPr lang="ru-RU" sz="2400" dirty="0">
                <a:latin typeface="Arial Narrow" panose="020B0606020202030204" pitchFamily="34" charset="0"/>
              </a:rPr>
              <a:t>ее членов в обществе, в различных сферах </a:t>
            </a:r>
            <a:r>
              <a:rPr lang="ru-RU" sz="2400" dirty="0" smtClean="0">
                <a:latin typeface="Arial Narrow" panose="020B0606020202030204" pitchFamily="34" charset="0"/>
              </a:rPr>
              <a:t>деятельности;</a:t>
            </a:r>
            <a:endParaRPr lang="ru-RU" sz="24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духовное </a:t>
            </a:r>
            <a:r>
              <a:rPr lang="ru-RU" sz="2400" b="1" u="sng" dirty="0">
                <a:solidFill>
                  <a:srgbClr val="008000"/>
                </a:solidFill>
                <a:latin typeface="Arial Narrow" panose="020B0606020202030204" pitchFamily="34" charset="0"/>
              </a:rPr>
              <a:t>общение </a:t>
            </a:r>
            <a:r>
              <a:rPr lang="ru-RU" sz="2400" dirty="0">
                <a:latin typeface="Arial Narrow" panose="020B0606020202030204" pitchFamily="34" charset="0"/>
              </a:rPr>
              <a:t>–  духовное обогащение каждого члена семьи;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социально-статусная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– предоставление членам семьи определенного социального положения в обществе;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досуговая</a:t>
            </a:r>
            <a:r>
              <a:rPr lang="ru-RU" sz="2400" dirty="0" smtClean="0">
                <a:latin typeface="Arial Narrow" panose="020B0606020202030204" pitchFamily="34" charset="0"/>
              </a:rPr>
              <a:t> –развитие </a:t>
            </a:r>
            <a:r>
              <a:rPr lang="ru-RU" sz="2400" dirty="0">
                <a:latin typeface="Arial Narrow" panose="020B0606020202030204" pitchFamily="34" charset="0"/>
              </a:rPr>
              <a:t>взаимного обогащения интересов каждого члена семьи;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эмоциональная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– осуществление психологической защиты каждого члена семьи, организация эмоциональной стабильности личности, психологической терапии.</a:t>
            </a:r>
          </a:p>
          <a:p>
            <a:pPr indent="449580" algn="just"/>
            <a:endParaRPr lang="ru-RU" sz="3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3232"/>
            <a:ext cx="4353024" cy="326476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Социализирующие функции семьи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</a:p>
          <a:p>
            <a:pPr indent="449580" algn="just"/>
            <a:endParaRPr lang="ru-RU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Семья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обеспечивает </a:t>
            </a:r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физическое и эмоциональное развитие человека. </a:t>
            </a:r>
            <a:endParaRPr lang="ru-RU" sz="2400" b="1" u="sng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В младенчестве и в раннем детстве </a:t>
            </a:r>
            <a:r>
              <a:rPr lang="ru-RU" sz="2400" dirty="0" smtClean="0">
                <a:latin typeface="Arial Narrow" panose="020B0606020202030204" pitchFamily="34" charset="0"/>
              </a:rPr>
              <a:t>семья играет определяющую роль, которая </a:t>
            </a:r>
            <a:r>
              <a:rPr lang="ru-RU" sz="2400" b="1" u="sng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не может быть компенсирована </a:t>
            </a:r>
            <a:r>
              <a:rPr lang="ru-RU" sz="2400" dirty="0" smtClean="0">
                <a:latin typeface="Arial Narrow" panose="020B0606020202030204" pitchFamily="34" charset="0"/>
              </a:rPr>
              <a:t>другими институтами социализации.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В детском, младшем школьном 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   и подростковом возрастах 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   </a:t>
            </a:r>
            <a:r>
              <a:rPr lang="ru-RU" sz="2400" dirty="0" smtClean="0">
                <a:latin typeface="Arial Narrow" panose="020B0606020202030204" pitchFamily="34" charset="0"/>
              </a:rPr>
              <a:t>ее влияние остается ведущим,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    но </a:t>
            </a:r>
            <a:r>
              <a:rPr lang="ru-RU" sz="2400" b="1" u="sng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перестает быть единственным</a:t>
            </a:r>
            <a:r>
              <a:rPr lang="ru-RU" sz="2400" dirty="0" smtClean="0">
                <a:latin typeface="Arial Narrow" panose="020B0606020202030204" pitchFamily="34" charset="0"/>
              </a:rPr>
              <a:t>. </a:t>
            </a:r>
          </a:p>
          <a:p>
            <a:endParaRPr lang="ru-RU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993366"/>
                </a:solidFill>
                <a:latin typeface="Arial Narrow" panose="020B0606020202030204" pitchFamily="34" charset="0"/>
              </a:rPr>
              <a:t>Затем роль этой функции </a:t>
            </a:r>
          </a:p>
          <a:p>
            <a:r>
              <a:rPr lang="ru-RU" sz="2400" b="1" dirty="0">
                <a:solidFill>
                  <a:srgbClr val="993366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993366"/>
                </a:solidFill>
                <a:latin typeface="Arial Narrow" panose="020B0606020202030204" pitchFamily="34" charset="0"/>
              </a:rPr>
              <a:t>     </a:t>
            </a:r>
            <a:r>
              <a:rPr lang="ru-RU" sz="2400" b="1" u="sng" dirty="0" smtClean="0">
                <a:solidFill>
                  <a:srgbClr val="993366"/>
                </a:solidFill>
                <a:latin typeface="Arial Narrow" panose="020B0606020202030204" pitchFamily="34" charset="0"/>
              </a:rPr>
              <a:t>уменьшается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  <a:endParaRPr lang="ru-RU" sz="3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250</TotalTime>
  <Words>494</Words>
  <Application>Microsoft Office PowerPoint</Application>
  <PresentationFormat>Экран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Семья – как фактор социализации личности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– как фактор социализации личности</dc:title>
  <dc:creator>Елена</dc:creator>
  <cp:lastModifiedBy>Елена</cp:lastModifiedBy>
  <cp:revision>24</cp:revision>
  <dcterms:created xsi:type="dcterms:W3CDTF">2014-11-19T06:48:20Z</dcterms:created>
  <dcterms:modified xsi:type="dcterms:W3CDTF">2014-11-19T11:34:14Z</dcterms:modified>
</cp:coreProperties>
</file>