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5" r:id="rId8"/>
    <p:sldId id="262" r:id="rId9"/>
    <p:sldId id="263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FBEAC7">
                <a:alpha val="45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3D2C-6E52-4DDD-8AF9-43BA3B2B1C4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FC23-A43D-4F5B-9ACF-991CA38C2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ru/imgres?imgurl=http://www.autobaby.ru/imgb/1144.jpg&amp;imgrefurl=http://www.autobaby.ru/about/img1144.htm&amp;h=500&amp;w=393&amp;sz=32&amp;hl=ru&amp;start=40&amp;tbnid=tCP-Cdw7qCk9OM:&amp;tbnh=130&amp;tbnw=102&amp;prev=/images?q=%D0%B4%D0%B5%D1%82%D1%81%D0%BA%D0%B8%D0%B5&amp;start=20&amp;gbv=2&amp;ndsp=20&amp;svnum=10&amp;hl=ru&amp;newwindow=1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tbn0.google.com/images?q=tbn:tCP-Cdw7qCk9OM:http://www.autobaby.ru/imgb/1144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0%B5%D0%BD%D1%82%D1%80_%D0%91%D1%80%D0%BE%D0%BA%D0%B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E%D0%B1%D0%BB%D0%B0%D1%81%D1%82%D1%8C_%D0%92%D0%B5%D1%80%D0%BD%D0%B8%D0%BA%D0%B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196752"/>
            <a:ext cx="7564016" cy="3785652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РАВНОПАРТНЕРСКОЕ ВЗАИМОДЕЙСТВИЕ ПЕДАГОГОВ И РОДИТЕЛЕЙ В КОРРЕКЦИОННОЙ РАБОТЕ С ДЕТЬМИ СТАРШЕГО ВОЗРАСТА</a:t>
            </a:r>
            <a:endParaRPr lang="ru-RU" sz="40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5286388"/>
            <a:ext cx="5088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001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ОБЯЗАННОСТИ РОДИТЕЛЕЙ</a:t>
            </a:r>
            <a:r>
              <a:rPr lang="ru-RU" sz="32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2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Своевременное, регулярное лечение</a:t>
            </a:r>
          </a:p>
          <a:p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Выполнение рекомендаций специалистов</a:t>
            </a:r>
          </a:p>
          <a:p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Выполнение заданий логопеда  </a:t>
            </a:r>
          </a:p>
          <a:p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Благоприятная семейная атмосфера</a:t>
            </a:r>
          </a:p>
          <a:p>
            <a:endParaRPr lang="ru-RU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bn0.google.com/images?q=tbn:tCP-Cdw7qCk9OM:http://www.autobaby.ru/imgb/1144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428992" y="4071942"/>
            <a:ext cx="2643206" cy="2561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1.gstatic.com/images?q=tbn:ANd9GcSKzxiZC0YzWhxJpSm9kfemgjl92lc52tKy3WmDrN90PzdzAJ9Q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74470"/>
            <a:ext cx="4500594" cy="2804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00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11560" y="76470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Помогите своему ребенку и он будет здоровым и счастливым.</a:t>
            </a:r>
            <a:endParaRPr lang="ru-RU" sz="3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15719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Успехов вам в вашем нелегком родительском труде</a:t>
            </a:r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42852"/>
            <a:ext cx="7344816" cy="523220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Причины речевых нарушений</a:t>
            </a:r>
            <a:endParaRPr lang="ru-RU" sz="28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692696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ВНУТРИУТРОБНАЯ ПАТОЛОГИЯ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Внутриутробная гипоксия (недостаточное кровоснабжение головного мозга) плода, токсикоз, угроза выкидыша, патология плаценты, повышение артериального давления, соматические (общие) заболевания матери (сахарный диабет, нефрит, заболевания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системы).</a:t>
            </a:r>
          </a:p>
          <a:p>
            <a:pPr marL="3429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Инфекционные заболевания матери во время беременности (краснуха, грипп, скарлатина, корь, инфекционный гепатит, туберкулез, полиомиелит, токсоплазмоз, герпес, сифилис, ВИЧ-инфекция,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цитомегаловирус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вирусный гепатит.  Травмы, полученные матерью во время беременности, падения и ушибы (особенно в области живота). Несовместимость крови матери и плода. Нарушения сроков вынашивания плода  - недоношенность (менее 38 недель)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переношенность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(более 40 недель). Курение. Алкоголь и наркотические вещества. Прием лекарственных препаратов. Неудачное прерывание беременности. Работа на вредном производстве (повышенные физические нагрузки, контакт с химически активными вредными веществами, воздействие различных видов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излучения).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10136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НАСЛЕДСТВЕННАЯ ПРЕДРАСПОЛОЖЕННОСТЬ, ГЕНЕТИЧЕСКИЕ АНОМАЛИИ </a:t>
            </a:r>
          </a:p>
          <a:p>
            <a:pPr marL="3429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наследству могут передаваться особенности строения речевого аппарата, особенности развития речевых зон головного мозга и даже заикание.  Если один из родителей поздно начал говорить, подобные проблемы могут возникнуть и у ребенка. </a:t>
            </a:r>
          </a:p>
          <a:p>
            <a:pPr marL="342900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3.НЕБЛАГОПРИЯТНЫЕ РОДЫ И ИХ ПОСЛЕДСТВИЯ </a:t>
            </a:r>
          </a:p>
          <a:p>
            <a:pPr marL="3429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Родовые травмы, вызывающие внутричерепное кровоизлияние, могут повредить речевые зоны головного мозга.  Подвывихи в шейном отделе позвоночника приводят к зажатию  проводящих путей, а впоследствии к дизартрии. Асфиксия - недостаток снабжения головного мозга кислородом из-за нарушения дыхания, например, при обвитии пуповины. </a:t>
            </a:r>
          </a:p>
          <a:p>
            <a:pPr marL="342900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4. ЗАБОЛЕВАНИЯ, ПЕРЕНЕСЕННЫЕ РЕБЕНКОМ В ПЕРВЫЕ ГОДЫ ЖИЗНИ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Инфекционно-вирусные заболевания,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нейроинфекции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менингоэнцефалит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менингит) .</a:t>
            </a:r>
          </a:p>
          <a:p>
            <a:pPr marL="3429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Травмы и ушибы головного мозга. Длительные простудные заболевания, воспалительные заболевания среднего и внутреннего уха. Соматическая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ослабленность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Сильный испуг или стресс, психические заболевания. </a:t>
            </a:r>
          </a:p>
          <a:p>
            <a:pPr marL="3429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Неблагоприятные социально-бытовые условия.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16632"/>
            <a:ext cx="7344816" cy="523220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Причины речевых нарушений</a:t>
            </a:r>
            <a:endParaRPr lang="ru-RU" sz="28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88640"/>
            <a:ext cx="7848872" cy="523220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Речевые центры головного мозга</a:t>
            </a:r>
            <a:endParaRPr lang="ru-RU" sz="28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692696"/>
            <a:ext cx="80341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 - это двигательный центр речи в задней части лобной доли, зона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речедвигательных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органов - моторики речи, ответственной  за воспроизведение речи. Этот  участок коры, управляет мышцами лица, языка, глотки, челюстей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1072" y="4429132"/>
            <a:ext cx="7852894" cy="237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Вернике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отвечает за понимание речи, - слуховой центр речи. Это крупная область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верхне-заднем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участке височной доли. Органические повреждения этой области влияют на способность человека воспринимать звуки речи.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Дугообразный пучок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соединяет зону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зону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Вернике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образуя систему, отвечающую за речь.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643174" y="1857364"/>
            <a:ext cx="4032448" cy="2643206"/>
            <a:chOff x="2195736" y="2204864"/>
            <a:chExt cx="4032448" cy="2876480"/>
          </a:xfrm>
        </p:grpSpPr>
        <p:pic>
          <p:nvPicPr>
            <p:cNvPr id="16386" name="Picture 2" descr="http://upload.wikimedia.org/wikipedia/commons/thumb/a/a9/Lobes_of_the_brain_rus.svg/300px-Lobes_of_the_brain_rus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5736" y="2204864"/>
              <a:ext cx="4032448" cy="2876480"/>
            </a:xfrm>
            <a:prstGeom prst="rect">
              <a:avLst/>
            </a:prstGeom>
            <a:noFill/>
          </p:spPr>
        </p:pic>
        <p:sp>
          <p:nvSpPr>
            <p:cNvPr id="6" name="Овал 5"/>
            <p:cNvSpPr/>
            <p:nvPr/>
          </p:nvSpPr>
          <p:spPr>
            <a:xfrm>
              <a:off x="3059832" y="3280184"/>
              <a:ext cx="792088" cy="3600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4572000" y="3784240"/>
              <a:ext cx="576064" cy="3600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Арка 11"/>
            <p:cNvSpPr/>
            <p:nvPr/>
          </p:nvSpPr>
          <p:spPr>
            <a:xfrm rot="1316499">
              <a:off x="3523554" y="3364662"/>
              <a:ext cx="1440160" cy="432048"/>
            </a:xfrm>
            <a:prstGeom prst="blockArc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Мой компьютер\Desktop\Без имени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04864"/>
            <a:ext cx="3096344" cy="24031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285728"/>
            <a:ext cx="7344816" cy="523220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алалия</a:t>
            </a:r>
            <a:endParaRPr lang="ru-RU" sz="28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908720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-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полное или частичное отсутствие речи у детей при хорошем физическом слухе и сохранном интеллекте, обусловленное недоразвитием или  органическим поражением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речевых областей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левом полушарии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коры головного мозга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наступившем во внутриутробном или раннем периоде развития ребенка.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492896"/>
            <a:ext cx="53285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Алалия моторная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—затруднение, двигательной организации звуков, слов; в овладении активным словарем и грамматическим строем языка при достаточно сохранном понимании речи. Причина — поражение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речедвигательного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анализатора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Центр Брока"/>
              </a:rPr>
              <a:t>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 tooltip="Центр Брока"/>
              </a:rPr>
              <a:t>Брока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его проводящих путей.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Алалия сенсорная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когда наблюдается разрыв между смыслом и звуковой оболочкой слов; у ребенка нарушается понимание речи окружающих, несмотря на хороший слух. Причина - поражение слухоречевого анализатора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Область Вернике"/>
              </a:rPr>
              <a:t>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 tooltip="Область Вернике"/>
              </a:rPr>
              <a:t>Вернике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его проводящих путей.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практике имеют место сочетания  моторной алалии и сенсорной алалии.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153063" y="2949869"/>
            <a:ext cx="792088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665231" y="3453925"/>
            <a:ext cx="576064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5508104" y="3356992"/>
            <a:ext cx="64807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004048" y="3789040"/>
            <a:ext cx="2592288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Users\Мой компьютер\Desktop\Без имени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96752"/>
            <a:ext cx="3168352" cy="245901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71600" y="116632"/>
            <a:ext cx="7344816" cy="523220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дизартрия</a:t>
            </a:r>
            <a:endParaRPr lang="ru-RU" sz="28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581128"/>
            <a:ext cx="5256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звукопроизношения и речи при дизартрии легко распознаются, поскольку речь смазанная, глухая, часто с носовым оттенком. Образный «диагностический симптом» дизартрии: «Говорит, как с кашей во рту».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836712"/>
            <a:ext cx="54726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нарушение произношения вследствие недостаточной иннервации органов речевого аппарата (губ, языка, щек, нёба), возникающее в результате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органического поражения подкорковых отделов мозга и проводниковых путей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При дизартрии ограничена подвижность органов речи , из-за чего затруднена артикуляция. Дизартрия нередко приводит к нарушению произнесения слов и, как следствие, к нарушению чтения и письма, а иногда к общему недоразвитию речи.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rot="19731229">
            <a:off x="6485293" y="2339596"/>
            <a:ext cx="586363" cy="2345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956376" y="3501008"/>
            <a:ext cx="576064" cy="28803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884368" y="3789040"/>
            <a:ext cx="576064" cy="28803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956376" y="4077072"/>
            <a:ext cx="648072" cy="28803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956376" y="4365104"/>
            <a:ext cx="648072" cy="28803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3" name="Picture 7" descr="C:\Users\Мой компьютер\Desktop\Без имени-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652120" y="3212976"/>
            <a:ext cx="1080120" cy="1318435"/>
          </a:xfrm>
          <a:prstGeom prst="rect">
            <a:avLst/>
          </a:prstGeom>
          <a:noFill/>
        </p:spPr>
      </p:pic>
      <p:sp>
        <p:nvSpPr>
          <p:cNvPr id="19" name="Полилиния 18"/>
          <p:cNvSpPr/>
          <p:nvPr/>
        </p:nvSpPr>
        <p:spPr>
          <a:xfrm>
            <a:off x="6732240" y="3933056"/>
            <a:ext cx="1237129" cy="343646"/>
          </a:xfrm>
          <a:custGeom>
            <a:avLst/>
            <a:gdLst>
              <a:gd name="connsiteX0" fmla="*/ 1237129 w 1237129"/>
              <a:gd name="connsiteY0" fmla="*/ 343646 h 343646"/>
              <a:gd name="connsiteX1" fmla="*/ 878541 w 1237129"/>
              <a:gd name="connsiteY1" fmla="*/ 325717 h 343646"/>
              <a:gd name="connsiteX2" fmla="*/ 878541 w 1237129"/>
              <a:gd name="connsiteY2" fmla="*/ 289858 h 343646"/>
              <a:gd name="connsiteX3" fmla="*/ 735106 w 1237129"/>
              <a:gd name="connsiteY3" fmla="*/ 200211 h 343646"/>
              <a:gd name="connsiteX4" fmla="*/ 573741 w 1237129"/>
              <a:gd name="connsiteY4" fmla="*/ 56776 h 343646"/>
              <a:gd name="connsiteX5" fmla="*/ 376518 w 1237129"/>
              <a:gd name="connsiteY5" fmla="*/ 20917 h 343646"/>
              <a:gd name="connsiteX6" fmla="*/ 197224 w 1237129"/>
              <a:gd name="connsiteY6" fmla="*/ 2988 h 343646"/>
              <a:gd name="connsiteX7" fmla="*/ 53788 w 1237129"/>
              <a:gd name="connsiteY7" fmla="*/ 2988 h 343646"/>
              <a:gd name="connsiteX8" fmla="*/ 0 w 1237129"/>
              <a:gd name="connsiteY8" fmla="*/ 2988 h 34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129" h="343646">
                <a:moveTo>
                  <a:pt x="1237129" y="343646"/>
                </a:moveTo>
                <a:cubicBezTo>
                  <a:pt x="1087717" y="339164"/>
                  <a:pt x="938306" y="334682"/>
                  <a:pt x="878541" y="325717"/>
                </a:cubicBezTo>
                <a:cubicBezTo>
                  <a:pt x="818776" y="316752"/>
                  <a:pt x="902447" y="310776"/>
                  <a:pt x="878541" y="289858"/>
                </a:cubicBezTo>
                <a:cubicBezTo>
                  <a:pt x="854635" y="268940"/>
                  <a:pt x="785906" y="239058"/>
                  <a:pt x="735106" y="200211"/>
                </a:cubicBezTo>
                <a:cubicBezTo>
                  <a:pt x="684306" y="161364"/>
                  <a:pt x="633506" y="86658"/>
                  <a:pt x="573741" y="56776"/>
                </a:cubicBezTo>
                <a:cubicBezTo>
                  <a:pt x="513976" y="26894"/>
                  <a:pt x="439271" y="29882"/>
                  <a:pt x="376518" y="20917"/>
                </a:cubicBezTo>
                <a:cubicBezTo>
                  <a:pt x="313765" y="11952"/>
                  <a:pt x="251012" y="5976"/>
                  <a:pt x="197224" y="2988"/>
                </a:cubicBezTo>
                <a:cubicBezTo>
                  <a:pt x="143436" y="0"/>
                  <a:pt x="53788" y="2988"/>
                  <a:pt x="53788" y="2988"/>
                </a:cubicBezTo>
                <a:lnTo>
                  <a:pt x="0" y="298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0" name="Полилиния 19"/>
          <p:cNvSpPr/>
          <p:nvPr/>
        </p:nvSpPr>
        <p:spPr>
          <a:xfrm flipV="1">
            <a:off x="6732240" y="4149080"/>
            <a:ext cx="1237129" cy="224034"/>
          </a:xfrm>
          <a:custGeom>
            <a:avLst/>
            <a:gdLst>
              <a:gd name="connsiteX0" fmla="*/ 1237129 w 1237129"/>
              <a:gd name="connsiteY0" fmla="*/ 343646 h 343646"/>
              <a:gd name="connsiteX1" fmla="*/ 878541 w 1237129"/>
              <a:gd name="connsiteY1" fmla="*/ 325717 h 343646"/>
              <a:gd name="connsiteX2" fmla="*/ 878541 w 1237129"/>
              <a:gd name="connsiteY2" fmla="*/ 289858 h 343646"/>
              <a:gd name="connsiteX3" fmla="*/ 735106 w 1237129"/>
              <a:gd name="connsiteY3" fmla="*/ 200211 h 343646"/>
              <a:gd name="connsiteX4" fmla="*/ 573741 w 1237129"/>
              <a:gd name="connsiteY4" fmla="*/ 56776 h 343646"/>
              <a:gd name="connsiteX5" fmla="*/ 376518 w 1237129"/>
              <a:gd name="connsiteY5" fmla="*/ 20917 h 343646"/>
              <a:gd name="connsiteX6" fmla="*/ 197224 w 1237129"/>
              <a:gd name="connsiteY6" fmla="*/ 2988 h 343646"/>
              <a:gd name="connsiteX7" fmla="*/ 53788 w 1237129"/>
              <a:gd name="connsiteY7" fmla="*/ 2988 h 343646"/>
              <a:gd name="connsiteX8" fmla="*/ 0 w 1237129"/>
              <a:gd name="connsiteY8" fmla="*/ 2988 h 34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129" h="343646">
                <a:moveTo>
                  <a:pt x="1237129" y="343646"/>
                </a:moveTo>
                <a:cubicBezTo>
                  <a:pt x="1087717" y="339164"/>
                  <a:pt x="938306" y="334682"/>
                  <a:pt x="878541" y="325717"/>
                </a:cubicBezTo>
                <a:cubicBezTo>
                  <a:pt x="818776" y="316752"/>
                  <a:pt x="902447" y="310776"/>
                  <a:pt x="878541" y="289858"/>
                </a:cubicBezTo>
                <a:cubicBezTo>
                  <a:pt x="854635" y="268940"/>
                  <a:pt x="785906" y="239058"/>
                  <a:pt x="735106" y="200211"/>
                </a:cubicBezTo>
                <a:cubicBezTo>
                  <a:pt x="684306" y="161364"/>
                  <a:pt x="633506" y="86658"/>
                  <a:pt x="573741" y="56776"/>
                </a:cubicBezTo>
                <a:cubicBezTo>
                  <a:pt x="513976" y="26894"/>
                  <a:pt x="439271" y="29882"/>
                  <a:pt x="376518" y="20917"/>
                </a:cubicBezTo>
                <a:cubicBezTo>
                  <a:pt x="313765" y="11952"/>
                  <a:pt x="251012" y="5976"/>
                  <a:pt x="197224" y="2988"/>
                </a:cubicBezTo>
                <a:cubicBezTo>
                  <a:pt x="143436" y="0"/>
                  <a:pt x="53788" y="2988"/>
                  <a:pt x="53788" y="2988"/>
                </a:cubicBezTo>
                <a:lnTo>
                  <a:pt x="0" y="298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9" name="Крест 28"/>
          <p:cNvSpPr/>
          <p:nvPr/>
        </p:nvSpPr>
        <p:spPr>
          <a:xfrm rot="2953443">
            <a:off x="7822589" y="3670750"/>
            <a:ext cx="803534" cy="775464"/>
          </a:xfrm>
          <a:prstGeom prst="plus">
            <a:avLst>
              <a:gd name="adj" fmla="val 412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2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1.gstatic.com/images?q=tbn:ANd9GcQ-djc2QtZtfnPpktBDaXbdQcLVw82kZ52BMhSMkfGJK_0B2KbX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36912"/>
            <a:ext cx="1828800" cy="1485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75856" y="1556792"/>
            <a:ext cx="244827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491880" y="260648"/>
            <a:ext cx="2592288" cy="1800200"/>
            <a:chOff x="3491880" y="260648"/>
            <a:chExt cx="2592288" cy="1800200"/>
          </a:xfrm>
        </p:grpSpPr>
        <p:sp>
          <p:nvSpPr>
            <p:cNvPr id="6" name="Овальная выноска 5"/>
            <p:cNvSpPr/>
            <p:nvPr/>
          </p:nvSpPr>
          <p:spPr>
            <a:xfrm>
              <a:off x="3491880" y="260648"/>
              <a:ext cx="2592288" cy="1800200"/>
            </a:xfrm>
            <a:prstGeom prst="wedgeEllipseCallout">
              <a:avLst>
                <a:gd name="adj1" fmla="val -9075"/>
                <a:gd name="adj2" fmla="val 61504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51920" y="908720"/>
              <a:ext cx="1800200" cy="5232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Родители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724128" y="1700808"/>
            <a:ext cx="2592288" cy="1800200"/>
            <a:chOff x="3491880" y="260648"/>
            <a:chExt cx="2592288" cy="18002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0" name="Овальная выноска 9"/>
            <p:cNvSpPr/>
            <p:nvPr/>
          </p:nvSpPr>
          <p:spPr>
            <a:xfrm>
              <a:off x="3491880" y="260648"/>
              <a:ext cx="2592288" cy="1800200"/>
            </a:xfrm>
            <a:prstGeom prst="wedgeEllipseCallout">
              <a:avLst>
                <a:gd name="adj1" fmla="val -62331"/>
                <a:gd name="adj2" fmla="val 17682"/>
              </a:avLst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11388" y="631518"/>
              <a:ext cx="1928826" cy="9541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Мед.</a:t>
              </a:r>
            </a:p>
            <a:p>
              <a:pPr algn="ctr"/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помощь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57224" y="1428736"/>
            <a:ext cx="2592288" cy="1800200"/>
            <a:chOff x="3491880" y="260648"/>
            <a:chExt cx="2592288" cy="18002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3" name="Овальная выноска 12"/>
            <p:cNvSpPr/>
            <p:nvPr/>
          </p:nvSpPr>
          <p:spPr>
            <a:xfrm>
              <a:off x="3491880" y="260648"/>
              <a:ext cx="2592288" cy="1800200"/>
            </a:xfrm>
            <a:prstGeom prst="wedgeEllipseCallout">
              <a:avLst>
                <a:gd name="adj1" fmla="val 58706"/>
                <a:gd name="adj2" fmla="val 29633"/>
              </a:avLst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51920" y="908720"/>
              <a:ext cx="18002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Логопед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929190" y="4143380"/>
            <a:ext cx="2592288" cy="1800200"/>
            <a:chOff x="3491880" y="260648"/>
            <a:chExt cx="2592288" cy="18002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Овальная выноска 15"/>
            <p:cNvSpPr/>
            <p:nvPr/>
          </p:nvSpPr>
          <p:spPr>
            <a:xfrm>
              <a:off x="3491880" y="260648"/>
              <a:ext cx="2592288" cy="1800200"/>
            </a:xfrm>
            <a:prstGeom prst="wedgeEllipseCallout">
              <a:avLst>
                <a:gd name="adj1" fmla="val -42274"/>
                <a:gd name="adj2" fmla="val -52036"/>
              </a:avLst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63888" y="836712"/>
              <a:ext cx="244827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Воспитатели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428728" y="4071942"/>
            <a:ext cx="2592288" cy="1800200"/>
            <a:chOff x="1547664" y="4005064"/>
            <a:chExt cx="2592288" cy="18002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9" name="Овальная выноска 18"/>
            <p:cNvSpPr/>
            <p:nvPr/>
          </p:nvSpPr>
          <p:spPr>
            <a:xfrm>
              <a:off x="1547664" y="4005064"/>
              <a:ext cx="2592288" cy="1800200"/>
            </a:xfrm>
            <a:prstGeom prst="wedgeEllipseCallout">
              <a:avLst>
                <a:gd name="adj1" fmla="val 43490"/>
                <a:gd name="adj2" fmla="val -45065"/>
              </a:avLst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3108" y="4219378"/>
              <a:ext cx="1476258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Другие специалисты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24744"/>
            <a:ext cx="7776864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комплексное лечебно-педагогическое воздейств</a:t>
            </a:r>
            <a:r>
              <a:rPr lang="ru-RU" sz="2400" b="1" dirty="0" smtClean="0"/>
              <a:t>ие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00042"/>
            <a:ext cx="8712968" cy="400110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направления коррекционной работы</a:t>
            </a:r>
            <a:endParaRPr lang="ru-RU" sz="20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2852936"/>
            <a:ext cx="3384376" cy="138499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Логопед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коррекционная работа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(формирование, развитие, коррекция речи)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4293096"/>
            <a:ext cx="3384376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Воспитатели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рекомендаций логопеда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5910371"/>
            <a:ext cx="7632848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выполнение рекомендаций врачей, логопеда и воспитателей</a:t>
            </a:r>
            <a:r>
              <a:rPr lang="ru-RU" sz="2400" dirty="0" smtClean="0"/>
              <a:t>.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1916832"/>
            <a:ext cx="7776864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обращаются за помощью их ребенку к врачам, логопеду и другим специалистам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3573016"/>
            <a:ext cx="3384376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медицинское воздействие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(диагностика, профилактика, лечение)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5400000">
            <a:off x="4463988" y="2852936"/>
            <a:ext cx="792088" cy="432048"/>
          </a:xfrm>
          <a:prstGeom prst="curvedUpArrow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5115084">
            <a:off x="4503165" y="4088271"/>
            <a:ext cx="792088" cy="432048"/>
          </a:xfrm>
          <a:prstGeom prst="curvedUpArrow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5701418" flipV="1">
            <a:off x="3369416" y="2845664"/>
            <a:ext cx="792088" cy="479642"/>
          </a:xfrm>
          <a:prstGeom prst="curvedUpArrow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 rot="5161456">
            <a:off x="1528329" y="5058606"/>
            <a:ext cx="1257814" cy="557211"/>
          </a:xfrm>
          <a:prstGeom prst="curvedUpArrow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 rot="5161456" flipV="1">
            <a:off x="7892133" y="5644032"/>
            <a:ext cx="1257814" cy="611540"/>
          </a:xfrm>
          <a:prstGeom prst="curvedUpArrow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 rot="5161456">
            <a:off x="3340028" y="4555862"/>
            <a:ext cx="2544447" cy="770036"/>
          </a:xfrm>
          <a:prstGeom prst="curvedUpArrow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344816" cy="584775"/>
          </a:xfrm>
          <a:prstGeom prst="rect">
            <a:avLst/>
          </a:prstGeom>
          <a:noFill/>
          <a:ln w="57150">
            <a:noFill/>
          </a:ln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Логопедическая помощь</a:t>
            </a:r>
            <a:endParaRPr lang="ru-RU" sz="32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4"/>
            <a:ext cx="7992888" cy="378565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 детей внимательно слушать и понимать окружающую речь;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артикуляционную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мелкую моторику,  речевое дыхание;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правильное звукопроизношение и автоматизировать звуки в речи;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слоговую структуру слова;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Обогащать словарный запас;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грамматический строй и связную речь;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навыки звукового анализа и синтеза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44522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Логопедическая коррекция производится и дает положительную динамику в сочетании с медикаментозным лечением и ЛФК.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709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ОБЯЗАННОСТИ РОДИТЕЛЕЙ  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 компьютер</dc:creator>
  <cp:lastModifiedBy>Admin</cp:lastModifiedBy>
  <cp:revision>50</cp:revision>
  <dcterms:created xsi:type="dcterms:W3CDTF">2012-10-09T11:49:22Z</dcterms:created>
  <dcterms:modified xsi:type="dcterms:W3CDTF">2012-10-24T07:36:51Z</dcterms:modified>
</cp:coreProperties>
</file>