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8" r:id="rId3"/>
    <p:sldId id="263" r:id="rId4"/>
    <p:sldId id="257" r:id="rId5"/>
    <p:sldId id="259" r:id="rId6"/>
    <p:sldId id="260" r:id="rId7"/>
    <p:sldId id="261" r:id="rId8"/>
    <p:sldId id="262" r:id="rId9"/>
    <p:sldId id="265" r:id="rId10"/>
    <p:sldId id="266" r:id="rId11"/>
    <p:sldId id="267" r:id="rId12"/>
    <p:sldId id="269" r:id="rId13"/>
    <p:sldId id="270" r:id="rId14"/>
    <p:sldId id="271"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41" d="100"/>
          <a:sy n="41" d="100"/>
        </p:scale>
        <p:origin x="-75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450EF-C5F2-4F7A-A0B2-DD7DF1F7AC66}" type="datetimeFigureOut">
              <a:rPr lang="ru-RU" smtClean="0"/>
              <a:pPr/>
              <a:t>25.11.2014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15F06E-7251-4B75-8488-54B5C7E38F3E}" type="slidenum">
              <a:rPr lang="ru-RU" smtClean="0"/>
              <a:pPr/>
              <a:t>‹#›</a:t>
            </a:fld>
            <a:endParaRPr lang="ru-RU"/>
          </a:p>
        </p:txBody>
      </p:sp>
    </p:spTree>
    <p:extLst>
      <p:ext uri="{BB962C8B-B14F-4D97-AF65-F5344CB8AC3E}">
        <p14:creationId xmlns:p14="http://schemas.microsoft.com/office/powerpoint/2010/main" val="273206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015F06E-7251-4B75-8488-54B5C7E38F3E}" type="slidenum">
              <a:rPr lang="ru-RU" smtClean="0"/>
              <a:pPr/>
              <a:t>5</a:t>
            </a:fld>
            <a:endParaRPr lang="ru-RU"/>
          </a:p>
        </p:txBody>
      </p:sp>
    </p:spTree>
    <p:extLst>
      <p:ext uri="{BB962C8B-B14F-4D97-AF65-F5344CB8AC3E}">
        <p14:creationId xmlns:p14="http://schemas.microsoft.com/office/powerpoint/2010/main" val="251394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CCDFE24-E339-4A31-B145-7DF31AFA6D71}" type="datetimeFigureOut">
              <a:rPr lang="ru-RU" smtClean="0"/>
              <a:pPr/>
              <a:t>25.11.2014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8C2805-6988-415B-B347-4163B77FBB5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CCDFE24-E339-4A31-B145-7DF31AFA6D71}" type="datetimeFigureOut">
              <a:rPr lang="ru-RU" smtClean="0"/>
              <a:pPr/>
              <a:t>25.11.2014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8C2805-6988-415B-B347-4163B77FBB5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CCDFE24-E339-4A31-B145-7DF31AFA6D71}" type="datetimeFigureOut">
              <a:rPr lang="ru-RU" smtClean="0"/>
              <a:pPr/>
              <a:t>25.11.2014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8C2805-6988-415B-B347-4163B77FBB56}"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1"/>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CCDFE24-E339-4A31-B145-7DF31AFA6D71}" type="datetimeFigureOut">
              <a:rPr lang="ru-RU" smtClean="0"/>
              <a:pPr/>
              <a:t>25.11.2014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8C2805-6988-415B-B347-4163B77FBB56}"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9"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5"/>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6"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CCDFE24-E339-4A31-B145-7DF31AFA6D71}" type="datetimeFigureOut">
              <a:rPr lang="ru-RU" smtClean="0"/>
              <a:pPr/>
              <a:t>25.11.2014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8C2805-6988-415B-B347-4163B77FBB5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ACCDFE24-E339-4A31-B145-7DF31AFA6D71}" type="datetimeFigureOut">
              <a:rPr lang="ru-RU" smtClean="0"/>
              <a:pPr/>
              <a:t>25.11.2014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8C2805-6988-415B-B347-4163B77FBB56}"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CCDFE24-E339-4A31-B145-7DF31AFA6D71}" type="datetimeFigureOut">
              <a:rPr lang="ru-RU" smtClean="0"/>
              <a:pPr/>
              <a:t>25.11.2014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F8C2805-6988-415B-B347-4163B77FBB5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CCDFE24-E339-4A31-B145-7DF31AFA6D71}" type="datetimeFigureOut">
              <a:rPr lang="ru-RU" smtClean="0"/>
              <a:pPr/>
              <a:t>25.11.2014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F8C2805-6988-415B-B347-4163B77FBB5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CCDFE24-E339-4A31-B145-7DF31AFA6D71}" type="datetimeFigureOut">
              <a:rPr lang="ru-RU" smtClean="0"/>
              <a:pPr/>
              <a:t>25.11.2014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F8C2805-6988-415B-B347-4163B77FBB5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CCDFE24-E339-4A31-B145-7DF31AFA6D71}" type="datetimeFigureOut">
              <a:rPr lang="ru-RU" smtClean="0"/>
              <a:pPr/>
              <a:t>25.11.2014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8C2805-6988-415B-B347-4163B77FBB56}" type="slidenum">
              <a:rPr lang="ru-RU" smtClean="0"/>
              <a:pPr/>
              <a:t>‹#›</a:t>
            </a:fld>
            <a:endParaRPr lang="ru-RU"/>
          </a:p>
        </p:txBody>
      </p:sp>
      <p:sp>
        <p:nvSpPr>
          <p:cNvPr id="4" name="Text Placeholder 3"/>
          <p:cNvSpPr>
            <a:spLocks noGrp="1"/>
          </p:cNvSpPr>
          <p:nvPr>
            <p:ph type="body" sz="half" idx="2"/>
          </p:nvPr>
        </p:nvSpPr>
        <p:spPr>
          <a:xfrm>
            <a:off x="914400" y="3581401"/>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4"/>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CCDFE24-E339-4A31-B145-7DF31AFA6D71}" type="datetimeFigureOut">
              <a:rPr lang="ru-RU" smtClean="0"/>
              <a:pPr/>
              <a:t>25.11.2014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8C2805-6988-415B-B347-4163B77FBB56}"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5"/>
            <a:ext cx="3786691" cy="365125"/>
          </a:xfrm>
          <a:prstGeom prst="rect">
            <a:avLst/>
          </a:prstGeom>
        </p:spPr>
        <p:txBody>
          <a:bodyPr vert="horz" lIns="91440" tIns="45720" rIns="91440" bIns="45720" rtlCol="0" anchor="ctr"/>
          <a:lstStyle>
            <a:lvl1pPr algn="r">
              <a:defRPr sz="1000">
                <a:solidFill>
                  <a:schemeClr val="tx2"/>
                </a:solidFill>
              </a:defRPr>
            </a:lvl1pPr>
          </a:lstStyle>
          <a:p>
            <a:fld id="{ACCDFE24-E339-4A31-B145-7DF31AFA6D71}" type="datetimeFigureOut">
              <a:rPr lang="ru-RU" smtClean="0"/>
              <a:pPr/>
              <a:t>25.11.2014</a:t>
            </a:fld>
            <a:endParaRPr lang="ru-RU"/>
          </a:p>
        </p:txBody>
      </p:sp>
      <p:sp>
        <p:nvSpPr>
          <p:cNvPr id="5" name="Footer Placeholder 4"/>
          <p:cNvSpPr>
            <a:spLocks noGrp="1"/>
          </p:cNvSpPr>
          <p:nvPr>
            <p:ph type="ftr" sz="quarter" idx="3"/>
          </p:nvPr>
        </p:nvSpPr>
        <p:spPr>
          <a:xfrm>
            <a:off x="193639" y="6250165"/>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4"/>
            <a:ext cx="1161827" cy="365125"/>
          </a:xfrm>
          <a:prstGeom prst="rect">
            <a:avLst/>
          </a:prstGeom>
        </p:spPr>
        <p:txBody>
          <a:bodyPr vert="horz" lIns="91440" tIns="45720" rIns="91440" bIns="45720" rtlCol="0" anchor="ctr"/>
          <a:lstStyle>
            <a:lvl1pPr algn="ctr">
              <a:defRPr sz="1000">
                <a:solidFill>
                  <a:schemeClr val="tx2"/>
                </a:solidFill>
              </a:defRPr>
            </a:lvl1pPr>
          </a:lstStyle>
          <a:p>
            <a:fld id="{8F8C2805-6988-415B-B347-4163B77FBB56}" type="slidenum">
              <a:rPr lang="ru-RU" smtClean="0"/>
              <a:pPr/>
              <a:t>‹#›</a:t>
            </a:fld>
            <a:endParaRPr lang="ru-RU"/>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ирошник\Desktop\S73R88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8400" y="-7543800"/>
            <a:ext cx="48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Мирошник\Desktop\S73R88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61" y="1547082"/>
            <a:ext cx="3456384" cy="283917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23928" y="2553376"/>
            <a:ext cx="5040560" cy="2954655"/>
          </a:xfrm>
          <a:prstGeom prst="rect">
            <a:avLst/>
          </a:prstGeom>
        </p:spPr>
        <p:txBody>
          <a:bodyPr wrap="square">
            <a:spAutoFit/>
          </a:bodyPr>
          <a:lstStyle/>
          <a:p>
            <a:pPr algn="ctr">
              <a:lnSpc>
                <a:spcPct val="115000"/>
              </a:lnSpc>
              <a:spcAft>
                <a:spcPts val="1000"/>
              </a:spcAft>
            </a:pPr>
            <a:r>
              <a:rPr lang="ru-RU" sz="2800" b="1" i="1" dirty="0" smtClean="0">
                <a:solidFill>
                  <a:srgbClr val="FF0000"/>
                </a:solidFill>
                <a:effectLst/>
                <a:latin typeface="Calibri"/>
                <a:ea typeface="Calibri"/>
                <a:cs typeface="Times New Roman"/>
              </a:rPr>
              <a:t>Дим районы </a:t>
            </a:r>
          </a:p>
          <a:p>
            <a:pPr algn="ctr">
              <a:lnSpc>
                <a:spcPct val="115000"/>
              </a:lnSpc>
              <a:spcAft>
                <a:spcPts val="1000"/>
              </a:spcAft>
            </a:pPr>
            <a:r>
              <a:rPr lang="tt-RU" sz="2800" b="1" i="1" dirty="0" smtClean="0">
                <a:solidFill>
                  <a:srgbClr val="FF0000"/>
                </a:solidFill>
                <a:effectLst/>
                <a:latin typeface="Calibri"/>
                <a:ea typeface="Calibri"/>
                <a:cs typeface="Times New Roman"/>
              </a:rPr>
              <a:t>113-нче урта мәктәбенең </a:t>
            </a:r>
            <a:endParaRPr lang="ru-RU" sz="2800" b="1" i="1" dirty="0" smtClean="0">
              <a:solidFill>
                <a:srgbClr val="FF0000"/>
              </a:solidFill>
              <a:effectLst/>
              <a:latin typeface="Calibri"/>
              <a:ea typeface="Calibri"/>
              <a:cs typeface="Times New Roman"/>
            </a:endParaRPr>
          </a:p>
          <a:p>
            <a:pPr algn="ctr">
              <a:lnSpc>
                <a:spcPct val="115000"/>
              </a:lnSpc>
              <a:spcAft>
                <a:spcPts val="1000"/>
              </a:spcAft>
            </a:pPr>
            <a:r>
              <a:rPr lang="tt-RU" sz="2800" b="1" i="1" dirty="0" smtClean="0">
                <a:solidFill>
                  <a:srgbClr val="FF0000"/>
                </a:solidFill>
                <a:effectLst/>
                <a:latin typeface="Calibri"/>
                <a:ea typeface="Calibri"/>
                <a:cs typeface="Times New Roman"/>
              </a:rPr>
              <a:t>татар теле һәм әдәбияты укытучысы </a:t>
            </a:r>
            <a:endParaRPr lang="ru-RU" sz="2800" b="1" i="1" dirty="0" smtClean="0">
              <a:solidFill>
                <a:srgbClr val="FF0000"/>
              </a:solidFill>
              <a:effectLst/>
              <a:latin typeface="Calibri"/>
              <a:ea typeface="Calibri"/>
              <a:cs typeface="Times New Roman"/>
            </a:endParaRPr>
          </a:p>
          <a:p>
            <a:pPr algn="ctr">
              <a:lnSpc>
                <a:spcPct val="115000"/>
              </a:lnSpc>
              <a:spcAft>
                <a:spcPts val="1000"/>
              </a:spcAft>
            </a:pPr>
            <a:r>
              <a:rPr lang="tt-RU" sz="2800" b="1" i="1" dirty="0" smtClean="0">
                <a:solidFill>
                  <a:srgbClr val="FF0000"/>
                </a:solidFill>
                <a:effectLst/>
                <a:latin typeface="Calibri"/>
                <a:ea typeface="Calibri"/>
                <a:cs typeface="Times New Roman"/>
              </a:rPr>
              <a:t>Шафикова Гөлшат Флүр кызы</a:t>
            </a:r>
            <a:endParaRPr lang="ru-RU" sz="2800" b="1" i="1" dirty="0">
              <a:solidFill>
                <a:srgbClr val="FF0000"/>
              </a:solidFill>
              <a:effectLst/>
              <a:latin typeface="Calibri"/>
              <a:ea typeface="Calibri"/>
              <a:cs typeface="Times New Roman"/>
            </a:endParaRPr>
          </a:p>
        </p:txBody>
      </p:sp>
    </p:spTree>
    <p:extLst>
      <p:ext uri="{BB962C8B-B14F-4D97-AF65-F5344CB8AC3E}">
        <p14:creationId xmlns:p14="http://schemas.microsoft.com/office/powerpoint/2010/main" val="1516286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000108"/>
            <a:ext cx="8572560" cy="584775"/>
          </a:xfrm>
          <a:prstGeom prst="rect">
            <a:avLst/>
          </a:prstGeom>
        </p:spPr>
        <p:txBody>
          <a:bodyPr wrap="square">
            <a:spAutoFit/>
          </a:bodyPr>
          <a:lstStyle/>
          <a:p>
            <a:r>
              <a:rPr lang="tt-RU" sz="3200" b="1" u="sng" dirty="0" smtClean="0">
                <a:latin typeface="Times New Roman" pitchFamily="18" charset="0"/>
                <a:cs typeface="Times New Roman" pitchFamily="18" charset="0"/>
              </a:rPr>
              <a:t>Икенче  этапта ( үзгәртүче эксперимент)</a:t>
            </a:r>
            <a:r>
              <a:rPr lang="tt-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3" name="Прямоугольник 2"/>
          <p:cNvSpPr/>
          <p:nvPr/>
        </p:nvSpPr>
        <p:spPr>
          <a:xfrm>
            <a:off x="642910" y="1714488"/>
            <a:ext cx="5171682" cy="523220"/>
          </a:xfrm>
          <a:prstGeom prst="rect">
            <a:avLst/>
          </a:prstGeom>
        </p:spPr>
        <p:txBody>
          <a:bodyPr wrap="square">
            <a:spAutoFit/>
          </a:bodyPr>
          <a:lstStyle/>
          <a:p>
            <a:pPr>
              <a:buFont typeface="Arial" pitchFamily="34" charset="0"/>
              <a:buChar char="•"/>
            </a:pPr>
            <a:r>
              <a:rPr lang="tt-RU" sz="2800" b="1" dirty="0" smtClean="0">
                <a:latin typeface="Times New Roman" pitchFamily="18" charset="0"/>
                <a:cs typeface="Times New Roman" pitchFamily="18" charset="0"/>
              </a:rPr>
              <a:t>  этикет формулалары</a:t>
            </a:r>
            <a:endParaRPr lang="ru-RU" sz="2800" dirty="0">
              <a:latin typeface="Times New Roman" pitchFamily="18" charset="0"/>
              <a:cs typeface="Times New Roman" pitchFamily="18" charset="0"/>
            </a:endParaRPr>
          </a:p>
        </p:txBody>
      </p:sp>
      <p:sp>
        <p:nvSpPr>
          <p:cNvPr id="4" name="Прямоугольник 3"/>
          <p:cNvSpPr/>
          <p:nvPr/>
        </p:nvSpPr>
        <p:spPr>
          <a:xfrm>
            <a:off x="642910" y="2285992"/>
            <a:ext cx="5492179" cy="523220"/>
          </a:xfrm>
          <a:prstGeom prst="rect">
            <a:avLst/>
          </a:prstGeom>
        </p:spPr>
        <p:txBody>
          <a:bodyPr wrap="square">
            <a:spAutoFit/>
          </a:bodyPr>
          <a:lstStyle/>
          <a:p>
            <a:pPr>
              <a:buFont typeface="Arial" pitchFamily="34" charset="0"/>
              <a:buChar char="•"/>
            </a:pPr>
            <a:r>
              <a:rPr lang="tt-RU" sz="2800" b="1" dirty="0" smtClean="0">
                <a:latin typeface="Times New Roman" pitchFamily="18" charset="0"/>
                <a:cs typeface="Times New Roman" pitchFamily="18" charset="0"/>
              </a:rPr>
              <a:t> диалогик сөйләм үрнәкләре</a:t>
            </a:r>
            <a:endParaRPr lang="ru-RU" sz="2800" dirty="0">
              <a:latin typeface="Times New Roman" pitchFamily="18" charset="0"/>
              <a:cs typeface="Times New Roman" pitchFamily="18" charset="0"/>
            </a:endParaRPr>
          </a:p>
        </p:txBody>
      </p:sp>
      <p:sp>
        <p:nvSpPr>
          <p:cNvPr id="5" name="Прямоугольник 4"/>
          <p:cNvSpPr/>
          <p:nvPr/>
        </p:nvSpPr>
        <p:spPr>
          <a:xfrm>
            <a:off x="642910" y="2857496"/>
            <a:ext cx="5208735" cy="523220"/>
          </a:xfrm>
          <a:prstGeom prst="rect">
            <a:avLst/>
          </a:prstGeom>
        </p:spPr>
        <p:txBody>
          <a:bodyPr wrap="square">
            <a:spAutoFit/>
          </a:bodyPr>
          <a:lstStyle/>
          <a:p>
            <a:pPr>
              <a:buFont typeface="Arial" pitchFamily="34" charset="0"/>
              <a:buChar char="•"/>
            </a:pPr>
            <a:r>
              <a:rPr lang="tt-RU" sz="2400" b="1" dirty="0" smtClean="0">
                <a:latin typeface="Times New Roman" pitchFamily="18" charset="0"/>
                <a:cs typeface="Times New Roman" pitchFamily="18" charset="0"/>
              </a:rPr>
              <a:t> </a:t>
            </a:r>
            <a:r>
              <a:rPr lang="tt-RU" sz="2800" b="1" dirty="0" smtClean="0">
                <a:latin typeface="Times New Roman" pitchFamily="18" charset="0"/>
                <a:cs typeface="Times New Roman" pitchFamily="18" charset="0"/>
              </a:rPr>
              <a:t>“ Тылсымлы сүзлекчә”</a:t>
            </a:r>
            <a:r>
              <a:rPr lang="tt-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6" name="Прямоугольник 5"/>
          <p:cNvSpPr/>
          <p:nvPr/>
        </p:nvSpPr>
        <p:spPr>
          <a:xfrm>
            <a:off x="642910" y="3429000"/>
            <a:ext cx="4773231" cy="523220"/>
          </a:xfrm>
          <a:prstGeom prst="rect">
            <a:avLst/>
          </a:prstGeom>
        </p:spPr>
        <p:txBody>
          <a:bodyPr wrap="square">
            <a:spAutoFit/>
          </a:bodyPr>
          <a:lstStyle/>
          <a:p>
            <a:pPr>
              <a:buFont typeface="Arial" pitchFamily="34" charset="0"/>
              <a:buChar char="•"/>
            </a:pPr>
            <a:r>
              <a:rPr lang="tt-RU" sz="2800" b="1" dirty="0" smtClean="0">
                <a:latin typeface="Times New Roman" pitchFamily="18" charset="0"/>
                <a:cs typeface="Times New Roman" pitchFamily="18" charset="0"/>
              </a:rPr>
              <a:t> сүз хәзинәсен баету</a:t>
            </a:r>
            <a:r>
              <a:rPr lang="tt-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7" name="Прямоугольник 6"/>
          <p:cNvSpPr/>
          <p:nvPr/>
        </p:nvSpPr>
        <p:spPr>
          <a:xfrm>
            <a:off x="642910" y="4000504"/>
            <a:ext cx="5349511" cy="523220"/>
          </a:xfrm>
          <a:prstGeom prst="rect">
            <a:avLst/>
          </a:prstGeom>
        </p:spPr>
        <p:txBody>
          <a:bodyPr wrap="square">
            <a:spAutoFit/>
          </a:bodyPr>
          <a:lstStyle/>
          <a:p>
            <a:pPr>
              <a:buFont typeface="Arial" pitchFamily="34" charset="0"/>
              <a:buChar char="•"/>
            </a:pPr>
            <a:r>
              <a:rPr lang="tt-RU" sz="2800" b="1" i="1" dirty="0" smtClean="0">
                <a:latin typeface="Times New Roman" pitchFamily="18" charset="0"/>
                <a:cs typeface="Times New Roman" pitchFamily="18" charset="0"/>
              </a:rPr>
              <a:t> </a:t>
            </a:r>
            <a:r>
              <a:rPr lang="tt-RU" sz="2800" b="1" dirty="0" smtClean="0">
                <a:latin typeface="Times New Roman" pitchFamily="18" charset="0"/>
                <a:cs typeface="Times New Roman" pitchFamily="18" charset="0"/>
              </a:rPr>
              <a:t>сыйныфтан тыш чаралар</a:t>
            </a:r>
            <a:endParaRPr lang="ru-RU" sz="2800" dirty="0">
              <a:latin typeface="Times New Roman" pitchFamily="18" charset="0"/>
              <a:cs typeface="Times New Roman" pitchFamily="18" charset="0"/>
            </a:endParaRPr>
          </a:p>
        </p:txBody>
      </p:sp>
      <p:sp>
        <p:nvSpPr>
          <p:cNvPr id="8" name="Прямоугольник 7"/>
          <p:cNvSpPr/>
          <p:nvPr/>
        </p:nvSpPr>
        <p:spPr>
          <a:xfrm>
            <a:off x="642910" y="4572008"/>
            <a:ext cx="5676523" cy="523220"/>
          </a:xfrm>
          <a:prstGeom prst="rect">
            <a:avLst/>
          </a:prstGeom>
        </p:spPr>
        <p:txBody>
          <a:bodyPr wrap="square">
            <a:spAutoFit/>
          </a:bodyPr>
          <a:lstStyle/>
          <a:p>
            <a:pPr>
              <a:buFont typeface="Arial" pitchFamily="34" charset="0"/>
              <a:buChar char="•"/>
            </a:pPr>
            <a:r>
              <a:rPr lang="tt-RU" sz="2800" b="1" dirty="0" smtClean="0"/>
              <a:t> </a:t>
            </a:r>
            <a:r>
              <a:rPr lang="tt-RU" sz="2800" b="1" dirty="0" smtClean="0">
                <a:latin typeface="Times New Roman" pitchFamily="18" charset="0"/>
                <a:cs typeface="Times New Roman" pitchFamily="18" charset="0"/>
              </a:rPr>
              <a:t>ярдәмче чаралардан файдалану</a:t>
            </a:r>
            <a:endParaRPr lang="ru-RU" sz="2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J:\книга скан\Image (4).jpg"/>
          <p:cNvPicPr>
            <a:picLocks noChangeAspect="1" noChangeArrowheads="1"/>
          </p:cNvPicPr>
          <p:nvPr/>
        </p:nvPicPr>
        <p:blipFill>
          <a:blip r:embed="rId2" cstate="print"/>
          <a:srcRect/>
          <a:stretch>
            <a:fillRect/>
          </a:stretch>
        </p:blipFill>
        <p:spPr bwMode="auto">
          <a:xfrm>
            <a:off x="142845" y="214290"/>
            <a:ext cx="4500593" cy="6357982"/>
          </a:xfrm>
          <a:prstGeom prst="rect">
            <a:avLst/>
          </a:prstGeom>
          <a:noFill/>
        </p:spPr>
      </p:pic>
      <p:pic>
        <p:nvPicPr>
          <p:cNvPr id="25603" name="Picture 3" descr="J:\книга скан\Image (5).jpg"/>
          <p:cNvPicPr>
            <a:picLocks noChangeAspect="1" noChangeArrowheads="1"/>
          </p:cNvPicPr>
          <p:nvPr/>
        </p:nvPicPr>
        <p:blipFill>
          <a:blip r:embed="rId3" cstate="print"/>
          <a:srcRect/>
          <a:stretch>
            <a:fillRect/>
          </a:stretch>
        </p:blipFill>
        <p:spPr bwMode="auto">
          <a:xfrm>
            <a:off x="4643438" y="214290"/>
            <a:ext cx="4500562" cy="664371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J:\книга скан\Image (8).jpg"/>
          <p:cNvPicPr>
            <a:picLocks noChangeAspect="1" noChangeArrowheads="1"/>
          </p:cNvPicPr>
          <p:nvPr/>
        </p:nvPicPr>
        <p:blipFill>
          <a:blip r:embed="rId2" cstate="print"/>
          <a:srcRect/>
          <a:stretch>
            <a:fillRect/>
          </a:stretch>
        </p:blipFill>
        <p:spPr bwMode="auto">
          <a:xfrm rot="10800000">
            <a:off x="-38465" y="0"/>
            <a:ext cx="4967655" cy="6858000"/>
          </a:xfrm>
          <a:prstGeom prst="rect">
            <a:avLst/>
          </a:prstGeom>
          <a:noFill/>
        </p:spPr>
      </p:pic>
      <p:sp>
        <p:nvSpPr>
          <p:cNvPr id="3" name="Прямоугольник 2"/>
          <p:cNvSpPr/>
          <p:nvPr/>
        </p:nvSpPr>
        <p:spPr>
          <a:xfrm>
            <a:off x="5286380" y="1571612"/>
            <a:ext cx="3643338" cy="4524315"/>
          </a:xfrm>
          <a:prstGeom prst="rect">
            <a:avLst/>
          </a:prstGeom>
        </p:spPr>
        <p:txBody>
          <a:bodyPr wrap="square">
            <a:spAutoFit/>
          </a:bodyPr>
          <a:lstStyle/>
          <a:p>
            <a:r>
              <a:rPr lang="tt-RU" dirty="0" smtClean="0"/>
              <a:t> </a:t>
            </a:r>
            <a:r>
              <a:rPr lang="tt-RU" sz="2400" dirty="0" smtClean="0">
                <a:latin typeface="Times New Roman" pitchFamily="18" charset="0"/>
                <a:cs typeface="Times New Roman" pitchFamily="18" charset="0"/>
              </a:rPr>
              <a:t>Рәсемнәрне сайлаганда, мин шуларга игътибар итәм: рәсемнәр төсле булырга тиеш (чөнки балалар төсле рәсемнәрне карарга ярата һәм аларның исләрендә дә ныграк кала);  рәсемнәрне балаларга таныш булган әкиятләрдән, мультфильмнардан алам.</a:t>
            </a:r>
            <a:br>
              <a:rPr lang="tt-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214422"/>
            <a:ext cx="8643998" cy="4524315"/>
          </a:xfrm>
          <a:prstGeom prst="rect">
            <a:avLst/>
          </a:prstGeom>
        </p:spPr>
        <p:txBody>
          <a:bodyPr wrap="square">
            <a:spAutoFit/>
          </a:bodyPr>
          <a:lstStyle/>
          <a:p>
            <a:pPr marL="442913" indent="-442913"/>
            <a:r>
              <a:rPr lang="tt-RU" sz="3600" b="1" dirty="0" smtClean="0">
                <a:latin typeface="Times New Roman" pitchFamily="18" charset="0"/>
                <a:cs typeface="Times New Roman" pitchFamily="18" charset="0"/>
              </a:rPr>
              <a:t> “ Әйдәгез, танышабыз!”</a:t>
            </a:r>
          </a:p>
          <a:p>
            <a:pPr marL="442913" indent="-442913"/>
            <a:r>
              <a:rPr lang="tt-RU" sz="3600" b="1" dirty="0" smtClean="0">
                <a:latin typeface="Times New Roman" pitchFamily="18" charset="0"/>
                <a:cs typeface="Times New Roman" pitchFamily="18" charset="0"/>
              </a:rPr>
              <a:t> “ Шул тылсымлы сүзләр”</a:t>
            </a:r>
          </a:p>
          <a:p>
            <a:pPr marL="442913" indent="-442913"/>
            <a:r>
              <a:rPr lang="tt-RU" sz="3600" b="1" dirty="0" smtClean="0">
                <a:latin typeface="Times New Roman" pitchFamily="18" charset="0"/>
                <a:cs typeface="Times New Roman" pitchFamily="18" charset="0"/>
              </a:rPr>
              <a:t> “ Телефон шалтырый...”</a:t>
            </a:r>
          </a:p>
          <a:p>
            <a:pPr marL="442913" indent="-442913"/>
            <a:r>
              <a:rPr lang="tt-RU" sz="3600" b="1" dirty="0" smtClean="0">
                <a:latin typeface="Times New Roman" pitchFamily="18" charset="0"/>
                <a:cs typeface="Times New Roman" pitchFamily="18" charset="0"/>
              </a:rPr>
              <a:t> “ Күңелле мәктәп еллары”</a:t>
            </a:r>
          </a:p>
          <a:p>
            <a:pPr marL="442913" indent="-442913"/>
            <a:r>
              <a:rPr lang="tt-RU" sz="3600" b="1" dirty="0" smtClean="0">
                <a:latin typeface="Times New Roman" pitchFamily="18" charset="0"/>
                <a:cs typeface="Times New Roman" pitchFamily="18" charset="0"/>
              </a:rPr>
              <a:t> “ Дусың  булмаса эзлә, тапсаң –                    югалтма!”</a:t>
            </a:r>
          </a:p>
          <a:p>
            <a:pPr marL="442913" indent="-442913"/>
            <a:r>
              <a:rPr lang="tt-RU" sz="3600" b="1" dirty="0" smtClean="0">
                <a:latin typeface="Times New Roman" pitchFamily="18" charset="0"/>
                <a:cs typeface="Times New Roman" pitchFamily="18" charset="0"/>
              </a:rPr>
              <a:t> “ Кунак килсә – өй ямьләнә”</a:t>
            </a:r>
            <a:br>
              <a:rPr lang="tt-RU" sz="3600" b="1"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000108"/>
            <a:ext cx="8643998" cy="5386090"/>
          </a:xfrm>
          <a:prstGeom prst="rect">
            <a:avLst/>
          </a:prstGeom>
        </p:spPr>
        <p:txBody>
          <a:bodyPr wrap="square">
            <a:spAutoFit/>
          </a:bodyPr>
          <a:lstStyle/>
          <a:p>
            <a:r>
              <a:rPr lang="tt-RU" sz="3600" b="1" dirty="0" smtClean="0">
                <a:latin typeface="Times New Roman" pitchFamily="18" charset="0"/>
                <a:cs typeface="Times New Roman" pitchFamily="18" charset="0"/>
              </a:rPr>
              <a:t>Көтелгән нәтиҗәләр:</a:t>
            </a:r>
            <a:r>
              <a:rPr lang="tt-RU" dirty="0" smtClean="0">
                <a:latin typeface="Times New Roman" pitchFamily="18" charset="0"/>
                <a:cs typeface="Times New Roman" pitchFamily="18" charset="0"/>
              </a:rPr>
              <a:t/>
            </a:r>
            <a:br>
              <a:rPr lang="tt-RU" dirty="0" smtClean="0">
                <a:latin typeface="Times New Roman" pitchFamily="18" charset="0"/>
                <a:cs typeface="Times New Roman" pitchFamily="18" charset="0"/>
              </a:rPr>
            </a:br>
            <a:r>
              <a:rPr lang="tt-RU" sz="2800" dirty="0" smtClean="0">
                <a:latin typeface="Times New Roman" pitchFamily="18" charset="0"/>
                <a:cs typeface="Times New Roman" pitchFamily="18" charset="0"/>
              </a:rPr>
              <a:t>- укучыларның сүзлек байлыгы арта;</a:t>
            </a:r>
            <a:br>
              <a:rPr lang="tt-RU" sz="2800" dirty="0" smtClean="0">
                <a:latin typeface="Times New Roman" pitchFamily="18" charset="0"/>
                <a:cs typeface="Times New Roman" pitchFamily="18" charset="0"/>
              </a:rPr>
            </a:br>
            <a:r>
              <a:rPr lang="tt-RU" sz="2800" dirty="0" smtClean="0">
                <a:latin typeface="Times New Roman" pitchFamily="18" charset="0"/>
                <a:cs typeface="Times New Roman" pitchFamily="18" charset="0"/>
              </a:rPr>
              <a:t>- сөйләм һәм язу грамоталылыгы булдырыла;</a:t>
            </a:r>
            <a:br>
              <a:rPr lang="tt-RU" sz="2800" dirty="0" smtClean="0">
                <a:latin typeface="Times New Roman" pitchFamily="18" charset="0"/>
                <a:cs typeface="Times New Roman" pitchFamily="18" charset="0"/>
              </a:rPr>
            </a:br>
            <a:r>
              <a:rPr lang="tt-RU" sz="2800" dirty="0" smtClean="0">
                <a:latin typeface="Times New Roman" pitchFamily="18" charset="0"/>
                <a:cs typeface="Times New Roman" pitchFamily="18" charset="0"/>
              </a:rPr>
              <a:t>- диалогик сөйләм төзүдә орфоэпик, лексик, грамматик нормалар үзләштерелә;</a:t>
            </a:r>
            <a:br>
              <a:rPr lang="tt-RU" sz="2800" dirty="0" smtClean="0">
                <a:latin typeface="Times New Roman" pitchFamily="18" charset="0"/>
                <a:cs typeface="Times New Roman" pitchFamily="18" charset="0"/>
              </a:rPr>
            </a:br>
            <a:r>
              <a:rPr lang="tt-RU" sz="2800" dirty="0" smtClean="0">
                <a:latin typeface="Times New Roman" pitchFamily="18" charset="0"/>
                <a:cs typeface="Times New Roman" pitchFamily="18" charset="0"/>
              </a:rPr>
              <a:t>- балаларның фикерләү сәләте үсә, сөйләм осталыгы камилләшә, рухи дөньясы баетыла һәм үзебезнең  халкыбызга  хас   күркәм әхлакый   сыйфатлар  тәрбияләнә;</a:t>
            </a:r>
            <a:br>
              <a:rPr lang="tt-RU" sz="2800" dirty="0" smtClean="0">
                <a:latin typeface="Times New Roman" pitchFamily="18" charset="0"/>
                <a:cs typeface="Times New Roman" pitchFamily="18" charset="0"/>
              </a:rPr>
            </a:br>
            <a:r>
              <a:rPr lang="tt-RU" sz="2800" dirty="0" smtClean="0">
                <a:latin typeface="Times New Roman" pitchFamily="18" charset="0"/>
                <a:cs typeface="Times New Roman" pitchFamily="18" charset="0"/>
              </a:rPr>
              <a:t>- туган телгә кызыксыну арта, телгә өйрәнүгә теләк туа.</a:t>
            </a:r>
            <a:br>
              <a:rPr lang="tt-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85720" y="1445396"/>
            <a:ext cx="835824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t-RU" sz="8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a:t>
            </a:r>
            <a:r>
              <a:rPr kumimoji="0" lang="ru-RU" sz="8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ъ</a:t>
            </a:r>
            <a:r>
              <a:rPr kumimoji="0" lang="tt-RU" sz="8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тибарыгыз  өчен рәхмәт!</a:t>
            </a:r>
            <a:endParaRPr kumimoji="0" lang="tt-RU" sz="8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1556793"/>
            <a:ext cx="8640960" cy="3959033"/>
          </a:xfrm>
          <a:prstGeom prst="rect">
            <a:avLst/>
          </a:prstGeom>
        </p:spPr>
        <p:txBody>
          <a:bodyPr wrap="square">
            <a:spAutoFit/>
          </a:bodyPr>
          <a:lstStyle/>
          <a:p>
            <a:pPr algn="ctr">
              <a:lnSpc>
                <a:spcPct val="115000"/>
              </a:lnSpc>
              <a:spcAft>
                <a:spcPts val="1000"/>
              </a:spcAft>
            </a:pPr>
            <a:r>
              <a:rPr lang="tt-RU" sz="4400" b="1" dirty="0" smtClean="0">
                <a:latin typeface="Times New Roman"/>
                <a:ea typeface="Times New Roman"/>
                <a:cs typeface="Times New Roman"/>
              </a:rPr>
              <a:t> “</a:t>
            </a:r>
            <a:r>
              <a:rPr lang="tt-RU" sz="4400" b="1" dirty="0" smtClean="0">
                <a:effectLst/>
                <a:latin typeface="Times New Roman"/>
                <a:ea typeface="Times New Roman"/>
                <a:cs typeface="Times New Roman"/>
              </a:rPr>
              <a:t> </a:t>
            </a:r>
            <a:r>
              <a:rPr lang="tt-RU" sz="4400" b="1" i="1" dirty="0" smtClean="0">
                <a:effectLst/>
                <a:latin typeface="Times New Roman"/>
                <a:ea typeface="Times New Roman"/>
                <a:cs typeface="Times New Roman"/>
              </a:rPr>
              <a:t>Диалогик сөйләмгә өйрәтү аша укучыларда әхлакый сыйфатларны тәрбияләү”</a:t>
            </a:r>
            <a:endParaRPr lang="ru-RU" sz="4400" dirty="0" smtClean="0">
              <a:effectLst/>
              <a:latin typeface="Calibri"/>
              <a:ea typeface="Times New Roman"/>
              <a:cs typeface="Times New Roman"/>
            </a:endParaRPr>
          </a:p>
          <a:p>
            <a:pPr algn="ctr">
              <a:lnSpc>
                <a:spcPct val="115000"/>
              </a:lnSpc>
              <a:spcAft>
                <a:spcPts val="1000"/>
              </a:spcAft>
            </a:pPr>
            <a:endParaRPr lang="tt-RU" sz="3600" b="1" dirty="0" smtClean="0">
              <a:effectLst/>
              <a:latin typeface="Times New Roman"/>
              <a:ea typeface="Times New Roman"/>
              <a:cs typeface="Times New Roman"/>
            </a:endParaRPr>
          </a:p>
          <a:p>
            <a:pPr algn="ctr">
              <a:lnSpc>
                <a:spcPct val="115000"/>
              </a:lnSpc>
              <a:spcAft>
                <a:spcPts val="1000"/>
              </a:spcAft>
            </a:pPr>
            <a:endParaRPr lang="ru-RU" sz="3600" dirty="0">
              <a:effectLst/>
              <a:latin typeface="Calibri"/>
              <a:ea typeface="Times New Roman"/>
              <a:cs typeface="Times New Roman"/>
            </a:endParaRPr>
          </a:p>
        </p:txBody>
      </p:sp>
    </p:spTree>
    <p:extLst>
      <p:ext uri="{BB962C8B-B14F-4D97-AF65-F5344CB8AC3E}">
        <p14:creationId xmlns:p14="http://schemas.microsoft.com/office/powerpoint/2010/main" val="101001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132856"/>
            <a:ext cx="7128792" cy="646331"/>
          </a:xfrm>
          <a:prstGeom prst="rect">
            <a:avLst/>
          </a:prstGeom>
        </p:spPr>
        <p:txBody>
          <a:bodyPr wrap="square">
            <a:spAutoFit/>
          </a:bodyPr>
          <a:lstStyle/>
          <a:p>
            <a:r>
              <a:rPr lang="tt-RU" dirty="0" smtClean="0">
                <a:effectLst/>
                <a:latin typeface="Times New Roman"/>
                <a:ea typeface="Times New Roman"/>
              </a:rPr>
              <a:t/>
            </a:r>
            <a:br>
              <a:rPr lang="tt-RU" dirty="0" smtClean="0">
                <a:effectLst/>
                <a:latin typeface="Times New Roman"/>
                <a:ea typeface="Times New Roman"/>
              </a:rPr>
            </a:br>
            <a:endParaRPr lang="ru-RU" dirty="0"/>
          </a:p>
        </p:txBody>
      </p:sp>
      <p:sp>
        <p:nvSpPr>
          <p:cNvPr id="3" name="Прямоугольник 2"/>
          <p:cNvSpPr/>
          <p:nvPr/>
        </p:nvSpPr>
        <p:spPr>
          <a:xfrm>
            <a:off x="899592" y="1700809"/>
            <a:ext cx="6984776" cy="5139869"/>
          </a:xfrm>
          <a:prstGeom prst="rect">
            <a:avLst/>
          </a:prstGeom>
        </p:spPr>
        <p:txBody>
          <a:bodyPr wrap="square">
            <a:spAutoFit/>
          </a:bodyPr>
          <a:lstStyle/>
          <a:p>
            <a:pPr marL="623888" indent="-623888"/>
            <a:r>
              <a:rPr lang="tt-RU" sz="4000" b="1" dirty="0" smtClean="0">
                <a:effectLst/>
                <a:latin typeface="Times New Roman"/>
                <a:ea typeface="Times New Roman"/>
              </a:rPr>
              <a:t>Актуальлек:</a:t>
            </a:r>
            <a:r>
              <a:rPr lang="tt-RU" dirty="0" smtClean="0">
                <a:effectLst/>
                <a:latin typeface="Times New Roman"/>
                <a:ea typeface="Times New Roman"/>
              </a:rPr>
              <a:t/>
            </a:r>
            <a:br>
              <a:rPr lang="tt-RU" dirty="0" smtClean="0">
                <a:effectLst/>
                <a:latin typeface="Times New Roman"/>
                <a:ea typeface="Times New Roman"/>
              </a:rPr>
            </a:br>
            <a:r>
              <a:rPr lang="tt-RU" sz="3200" dirty="0" smtClean="0">
                <a:effectLst/>
                <a:latin typeface="Times New Roman"/>
                <a:ea typeface="Times New Roman"/>
              </a:rPr>
              <a:t>Балада югары әхлакый сыйфатлар тәрбияләү проблемасы кешеләрне гасырлар буе борчып килә, чөнки  кешелекнең киләчәге, Ватан язмышы, гаилә бәхете  киләчәктә гражданин булачак нәни баланың менә бүген нинди тәрбия алуына бәйле.</a:t>
            </a:r>
            <a:br>
              <a:rPr lang="tt-RU" sz="3200" dirty="0" smtClean="0">
                <a:effectLst/>
                <a:latin typeface="Times New Roman"/>
                <a:ea typeface="Times New Roman"/>
              </a:rPr>
            </a:br>
            <a:endParaRPr lang="ru-RU" sz="3200" dirty="0"/>
          </a:p>
        </p:txBody>
      </p:sp>
    </p:spTree>
    <p:extLst>
      <p:ext uri="{BB962C8B-B14F-4D97-AF65-F5344CB8AC3E}">
        <p14:creationId xmlns:p14="http://schemas.microsoft.com/office/powerpoint/2010/main" val="2268393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620688"/>
            <a:ext cx="8064896" cy="6617196"/>
          </a:xfrm>
          <a:prstGeom prst="rect">
            <a:avLst/>
          </a:prstGeom>
        </p:spPr>
        <p:txBody>
          <a:bodyPr wrap="square">
            <a:spAutoFit/>
          </a:bodyPr>
          <a:lstStyle/>
          <a:p>
            <a:r>
              <a:rPr lang="tt-RU" sz="2400" b="1" dirty="0" smtClean="0">
                <a:effectLst/>
                <a:latin typeface="Times New Roman"/>
                <a:ea typeface="Times New Roman"/>
              </a:rPr>
              <a:t>Тикшерү эшемнең максаты</a:t>
            </a:r>
            <a:r>
              <a:rPr lang="tt-RU" sz="2400" dirty="0" smtClean="0">
                <a:effectLst/>
                <a:latin typeface="Times New Roman"/>
                <a:ea typeface="Times New Roman"/>
              </a:rPr>
              <a:t>: </a:t>
            </a:r>
          </a:p>
          <a:p>
            <a:r>
              <a:rPr lang="tt-RU" sz="2400" dirty="0" smtClean="0">
                <a:effectLst/>
                <a:latin typeface="Times New Roman"/>
                <a:ea typeface="Times New Roman"/>
              </a:rPr>
              <a:t>укучыларда  әхлакый сыйфатларны тәрбияләүдә диалогик сөйләм куллануның әһәмиятен күрсәтү һәм мөмкинлекләрен ачу.</a:t>
            </a:r>
          </a:p>
          <a:p>
            <a:r>
              <a:rPr lang="tt-RU" sz="2400" b="1" dirty="0" smtClean="0">
                <a:effectLst/>
                <a:latin typeface="Times New Roman"/>
                <a:ea typeface="Times New Roman"/>
              </a:rPr>
              <a:t>Тикшерү эшенең бурычлары</a:t>
            </a:r>
            <a:r>
              <a:rPr lang="tt-RU" sz="2400" dirty="0" smtClean="0">
                <a:effectLst/>
                <a:latin typeface="Times New Roman"/>
                <a:ea typeface="Times New Roman"/>
              </a:rPr>
              <a:t>:</a:t>
            </a:r>
            <a:br>
              <a:rPr lang="tt-RU" sz="2400" dirty="0" smtClean="0">
                <a:effectLst/>
                <a:latin typeface="Times New Roman"/>
                <a:ea typeface="Times New Roman"/>
              </a:rPr>
            </a:br>
            <a:r>
              <a:rPr lang="tt-RU" sz="2400" dirty="0" smtClean="0">
                <a:effectLst/>
                <a:latin typeface="Times New Roman"/>
                <a:ea typeface="Times New Roman"/>
              </a:rPr>
              <a:t> -Диалогик сөйләм өйрәтүгә кагылышлы әдәбиятны җентекләп өйрәнү;</a:t>
            </a:r>
            <a:br>
              <a:rPr lang="tt-RU" sz="2400" dirty="0" smtClean="0">
                <a:effectLst/>
                <a:latin typeface="Times New Roman"/>
                <a:ea typeface="Times New Roman"/>
              </a:rPr>
            </a:br>
            <a:r>
              <a:rPr lang="tt-RU" sz="2400" dirty="0" smtClean="0">
                <a:effectLst/>
                <a:latin typeface="Times New Roman"/>
                <a:ea typeface="Times New Roman"/>
              </a:rPr>
              <a:t>-Диалогны кабул итү һәм формалаштыруны җиңеләйтә торган факторларны табу;</a:t>
            </a:r>
            <a:br>
              <a:rPr lang="tt-RU" sz="2400" dirty="0" smtClean="0">
                <a:effectLst/>
                <a:latin typeface="Times New Roman"/>
                <a:ea typeface="Times New Roman"/>
              </a:rPr>
            </a:br>
            <a:r>
              <a:rPr lang="tt-RU" sz="2400" dirty="0" smtClean="0">
                <a:effectLst/>
                <a:latin typeface="Times New Roman"/>
                <a:ea typeface="Times New Roman"/>
              </a:rPr>
              <a:t> -Укучыларда милләтебезнең гасырлар буена тупланган әдәп – әхлак нормаларын булдыру, рухи һәм әхлакый сафлыкка ия иҗади шәхес үстерү;</a:t>
            </a:r>
            <a:br>
              <a:rPr lang="tt-RU" sz="2400" dirty="0" smtClean="0">
                <a:effectLst/>
                <a:latin typeface="Times New Roman"/>
                <a:ea typeface="Times New Roman"/>
              </a:rPr>
            </a:br>
            <a:r>
              <a:rPr lang="tt-RU" sz="2400" dirty="0" smtClean="0">
                <a:effectLst/>
                <a:latin typeface="Times New Roman"/>
                <a:ea typeface="Times New Roman"/>
              </a:rPr>
              <a:t> -Диалогик сөйләмгә өйрәтү аша укучыларда  әхлакый  сыйфатларны тәрбияләү өчен файдаланырдай  методик кулланмалар булдыру.</a:t>
            </a:r>
            <a:br>
              <a:rPr lang="tt-RU" sz="2400" dirty="0" smtClean="0">
                <a:effectLst/>
                <a:latin typeface="Times New Roman"/>
                <a:ea typeface="Times New Roman"/>
              </a:rPr>
            </a:br>
            <a:endParaRPr lang="tt-RU" sz="2400" dirty="0" smtClean="0">
              <a:effectLst/>
              <a:latin typeface="Times New Roman"/>
              <a:ea typeface="Times New Roman"/>
            </a:endParaRPr>
          </a:p>
          <a:p>
            <a:r>
              <a:rPr lang="tt-RU" sz="2000" dirty="0" smtClean="0">
                <a:effectLst/>
                <a:latin typeface="Times New Roman"/>
                <a:ea typeface="Times New Roman"/>
              </a:rPr>
              <a:t/>
            </a:r>
            <a:br>
              <a:rPr lang="tt-RU" sz="2000" dirty="0" smtClean="0">
                <a:effectLst/>
                <a:latin typeface="Times New Roman"/>
                <a:ea typeface="Times New Roman"/>
              </a:rPr>
            </a:br>
            <a:endParaRPr lang="ru-RU" sz="2000" dirty="0"/>
          </a:p>
        </p:txBody>
      </p:sp>
    </p:spTree>
    <p:extLst>
      <p:ext uri="{BB962C8B-B14F-4D97-AF65-F5344CB8AC3E}">
        <p14:creationId xmlns:p14="http://schemas.microsoft.com/office/powerpoint/2010/main" val="3603979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340769"/>
            <a:ext cx="8064896" cy="4093428"/>
          </a:xfrm>
          <a:prstGeom prst="rect">
            <a:avLst/>
          </a:prstGeom>
        </p:spPr>
        <p:txBody>
          <a:bodyPr wrap="square">
            <a:spAutoFit/>
          </a:bodyPr>
          <a:lstStyle/>
          <a:p>
            <a:r>
              <a:rPr lang="tt-RU" sz="3600" b="1" dirty="0" smtClean="0">
                <a:effectLst/>
                <a:latin typeface="Times New Roman"/>
                <a:ea typeface="Times New Roman"/>
              </a:rPr>
              <a:t>Гипотеза: </a:t>
            </a:r>
          </a:p>
          <a:p>
            <a:r>
              <a:rPr lang="tt-RU" sz="2800" dirty="0" smtClean="0">
                <a:effectLst/>
                <a:latin typeface="Times New Roman"/>
                <a:ea typeface="Times New Roman"/>
              </a:rPr>
              <a:t>татар теле дәресләрендә диалогик сөйләмгә өйрәтү аша яшь буынның аңына, күңеленә  әдәп –әхлак нормаларына күнектерү өстендә  ныклап  эшләгәндә, игътибарны арттырганда  киләчәктә рухи һәм әхлакый саф, акыллы, үз телен яраткан, үз телендә җиңел аралаша белгән балалар үстерергә мөмкин. </a:t>
            </a:r>
            <a:r>
              <a:rPr lang="tt-RU" sz="2800" b="1" dirty="0" smtClean="0">
                <a:effectLst/>
                <a:latin typeface="Times New Roman"/>
                <a:ea typeface="Times New Roman"/>
              </a:rPr>
              <a:t/>
            </a:r>
            <a:br>
              <a:rPr lang="tt-RU" sz="2800" b="1" dirty="0" smtClean="0">
                <a:effectLst/>
                <a:latin typeface="Times New Roman"/>
                <a:ea typeface="Times New Roman"/>
              </a:rPr>
            </a:br>
            <a:endParaRPr lang="ru-RU" sz="2800" dirty="0"/>
          </a:p>
        </p:txBody>
      </p:sp>
    </p:spTree>
    <p:extLst>
      <p:ext uri="{BB962C8B-B14F-4D97-AF65-F5344CB8AC3E}">
        <p14:creationId xmlns:p14="http://schemas.microsoft.com/office/powerpoint/2010/main" val="526342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908720"/>
            <a:ext cx="7200800" cy="5007525"/>
          </a:xfrm>
          <a:prstGeom prst="rect">
            <a:avLst/>
          </a:prstGeom>
        </p:spPr>
        <p:txBody>
          <a:bodyPr wrap="square">
            <a:spAutoFit/>
          </a:bodyPr>
          <a:lstStyle/>
          <a:p>
            <a:pPr>
              <a:lnSpc>
                <a:spcPct val="115000"/>
              </a:lnSpc>
              <a:spcAft>
                <a:spcPts val="1000"/>
              </a:spcAft>
            </a:pPr>
            <a:r>
              <a:rPr lang="tt-RU" sz="4000" b="1" i="1" dirty="0" smtClean="0">
                <a:latin typeface="Times New Roman"/>
                <a:ea typeface="Times New Roman"/>
                <a:cs typeface="Times New Roman"/>
              </a:rPr>
              <a:t>Метод һәм алымнар:</a:t>
            </a:r>
            <a:r>
              <a:rPr lang="tt-RU" sz="4000" dirty="0" smtClean="0">
                <a:effectLst/>
                <a:latin typeface="Times New Roman"/>
                <a:ea typeface="Times New Roman"/>
                <a:cs typeface="Times New Roman"/>
              </a:rPr>
              <a:t> </a:t>
            </a:r>
            <a:r>
              <a:rPr lang="tt-RU" dirty="0" smtClean="0">
                <a:effectLst/>
                <a:latin typeface="Times New Roman"/>
                <a:ea typeface="Times New Roman"/>
                <a:cs typeface="Times New Roman"/>
              </a:rPr>
              <a:t> </a:t>
            </a:r>
          </a:p>
          <a:p>
            <a:pPr marL="342900" indent="-342900">
              <a:lnSpc>
                <a:spcPct val="115000"/>
              </a:lnSpc>
              <a:spcAft>
                <a:spcPts val="1000"/>
              </a:spcAft>
              <a:buAutoNum type="arabicPeriod"/>
            </a:pPr>
            <a:r>
              <a:rPr lang="tt-RU" sz="2400" b="1" i="1" dirty="0" smtClean="0">
                <a:effectLst/>
                <a:latin typeface="Times New Roman"/>
                <a:ea typeface="Times New Roman"/>
                <a:cs typeface="Times New Roman"/>
              </a:rPr>
              <a:t>Мәгълүмати алымнар</a:t>
            </a:r>
            <a:r>
              <a:rPr lang="tt-RU" sz="2400" dirty="0" smtClean="0">
                <a:effectLst/>
                <a:latin typeface="Times New Roman"/>
                <a:ea typeface="Times New Roman"/>
                <a:cs typeface="Times New Roman"/>
              </a:rPr>
              <a:t> ( әңгәмәләр, таблицалар, схемалар куллану, сүзлекләр төзү һ.б.); </a:t>
            </a:r>
          </a:p>
          <a:p>
            <a:pPr marL="363538" indent="-363538">
              <a:lnSpc>
                <a:spcPct val="115000"/>
              </a:lnSpc>
              <a:spcAft>
                <a:spcPts val="1000"/>
              </a:spcAft>
            </a:pPr>
            <a:r>
              <a:rPr lang="tt-RU" sz="2400" dirty="0" smtClean="0">
                <a:effectLst/>
                <a:latin typeface="Times New Roman"/>
                <a:ea typeface="Times New Roman"/>
                <a:cs typeface="Times New Roman"/>
              </a:rPr>
              <a:t>2</a:t>
            </a:r>
            <a:r>
              <a:rPr lang="tt-RU" sz="2400" b="1" i="1" dirty="0" smtClean="0">
                <a:effectLst/>
                <a:latin typeface="Times New Roman"/>
                <a:ea typeface="Times New Roman"/>
                <a:cs typeface="Times New Roman"/>
              </a:rPr>
              <a:t>. Хисләргә тәисир итү методлары</a:t>
            </a:r>
            <a:r>
              <a:rPr lang="tt-RU" sz="2400" dirty="0" smtClean="0">
                <a:effectLst/>
                <a:latin typeface="Times New Roman"/>
                <a:ea typeface="Times New Roman"/>
                <a:cs typeface="Times New Roman"/>
              </a:rPr>
              <a:t>: фоно һәм         видеоязмалар, картиналар, декорацияләр куллану;</a:t>
            </a:r>
            <a:r>
              <a:rPr lang="tt-RU" sz="2400" b="1" i="1" dirty="0" smtClean="0">
                <a:effectLst/>
                <a:latin typeface="Times New Roman"/>
                <a:ea typeface="Times New Roman"/>
                <a:cs typeface="Times New Roman"/>
              </a:rPr>
              <a:t> </a:t>
            </a:r>
          </a:p>
          <a:p>
            <a:pPr marL="363538" indent="-363538">
              <a:lnSpc>
                <a:spcPct val="115000"/>
              </a:lnSpc>
              <a:spcAft>
                <a:spcPts val="1000"/>
              </a:spcAft>
            </a:pPr>
            <a:r>
              <a:rPr lang="tt-RU" sz="2400" b="1" i="1" dirty="0" smtClean="0">
                <a:effectLst/>
                <a:latin typeface="Times New Roman"/>
                <a:ea typeface="Times New Roman"/>
                <a:cs typeface="Times New Roman"/>
              </a:rPr>
              <a:t>3. Практик дәресләр:</a:t>
            </a:r>
            <a:r>
              <a:rPr lang="tt-RU" sz="2400" dirty="0" smtClean="0">
                <a:effectLst/>
                <a:latin typeface="Times New Roman"/>
                <a:ea typeface="Times New Roman"/>
                <a:cs typeface="Times New Roman"/>
              </a:rPr>
              <a:t> инсценировкалар кую, смотрларда ,конкурсларда катнашу). Шулай ук </a:t>
            </a:r>
            <a:r>
              <a:rPr lang="tt-RU" sz="2400" b="1" i="1" dirty="0" smtClean="0">
                <a:effectLst/>
                <a:latin typeface="Times New Roman"/>
                <a:ea typeface="Times New Roman"/>
                <a:cs typeface="Times New Roman"/>
              </a:rPr>
              <a:t>чагыштыру, анализлау, гомумиләштерү</a:t>
            </a:r>
            <a:r>
              <a:rPr lang="tt-RU" sz="2400" dirty="0" smtClean="0">
                <a:effectLst/>
                <a:latin typeface="Times New Roman"/>
                <a:ea typeface="Times New Roman"/>
                <a:cs typeface="Times New Roman"/>
              </a:rPr>
              <a:t> һәм </a:t>
            </a:r>
            <a:r>
              <a:rPr lang="tt-RU" sz="2400" b="1" i="1" dirty="0" smtClean="0">
                <a:effectLst/>
                <a:latin typeface="Times New Roman"/>
                <a:ea typeface="Times New Roman"/>
                <a:cs typeface="Times New Roman"/>
              </a:rPr>
              <a:t>исбатлау</a:t>
            </a:r>
            <a:r>
              <a:rPr lang="tt-RU" sz="2400" dirty="0" smtClean="0">
                <a:effectLst/>
                <a:latin typeface="Times New Roman"/>
                <a:ea typeface="Times New Roman"/>
                <a:cs typeface="Times New Roman"/>
              </a:rPr>
              <a:t> кебек алымнар кулланылды.</a:t>
            </a:r>
            <a:br>
              <a:rPr lang="tt-RU" sz="2400" dirty="0" smtClean="0">
                <a:effectLst/>
                <a:latin typeface="Times New Roman"/>
                <a:ea typeface="Times New Roman"/>
                <a:cs typeface="Times New Roman"/>
              </a:rPr>
            </a:br>
            <a:endParaRPr lang="ru-RU" sz="2400" dirty="0">
              <a:effectLst/>
              <a:latin typeface="Calibri"/>
              <a:ea typeface="Times New Roman"/>
              <a:cs typeface="Times New Roman"/>
            </a:endParaRPr>
          </a:p>
        </p:txBody>
      </p:sp>
    </p:spTree>
    <p:extLst>
      <p:ext uri="{BB962C8B-B14F-4D97-AF65-F5344CB8AC3E}">
        <p14:creationId xmlns:p14="http://schemas.microsoft.com/office/powerpoint/2010/main" val="3552404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20688"/>
            <a:ext cx="7416824" cy="5847755"/>
          </a:xfrm>
          <a:prstGeom prst="rect">
            <a:avLst/>
          </a:prstGeom>
        </p:spPr>
        <p:txBody>
          <a:bodyPr wrap="square">
            <a:spAutoFit/>
          </a:bodyPr>
          <a:lstStyle/>
          <a:p>
            <a:r>
              <a:rPr lang="tt-RU" sz="3600" b="1" dirty="0" smtClean="0">
                <a:latin typeface="Times New Roman" pitchFamily="18" charset="0"/>
                <a:cs typeface="Times New Roman" pitchFamily="18" charset="0"/>
              </a:rPr>
              <a:t>Сөйләм этикеты формулалары:</a:t>
            </a:r>
          </a:p>
          <a:p>
            <a:pPr marL="261938" indent="-261938">
              <a:buFont typeface="Arial" pitchFamily="34" charset="0"/>
              <a:buChar char="•"/>
            </a:pPr>
            <a:r>
              <a:rPr lang="tt-RU" sz="3200" dirty="0" smtClean="0">
                <a:effectLst/>
                <a:latin typeface="Times New Roman" pitchFamily="18" charset="0"/>
                <a:ea typeface="Times New Roman"/>
                <a:cs typeface="Times New Roman" pitchFamily="18" charset="0"/>
              </a:rPr>
              <a:t> сәламләү </a:t>
            </a:r>
          </a:p>
          <a:p>
            <a:pPr marL="363538" indent="-363538">
              <a:buFont typeface="Arial" pitchFamily="34" charset="0"/>
              <a:buChar char="•"/>
            </a:pPr>
            <a:r>
              <a:rPr lang="tt-RU" sz="3200" dirty="0" smtClean="0">
                <a:effectLst/>
                <a:latin typeface="Times New Roman" pitchFamily="18" charset="0"/>
                <a:ea typeface="Times New Roman"/>
                <a:cs typeface="Times New Roman" pitchFamily="18" charset="0"/>
              </a:rPr>
              <a:t>саубуллашу</a:t>
            </a:r>
          </a:p>
          <a:p>
            <a:pPr marL="261938" indent="-261938">
              <a:buFont typeface="Arial" pitchFamily="34" charset="0"/>
              <a:buChar char="•"/>
            </a:pPr>
            <a:r>
              <a:rPr lang="tt-RU" sz="3200" dirty="0" smtClean="0">
                <a:effectLst/>
                <a:latin typeface="Times New Roman" pitchFamily="18" charset="0"/>
                <a:ea typeface="Times New Roman"/>
                <a:cs typeface="Times New Roman" pitchFamily="18" charset="0"/>
              </a:rPr>
              <a:t> рәхмәт әйтү</a:t>
            </a:r>
          </a:p>
          <a:p>
            <a:pPr marL="261938" indent="-261938">
              <a:buFont typeface="Arial" pitchFamily="34" charset="0"/>
              <a:buChar char="•"/>
            </a:pPr>
            <a:r>
              <a:rPr lang="tt-RU" sz="3200" dirty="0" smtClean="0">
                <a:effectLst/>
                <a:latin typeface="Times New Roman" pitchFamily="18" charset="0"/>
                <a:ea typeface="Times New Roman"/>
                <a:cs typeface="Times New Roman" pitchFamily="18" charset="0"/>
              </a:rPr>
              <a:t> үтенү</a:t>
            </a:r>
          </a:p>
          <a:p>
            <a:pPr marL="174625" indent="-174625">
              <a:buFont typeface="Arial" pitchFamily="34" charset="0"/>
              <a:buChar char="•"/>
            </a:pPr>
            <a:r>
              <a:rPr lang="tt-RU" sz="3200" dirty="0" smtClean="0">
                <a:effectLst/>
                <a:latin typeface="Times New Roman" pitchFamily="18" charset="0"/>
                <a:ea typeface="Times New Roman"/>
                <a:cs typeface="Times New Roman" pitchFamily="18" charset="0"/>
              </a:rPr>
              <a:t>  киңәш</a:t>
            </a:r>
          </a:p>
          <a:p>
            <a:pPr marL="342900" indent="-342900">
              <a:buFont typeface="Arial" pitchFamily="34" charset="0"/>
              <a:buChar char="•"/>
            </a:pPr>
            <a:r>
              <a:rPr lang="tt-RU" sz="3200" dirty="0" smtClean="0">
                <a:effectLst/>
                <a:latin typeface="Times New Roman" pitchFamily="18" charset="0"/>
                <a:ea typeface="Times New Roman"/>
                <a:cs typeface="Times New Roman" pitchFamily="18" charset="0"/>
              </a:rPr>
              <a:t>чакыру</a:t>
            </a:r>
          </a:p>
          <a:p>
            <a:pPr marL="342900" indent="-342900">
              <a:buFont typeface="Arial" pitchFamily="34" charset="0"/>
              <a:buChar char="•"/>
            </a:pPr>
            <a:r>
              <a:rPr lang="tt-RU" sz="3200" dirty="0" smtClean="0">
                <a:effectLst/>
                <a:latin typeface="Times New Roman" pitchFamily="18" charset="0"/>
                <a:ea typeface="Times New Roman"/>
                <a:cs typeface="Times New Roman" pitchFamily="18" charset="0"/>
              </a:rPr>
              <a:t>үпкәләү </a:t>
            </a:r>
          </a:p>
          <a:p>
            <a:pPr marL="342900" indent="-342900">
              <a:buFont typeface="Arial" pitchFamily="34" charset="0"/>
              <a:buChar char="•"/>
            </a:pPr>
            <a:r>
              <a:rPr lang="tt-RU" sz="3200" dirty="0" smtClean="0">
                <a:effectLst/>
                <a:latin typeface="Times New Roman" pitchFamily="18" charset="0"/>
                <a:ea typeface="Times New Roman"/>
                <a:cs typeface="Times New Roman" pitchFamily="18" charset="0"/>
              </a:rPr>
              <a:t>комплимент </a:t>
            </a:r>
          </a:p>
          <a:p>
            <a:pPr marL="342900" indent="-342900">
              <a:buFont typeface="Arial" pitchFamily="34" charset="0"/>
              <a:buChar char="•"/>
            </a:pPr>
            <a:r>
              <a:rPr lang="tt-RU" sz="3200" dirty="0" smtClean="0">
                <a:effectLst/>
                <a:latin typeface="Times New Roman" pitchFamily="18" charset="0"/>
                <a:ea typeface="Times New Roman"/>
                <a:cs typeface="Times New Roman" pitchFamily="18" charset="0"/>
              </a:rPr>
              <a:t>теләк</a:t>
            </a:r>
          </a:p>
          <a:p>
            <a:pPr marL="342900" indent="-342900">
              <a:buFont typeface="Arial" pitchFamily="34" charset="0"/>
              <a:buChar char="•"/>
            </a:pPr>
            <a:r>
              <a:rPr lang="tt-RU" sz="3200" dirty="0" smtClean="0">
                <a:effectLst/>
                <a:latin typeface="Times New Roman" pitchFamily="18" charset="0"/>
                <a:ea typeface="Times New Roman"/>
                <a:cs typeface="Times New Roman" pitchFamily="18" charset="0"/>
              </a:rPr>
              <a:t>теләктәшлек </a:t>
            </a:r>
            <a:endParaRPr lang="tt-RU" sz="32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71881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071546"/>
            <a:ext cx="8572560" cy="1938992"/>
          </a:xfrm>
          <a:prstGeom prst="rect">
            <a:avLst/>
          </a:prstGeom>
        </p:spPr>
        <p:txBody>
          <a:bodyPr wrap="square">
            <a:spAutoFit/>
          </a:bodyPr>
          <a:lstStyle/>
          <a:p>
            <a:endParaRPr lang="tt-RU" dirty="0" smtClean="0">
              <a:latin typeface="Times New Roman" pitchFamily="18" charset="0"/>
              <a:cs typeface="Times New Roman" pitchFamily="18" charset="0"/>
            </a:endParaRPr>
          </a:p>
          <a:p>
            <a:r>
              <a:rPr lang="tt-RU" dirty="0" smtClean="0">
                <a:latin typeface="Times New Roman" pitchFamily="18" charset="0"/>
                <a:cs typeface="Times New Roman" pitchFamily="18" charset="0"/>
              </a:rPr>
              <a:t> </a:t>
            </a:r>
            <a:r>
              <a:rPr lang="tt-RU" sz="2400" dirty="0" smtClean="0">
                <a:latin typeface="Times New Roman" pitchFamily="18" charset="0"/>
                <a:cs typeface="Times New Roman" pitchFamily="18" charset="0"/>
              </a:rPr>
              <a:t>Диалогка өйрәтүдә ике </a:t>
            </a:r>
            <a:r>
              <a:rPr lang="tt-RU" sz="2400" i="1" dirty="0" smtClean="0">
                <a:latin typeface="Times New Roman" pitchFamily="18" charset="0"/>
                <a:cs typeface="Times New Roman" pitchFamily="18" charset="0"/>
              </a:rPr>
              <a:t>алым </a:t>
            </a:r>
            <a:r>
              <a:rPr lang="tt-RU" sz="2400" dirty="0" smtClean="0">
                <a:latin typeface="Times New Roman" pitchFamily="18" charset="0"/>
                <a:cs typeface="Times New Roman" pitchFamily="18" charset="0"/>
              </a:rPr>
              <a:t>– </a:t>
            </a:r>
            <a:r>
              <a:rPr lang="tt-RU" sz="2400" b="1" i="1" dirty="0" smtClean="0">
                <a:latin typeface="Times New Roman" pitchFamily="18" charset="0"/>
                <a:cs typeface="Times New Roman" pitchFamily="18" charset="0"/>
              </a:rPr>
              <a:t>дедуктив</a:t>
            </a:r>
            <a:r>
              <a:rPr lang="tt-RU" sz="2400" dirty="0" smtClean="0">
                <a:latin typeface="Times New Roman" pitchFamily="18" charset="0"/>
                <a:cs typeface="Times New Roman" pitchFamily="18" charset="0"/>
              </a:rPr>
              <a:t> һәм </a:t>
            </a:r>
            <a:r>
              <a:rPr lang="tt-RU" sz="2400" b="1" i="1" dirty="0" smtClean="0">
                <a:latin typeface="Times New Roman" pitchFamily="18" charset="0"/>
                <a:cs typeface="Times New Roman" pitchFamily="18" charset="0"/>
              </a:rPr>
              <a:t>индуктив</a:t>
            </a:r>
            <a:r>
              <a:rPr lang="tt-RU" sz="2400" dirty="0" smtClean="0">
                <a:latin typeface="Times New Roman" pitchFamily="18" charset="0"/>
                <a:cs typeface="Times New Roman" pitchFamily="18" charset="0"/>
              </a:rPr>
              <a:t> алымнар бар</a:t>
            </a:r>
            <a:r>
              <a:rPr lang="tt-RU" sz="2000" dirty="0" smtClean="0">
                <a:latin typeface="Times New Roman" pitchFamily="18" charset="0"/>
                <a:cs typeface="Times New Roman" pitchFamily="18" charset="0"/>
              </a:rPr>
              <a:t>.</a:t>
            </a:r>
          </a:p>
          <a:p>
            <a:endParaRPr lang="tt-RU" dirty="0" smtClean="0">
              <a:latin typeface="Times New Roman" pitchFamily="18" charset="0"/>
              <a:cs typeface="Times New Roman" pitchFamily="18" charset="0"/>
            </a:endParaRPr>
          </a:p>
          <a:p>
            <a:endParaRPr lang="tt-RU" dirty="0" smtClean="0">
              <a:latin typeface="Times New Roman" pitchFamily="18" charset="0"/>
              <a:cs typeface="Times New Roman" pitchFamily="18" charset="0"/>
            </a:endParaRPr>
          </a:p>
          <a:p>
            <a:r>
              <a:rPr lang="tt-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025" name="Rectangle 1"/>
          <p:cNvSpPr>
            <a:spLocks noChangeArrowheads="1"/>
          </p:cNvSpPr>
          <p:nvPr/>
        </p:nvSpPr>
        <p:spPr bwMode="auto">
          <a:xfrm>
            <a:off x="500034" y="2071678"/>
            <a:ext cx="800105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t-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tt-RU" sz="2000" b="1" dirty="0" smtClean="0">
                <a:latin typeface="Times New Roman" pitchFamily="18" charset="0"/>
                <a:ea typeface="Times New Roman" pitchFamily="18" charset="0"/>
                <a:cs typeface="Times New Roman" pitchFamily="18" charset="0"/>
              </a:rPr>
              <a:t>                                </a:t>
            </a:r>
            <a:r>
              <a:rPr kumimoji="0" lang="tt-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tt-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Индуктив алым:</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t-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tt-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Үрнәк тәкъдим ителә, ул ятлау өчен түгел, имитация, ияреп әйтү өчен кирәк;</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t-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Сөйләм эшчәнлегенең мотивларын, максатларын һәм эшнең мөмкин булган нәтиҗәләрен аңлап планлаштырырга өйрәтү;</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t-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Коммуникатив максатка тәңгәл килә торган эчтәлеккне җәенкеләндерергә өйрәтү;</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tt-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Функциональ бәйләнешләр нигезендә репликаларны комбинацияләү. </a:t>
            </a:r>
            <a:endParaRPr kumimoji="0" lang="tt-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9010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857232"/>
            <a:ext cx="7715304" cy="461665"/>
          </a:xfrm>
          <a:prstGeom prst="rect">
            <a:avLst/>
          </a:prstGeom>
        </p:spPr>
        <p:txBody>
          <a:bodyPr wrap="square">
            <a:spAutoFit/>
          </a:bodyPr>
          <a:lstStyle/>
          <a:p>
            <a:r>
              <a:rPr lang="tt-RU" dirty="0" smtClean="0"/>
              <a:t> </a:t>
            </a:r>
            <a:r>
              <a:rPr lang="tt-RU" sz="2400" b="1" u="sng" dirty="0" smtClean="0">
                <a:latin typeface="Times New Roman" pitchFamily="18" charset="0"/>
                <a:cs typeface="Times New Roman" pitchFamily="18" charset="0"/>
              </a:rPr>
              <a:t>Беренче этап ( эзләнүчән эксперимент).</a:t>
            </a:r>
            <a:r>
              <a:rPr lang="tt-RU" sz="2400" b="1" u="sng" dirty="0" smtClean="0"/>
              <a:t> </a:t>
            </a:r>
            <a:endParaRPr lang="ru-RU" sz="2400" dirty="0"/>
          </a:p>
        </p:txBody>
      </p:sp>
      <p:sp>
        <p:nvSpPr>
          <p:cNvPr id="23553" name="Rectangle 1"/>
          <p:cNvSpPr>
            <a:spLocks noChangeArrowheads="1"/>
          </p:cNvSpPr>
          <p:nvPr/>
        </p:nvSpPr>
        <p:spPr bwMode="auto">
          <a:xfrm>
            <a:off x="571472" y="1380529"/>
            <a:ext cx="74295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t-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Экспериментал</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ь</a:t>
            </a:r>
            <a:r>
              <a:rPr kumimoji="0" lang="tt-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сыйныф ( 2б сыйныф)</a:t>
            </a:r>
            <a:endParaRPr kumimoji="0" lang="tt-RU" b="0" i="0" u="none" strike="noStrike" cap="none" normalizeH="0" baseline="0" dirty="0" smtClean="0">
              <a:ln>
                <a:noFill/>
              </a:ln>
              <a:solidFill>
                <a:schemeClr val="tx1"/>
              </a:solidFill>
              <a:effectLst/>
              <a:latin typeface="Arial" pitchFamily="34" charset="0"/>
            </a:endParaRPr>
          </a:p>
        </p:txBody>
      </p:sp>
      <p:graphicFrame>
        <p:nvGraphicFramePr>
          <p:cNvPr id="8" name="Таблица 7"/>
          <p:cNvGraphicFramePr>
            <a:graphicFrameLocks noGrp="1"/>
          </p:cNvGraphicFramePr>
          <p:nvPr/>
        </p:nvGraphicFramePr>
        <p:xfrm>
          <a:off x="428596" y="1857364"/>
          <a:ext cx="8429685" cy="1857387"/>
        </p:xfrm>
        <a:graphic>
          <a:graphicData uri="http://schemas.openxmlformats.org/drawingml/2006/table">
            <a:tbl>
              <a:tblPr firstRow="1" bandRow="1">
                <a:tableStyleId>{5C22544A-7EE6-4342-B048-85BDC9FD1C3A}</a:tableStyleId>
              </a:tblPr>
              <a:tblGrid>
                <a:gridCol w="4429156"/>
                <a:gridCol w="1357322"/>
                <a:gridCol w="1357322"/>
                <a:gridCol w="1285885"/>
              </a:tblGrid>
              <a:tr h="391029">
                <a:tc>
                  <a:txBody>
                    <a:bodyPr/>
                    <a:lstStyle/>
                    <a:p>
                      <a:r>
                        <a:rPr lang="tt-RU" sz="1800" b="1" kern="1200" dirty="0" smtClean="0">
                          <a:solidFill>
                            <a:schemeClr val="lt1"/>
                          </a:solidFill>
                          <a:latin typeface="Times New Roman" pitchFamily="18" charset="0"/>
                          <a:ea typeface="+mn-ea"/>
                          <a:cs typeface="Times New Roman" pitchFamily="18" charset="0"/>
                        </a:rPr>
                        <a:t>Экспериментның этабы</a:t>
                      </a:r>
                      <a:endParaRPr lang="ru-RU" dirty="0">
                        <a:latin typeface="Times New Roman" pitchFamily="18" charset="0"/>
                        <a:cs typeface="Times New Roman" pitchFamily="18" charset="0"/>
                      </a:endParaRPr>
                    </a:p>
                  </a:txBody>
                  <a:tcPr/>
                </a:tc>
                <a:tc gridSpan="3">
                  <a:txBody>
                    <a:bodyPr/>
                    <a:lstStyle/>
                    <a:p>
                      <a:r>
                        <a:rPr lang="tt-RU" sz="1800" b="1" kern="1200" dirty="0" smtClean="0">
                          <a:solidFill>
                            <a:schemeClr val="lt1"/>
                          </a:solidFill>
                          <a:latin typeface="Times New Roman" pitchFamily="18" charset="0"/>
                          <a:ea typeface="+mn-ea"/>
                          <a:cs typeface="Times New Roman" pitchFamily="18" charset="0"/>
                        </a:rPr>
                        <a:t>                  Күрсәткечләр</a:t>
                      </a:r>
                      <a:endParaRPr lang="ru-RU"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r>
              <a:tr h="684300">
                <a:tc>
                  <a:txBody>
                    <a:bodyPr/>
                    <a:lstStyle/>
                    <a:p>
                      <a:r>
                        <a:rPr lang="tt-RU" sz="1800" kern="1200" dirty="0" smtClean="0">
                          <a:solidFill>
                            <a:schemeClr val="dk1"/>
                          </a:solidFill>
                          <a:latin typeface="Times New Roman" pitchFamily="18" charset="0"/>
                          <a:ea typeface="+mn-ea"/>
                          <a:cs typeface="Times New Roman" pitchFamily="18" charset="0"/>
                        </a:rPr>
                        <a:t>Экспериментның   </a:t>
                      </a:r>
                      <a:r>
                        <a:rPr lang="en-US" sz="1800" kern="1200" dirty="0" smtClean="0">
                          <a:solidFill>
                            <a:schemeClr val="dk1"/>
                          </a:solidFill>
                          <a:latin typeface="Times New Roman" pitchFamily="18" charset="0"/>
                          <a:ea typeface="+mn-ea"/>
                          <a:cs typeface="Times New Roman" pitchFamily="18" charset="0"/>
                        </a:rPr>
                        <a:t>I </a:t>
                      </a:r>
                      <a:r>
                        <a:rPr lang="tt-RU" sz="1800" kern="1200" dirty="0" smtClean="0">
                          <a:solidFill>
                            <a:schemeClr val="dk1"/>
                          </a:solidFill>
                          <a:latin typeface="Times New Roman" pitchFamily="18" charset="0"/>
                          <a:ea typeface="+mn-ea"/>
                          <a:cs typeface="Times New Roman" pitchFamily="18" charset="0"/>
                        </a:rPr>
                        <a:t>этабы (эзләнүчән эксперимет)</a:t>
                      </a:r>
                      <a:endParaRPr lang="ru-RU" dirty="0">
                        <a:latin typeface="Times New Roman" pitchFamily="18" charset="0"/>
                        <a:cs typeface="Times New Roman" pitchFamily="18" charset="0"/>
                      </a:endParaRPr>
                    </a:p>
                  </a:txBody>
                  <a:tcPr/>
                </a:tc>
                <a:tc>
                  <a:txBody>
                    <a:bodyPr/>
                    <a:lstStyle/>
                    <a:p>
                      <a:pPr>
                        <a:lnSpc>
                          <a:spcPct val="115000"/>
                        </a:lnSpc>
                        <a:spcAft>
                          <a:spcPts val="0"/>
                        </a:spcAft>
                      </a:pPr>
                      <a:r>
                        <a:rPr lang="tt-RU" sz="1400" dirty="0">
                          <a:latin typeface="Times New Roman" pitchFamily="18" charset="0"/>
                          <a:ea typeface="Times New Roman"/>
                          <a:cs typeface="Times New Roman" pitchFamily="18" charset="0"/>
                        </a:rPr>
                        <a:t>Югары    </a:t>
                      </a:r>
                      <a:endParaRPr lang="tt-RU" sz="1400" dirty="0" smtClean="0">
                        <a:latin typeface="Times New Roman" pitchFamily="18" charset="0"/>
                        <a:ea typeface="Times New Roman"/>
                        <a:cs typeface="Times New Roman" pitchFamily="18" charset="0"/>
                      </a:endParaRPr>
                    </a:p>
                    <a:p>
                      <a:pPr>
                        <a:lnSpc>
                          <a:spcPct val="115000"/>
                        </a:lnSpc>
                        <a:spcAft>
                          <a:spcPts val="0"/>
                        </a:spcAft>
                      </a:pPr>
                      <a:r>
                        <a:rPr lang="tt-RU" sz="1400" dirty="0" smtClean="0">
                          <a:latin typeface="Times New Roman" pitchFamily="18" charset="0"/>
                          <a:ea typeface="Times New Roman"/>
                          <a:cs typeface="Times New Roman" pitchFamily="18" charset="0"/>
                        </a:rPr>
                        <a:t> </a:t>
                      </a:r>
                      <a:r>
                        <a:rPr lang="tt-RU" sz="1400" dirty="0">
                          <a:latin typeface="Times New Roman" pitchFamily="18" charset="0"/>
                          <a:ea typeface="Times New Roman"/>
                          <a:cs typeface="Times New Roman" pitchFamily="18" charset="0"/>
                        </a:rPr>
                        <a:t>(14б – 20б)</a:t>
                      </a:r>
                      <a:endParaRPr lang="ru-RU" sz="11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tt-RU" sz="1400" dirty="0">
                          <a:latin typeface="Times New Roman" pitchFamily="18" charset="0"/>
                          <a:ea typeface="Times New Roman"/>
                          <a:cs typeface="Times New Roman" pitchFamily="18" charset="0"/>
                        </a:rPr>
                        <a:t>Урта </a:t>
                      </a:r>
                      <a:endParaRPr lang="ru-RU" sz="1100" dirty="0">
                        <a:latin typeface="Times New Roman" pitchFamily="18" charset="0"/>
                        <a:ea typeface="Times New Roman"/>
                        <a:cs typeface="Times New Roman" pitchFamily="18" charset="0"/>
                      </a:endParaRPr>
                    </a:p>
                    <a:p>
                      <a:pPr>
                        <a:lnSpc>
                          <a:spcPct val="115000"/>
                        </a:lnSpc>
                        <a:spcAft>
                          <a:spcPts val="0"/>
                        </a:spcAft>
                      </a:pPr>
                      <a:r>
                        <a:rPr lang="tt-RU" sz="1400" dirty="0">
                          <a:latin typeface="Times New Roman" pitchFamily="18" charset="0"/>
                          <a:ea typeface="Times New Roman"/>
                          <a:cs typeface="Times New Roman" pitchFamily="18" charset="0"/>
                        </a:rPr>
                        <a:t>(7б – 13б)                  </a:t>
                      </a:r>
                      <a:endParaRPr lang="ru-RU" sz="11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tt-RU" sz="1400" dirty="0">
                          <a:latin typeface="Times New Roman" pitchFamily="18" charset="0"/>
                          <a:ea typeface="Times New Roman"/>
                          <a:cs typeface="Times New Roman" pitchFamily="18" charset="0"/>
                        </a:rPr>
                        <a:t>Түбән</a:t>
                      </a:r>
                      <a:endParaRPr lang="ru-RU" sz="1100" dirty="0">
                        <a:latin typeface="Times New Roman" pitchFamily="18" charset="0"/>
                        <a:ea typeface="Times New Roman"/>
                        <a:cs typeface="Times New Roman" pitchFamily="18" charset="0"/>
                      </a:endParaRPr>
                    </a:p>
                    <a:p>
                      <a:pPr>
                        <a:lnSpc>
                          <a:spcPct val="115000"/>
                        </a:lnSpc>
                        <a:spcAft>
                          <a:spcPts val="0"/>
                        </a:spcAft>
                      </a:pPr>
                      <a:r>
                        <a:rPr lang="tt-RU" sz="1400" dirty="0">
                          <a:latin typeface="Times New Roman" pitchFamily="18" charset="0"/>
                          <a:ea typeface="Times New Roman"/>
                          <a:cs typeface="Times New Roman" pitchFamily="18" charset="0"/>
                        </a:rPr>
                        <a:t>(0б – 6б)</a:t>
                      </a:r>
                      <a:endParaRPr lang="ru-RU" sz="1100" dirty="0">
                        <a:latin typeface="Times New Roman" pitchFamily="18" charset="0"/>
                        <a:ea typeface="Times New Roman"/>
                        <a:cs typeface="Times New Roman" pitchFamily="18" charset="0"/>
                      </a:endParaRPr>
                    </a:p>
                  </a:txBody>
                  <a:tcPr marL="68580" marR="68580" marT="0" marB="0"/>
                </a:tc>
              </a:tr>
              <a:tr h="391029">
                <a:tc>
                  <a:txBody>
                    <a:bodyPr/>
                    <a:lstStyle/>
                    <a:p>
                      <a:endParaRPr lang="ru-RU">
                        <a:latin typeface="Times New Roman" pitchFamily="18" charset="0"/>
                        <a:cs typeface="Times New Roman" pitchFamily="18" charset="0"/>
                      </a:endParaRPr>
                    </a:p>
                  </a:txBody>
                  <a:tcPr/>
                </a:tc>
                <a:tc>
                  <a:txBody>
                    <a:bodyPr/>
                    <a:lstStyle/>
                    <a:p>
                      <a:pPr>
                        <a:lnSpc>
                          <a:spcPct val="115000"/>
                        </a:lnSpc>
                        <a:spcAft>
                          <a:spcPts val="0"/>
                        </a:spcAft>
                      </a:pPr>
                      <a:r>
                        <a:rPr lang="tt-RU" sz="1400" dirty="0">
                          <a:latin typeface="Times New Roman"/>
                          <a:ea typeface="Times New Roman"/>
                          <a:cs typeface="Times New Roman"/>
                        </a:rPr>
                        <a:t>2</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tt-RU" sz="1400">
                          <a:latin typeface="Times New Roman"/>
                          <a:ea typeface="Times New Roman"/>
                          <a:cs typeface="Times New Roman"/>
                        </a:rPr>
                        <a:t>4</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tt-RU" sz="1400" dirty="0">
                          <a:latin typeface="Times New Roman"/>
                          <a:ea typeface="Times New Roman"/>
                          <a:cs typeface="Times New Roman"/>
                        </a:rPr>
                        <a:t>3</a:t>
                      </a:r>
                      <a:endParaRPr lang="ru-RU" sz="1100" dirty="0">
                        <a:latin typeface="Calibri"/>
                        <a:ea typeface="Times New Roman"/>
                        <a:cs typeface="Times New Roman"/>
                      </a:endParaRPr>
                    </a:p>
                  </a:txBody>
                  <a:tcPr marL="68580" marR="68580" marT="0" marB="0"/>
                </a:tc>
              </a:tr>
              <a:tr h="391029">
                <a:tc>
                  <a:txBody>
                    <a:bodyPr/>
                    <a:lstStyle/>
                    <a:p>
                      <a:endParaRPr lang="ru-RU" dirty="0">
                        <a:latin typeface="Times New Roman" pitchFamily="18" charset="0"/>
                        <a:cs typeface="Times New Roman" pitchFamily="18" charset="0"/>
                      </a:endParaRPr>
                    </a:p>
                  </a:txBody>
                  <a:tcPr/>
                </a:tc>
                <a:tc>
                  <a:txBody>
                    <a:bodyPr/>
                    <a:lstStyle/>
                    <a:p>
                      <a:pPr>
                        <a:lnSpc>
                          <a:spcPct val="115000"/>
                        </a:lnSpc>
                        <a:spcAft>
                          <a:spcPts val="0"/>
                        </a:spcAft>
                      </a:pPr>
                      <a:r>
                        <a:rPr lang="tt-RU" sz="1400" dirty="0">
                          <a:latin typeface="Times New Roman"/>
                          <a:ea typeface="Times New Roman"/>
                          <a:cs typeface="Times New Roman"/>
                        </a:rPr>
                        <a:t>25%</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tt-RU" sz="1400">
                          <a:latin typeface="Times New Roman"/>
                          <a:ea typeface="Times New Roman"/>
                          <a:cs typeface="Times New Roman"/>
                        </a:rPr>
                        <a:t>50%</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tt-RU" sz="1400" dirty="0">
                          <a:latin typeface="Times New Roman"/>
                          <a:ea typeface="Times New Roman"/>
                          <a:cs typeface="Times New Roman"/>
                        </a:rPr>
                        <a:t>37,5%</a:t>
                      </a:r>
                      <a:endParaRPr lang="ru-RU" sz="1100" dirty="0">
                        <a:latin typeface="Calibri"/>
                        <a:ea typeface="Times New Roman"/>
                        <a:cs typeface="Times New Roman"/>
                      </a:endParaRPr>
                    </a:p>
                  </a:txBody>
                  <a:tcPr marL="68580" marR="68580" marT="0" marB="0"/>
                </a:tc>
              </a:tr>
            </a:tbl>
          </a:graphicData>
        </a:graphic>
      </p:graphicFrame>
      <p:sp>
        <p:nvSpPr>
          <p:cNvPr id="9" name="Прямоугольник 8"/>
          <p:cNvSpPr/>
          <p:nvPr/>
        </p:nvSpPr>
        <p:spPr>
          <a:xfrm>
            <a:off x="500034" y="3786190"/>
            <a:ext cx="5767302" cy="369332"/>
          </a:xfrm>
          <a:prstGeom prst="rect">
            <a:avLst/>
          </a:prstGeom>
        </p:spPr>
        <p:txBody>
          <a:bodyPr wrap="square">
            <a:spAutoFit/>
          </a:bodyPr>
          <a:lstStyle/>
          <a:p>
            <a:r>
              <a:rPr lang="tt-RU" dirty="0" smtClean="0">
                <a:latin typeface="Times New Roman" pitchFamily="18" charset="0"/>
                <a:cs typeface="Times New Roman" pitchFamily="18" charset="0"/>
              </a:rPr>
              <a:t>Контрол</a:t>
            </a:r>
            <a:r>
              <a:rPr lang="ru-RU" dirty="0" err="1" smtClean="0">
                <a:latin typeface="Times New Roman" pitchFamily="18" charset="0"/>
                <a:cs typeface="Times New Roman" pitchFamily="18" charset="0"/>
              </a:rPr>
              <a:t>ь</a:t>
            </a:r>
            <a:r>
              <a:rPr lang="ru-RU" dirty="0" smtClean="0">
                <a:latin typeface="Times New Roman" pitchFamily="18" charset="0"/>
                <a:cs typeface="Times New Roman" pitchFamily="18" charset="0"/>
              </a:rPr>
              <a:t> </a:t>
            </a:r>
            <a:r>
              <a:rPr lang="tt-RU" dirty="0" smtClean="0">
                <a:latin typeface="Times New Roman" pitchFamily="18" charset="0"/>
                <a:cs typeface="Times New Roman" pitchFamily="18" charset="0"/>
              </a:rPr>
              <a:t> сыйныф ( 2д сыйныф)</a:t>
            </a:r>
            <a:endParaRPr lang="ru-RU" dirty="0">
              <a:latin typeface="Times New Roman" pitchFamily="18" charset="0"/>
              <a:cs typeface="Times New Roman" pitchFamily="18" charset="0"/>
            </a:endParaRPr>
          </a:p>
        </p:txBody>
      </p:sp>
      <p:graphicFrame>
        <p:nvGraphicFramePr>
          <p:cNvPr id="10" name="Таблица 9"/>
          <p:cNvGraphicFramePr>
            <a:graphicFrameLocks noGrp="1"/>
          </p:cNvGraphicFramePr>
          <p:nvPr/>
        </p:nvGraphicFramePr>
        <p:xfrm>
          <a:off x="428597" y="4314965"/>
          <a:ext cx="8358244" cy="2040132"/>
        </p:xfrm>
        <a:graphic>
          <a:graphicData uri="http://schemas.openxmlformats.org/drawingml/2006/table">
            <a:tbl>
              <a:tblPr firstRow="1" bandRow="1">
                <a:tableStyleId>{5C22544A-7EE6-4342-B048-85BDC9FD1C3A}</a:tableStyleId>
              </a:tblPr>
              <a:tblGrid>
                <a:gridCol w="4429155"/>
                <a:gridCol w="1357322"/>
                <a:gridCol w="1331111"/>
                <a:gridCol w="1240656"/>
              </a:tblGrid>
              <a:tr h="466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t-RU" sz="1800" b="1" kern="1200" dirty="0" smtClean="0">
                          <a:solidFill>
                            <a:schemeClr val="lt1"/>
                          </a:solidFill>
                          <a:latin typeface="Times New Roman" pitchFamily="18" charset="0"/>
                          <a:ea typeface="+mn-ea"/>
                          <a:cs typeface="Times New Roman" pitchFamily="18" charset="0"/>
                        </a:rPr>
                        <a:t>Экспериментның этабы</a:t>
                      </a:r>
                      <a:endParaRPr lang="ru-RU" dirty="0"/>
                    </a:p>
                  </a:txBody>
                  <a:tcPr/>
                </a:tc>
                <a:tc gridSpan="3">
                  <a:txBody>
                    <a:bodyPr/>
                    <a:lstStyle/>
                    <a:p>
                      <a:r>
                        <a:rPr lang="tt-RU" sz="1800" b="1" kern="1200" dirty="0" smtClean="0">
                          <a:solidFill>
                            <a:schemeClr val="lt1"/>
                          </a:solidFill>
                          <a:latin typeface="Times New Roman" pitchFamily="18" charset="0"/>
                          <a:ea typeface="+mn-ea"/>
                          <a:cs typeface="Times New Roman" pitchFamily="18" charset="0"/>
                        </a:rPr>
                        <a:t>                   Күрсәткечләр</a:t>
                      </a:r>
                      <a:endParaRPr lang="ru-RU" dirty="0"/>
                    </a:p>
                  </a:txBody>
                  <a:tcPr/>
                </a:tc>
                <a:tc hMerge="1">
                  <a:txBody>
                    <a:bodyPr/>
                    <a:lstStyle/>
                    <a:p>
                      <a:endParaRPr lang="ru-RU"/>
                    </a:p>
                  </a:txBody>
                  <a:tcPr/>
                </a:tc>
                <a:tc hMerge="1">
                  <a:txBody>
                    <a:bodyPr/>
                    <a:lstStyle/>
                    <a:p>
                      <a:endParaRPr lang="ru-RU"/>
                    </a:p>
                  </a:txBody>
                  <a:tcPr/>
                </a:tc>
              </a:tr>
              <a:tr h="597350">
                <a:tc>
                  <a:txBody>
                    <a:bodyPr/>
                    <a:lstStyle/>
                    <a:p>
                      <a:r>
                        <a:rPr lang="tt-RU" sz="1800" kern="1200" dirty="0" smtClean="0">
                          <a:solidFill>
                            <a:schemeClr val="dk1"/>
                          </a:solidFill>
                          <a:latin typeface="Times New Roman" pitchFamily="18" charset="0"/>
                          <a:ea typeface="+mn-ea"/>
                          <a:cs typeface="Times New Roman" pitchFamily="18" charset="0"/>
                        </a:rPr>
                        <a:t>Экспериментның   </a:t>
                      </a:r>
                      <a:r>
                        <a:rPr lang="en-US" sz="1800" kern="1200" dirty="0" smtClean="0">
                          <a:solidFill>
                            <a:schemeClr val="dk1"/>
                          </a:solidFill>
                          <a:latin typeface="Times New Roman" pitchFamily="18" charset="0"/>
                          <a:ea typeface="+mn-ea"/>
                          <a:cs typeface="Times New Roman" pitchFamily="18" charset="0"/>
                        </a:rPr>
                        <a:t>I </a:t>
                      </a:r>
                      <a:r>
                        <a:rPr lang="tt-RU" sz="1800" kern="1200" dirty="0" smtClean="0">
                          <a:solidFill>
                            <a:schemeClr val="dk1"/>
                          </a:solidFill>
                          <a:latin typeface="Times New Roman" pitchFamily="18" charset="0"/>
                          <a:ea typeface="+mn-ea"/>
                          <a:cs typeface="Times New Roman" pitchFamily="18" charset="0"/>
                        </a:rPr>
                        <a:t>этабы (эзләнүчән эксперимет)</a:t>
                      </a:r>
                      <a:endParaRPr lang="ru-RU" dirty="0">
                        <a:latin typeface="Times New Roman" pitchFamily="18" charset="0"/>
                        <a:cs typeface="Times New Roman" pitchFamily="18" charset="0"/>
                      </a:endParaRPr>
                    </a:p>
                  </a:txBody>
                  <a:tcPr/>
                </a:tc>
                <a:tc>
                  <a:txBody>
                    <a:bodyPr/>
                    <a:lstStyle/>
                    <a:p>
                      <a:pPr>
                        <a:lnSpc>
                          <a:spcPct val="115000"/>
                        </a:lnSpc>
                        <a:spcAft>
                          <a:spcPts val="0"/>
                        </a:spcAft>
                      </a:pPr>
                      <a:r>
                        <a:rPr lang="tt-RU" sz="1400" dirty="0">
                          <a:latin typeface="Times New Roman" pitchFamily="18" charset="0"/>
                          <a:ea typeface="Times New Roman"/>
                          <a:cs typeface="Times New Roman" pitchFamily="18" charset="0"/>
                        </a:rPr>
                        <a:t>Югары    </a:t>
                      </a:r>
                      <a:endParaRPr lang="tt-RU" sz="1400" dirty="0" smtClean="0">
                        <a:latin typeface="Times New Roman" pitchFamily="18" charset="0"/>
                        <a:ea typeface="Times New Roman"/>
                        <a:cs typeface="Times New Roman" pitchFamily="18" charset="0"/>
                      </a:endParaRPr>
                    </a:p>
                    <a:p>
                      <a:pPr>
                        <a:lnSpc>
                          <a:spcPct val="115000"/>
                        </a:lnSpc>
                        <a:spcAft>
                          <a:spcPts val="0"/>
                        </a:spcAft>
                      </a:pPr>
                      <a:r>
                        <a:rPr lang="tt-RU" sz="1400" dirty="0" smtClean="0">
                          <a:latin typeface="Times New Roman" pitchFamily="18" charset="0"/>
                          <a:ea typeface="Times New Roman"/>
                          <a:cs typeface="Times New Roman" pitchFamily="18" charset="0"/>
                        </a:rPr>
                        <a:t> </a:t>
                      </a:r>
                      <a:r>
                        <a:rPr lang="tt-RU" sz="1400" dirty="0">
                          <a:latin typeface="Times New Roman" pitchFamily="18" charset="0"/>
                          <a:ea typeface="Times New Roman"/>
                          <a:cs typeface="Times New Roman" pitchFamily="18" charset="0"/>
                        </a:rPr>
                        <a:t>(14б – 20б)</a:t>
                      </a:r>
                      <a:endParaRPr lang="ru-RU" sz="11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tt-RU" sz="1400" dirty="0">
                          <a:latin typeface="Times New Roman" pitchFamily="18" charset="0"/>
                          <a:ea typeface="Times New Roman"/>
                          <a:cs typeface="Times New Roman" pitchFamily="18" charset="0"/>
                        </a:rPr>
                        <a:t>Урта </a:t>
                      </a:r>
                      <a:endParaRPr lang="ru-RU" sz="1100" dirty="0">
                        <a:latin typeface="Times New Roman" pitchFamily="18" charset="0"/>
                        <a:ea typeface="Times New Roman"/>
                        <a:cs typeface="Times New Roman" pitchFamily="18" charset="0"/>
                      </a:endParaRPr>
                    </a:p>
                    <a:p>
                      <a:pPr>
                        <a:lnSpc>
                          <a:spcPct val="115000"/>
                        </a:lnSpc>
                        <a:spcAft>
                          <a:spcPts val="0"/>
                        </a:spcAft>
                      </a:pPr>
                      <a:r>
                        <a:rPr lang="tt-RU" sz="1400" dirty="0">
                          <a:latin typeface="Times New Roman" pitchFamily="18" charset="0"/>
                          <a:ea typeface="Times New Roman"/>
                          <a:cs typeface="Times New Roman" pitchFamily="18" charset="0"/>
                        </a:rPr>
                        <a:t>(7б – 13б)                  </a:t>
                      </a:r>
                      <a:endParaRPr lang="ru-RU" sz="11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tt-RU" sz="1400" dirty="0">
                          <a:latin typeface="Times New Roman" pitchFamily="18" charset="0"/>
                          <a:ea typeface="Times New Roman"/>
                          <a:cs typeface="Times New Roman" pitchFamily="18" charset="0"/>
                        </a:rPr>
                        <a:t>Түбән</a:t>
                      </a:r>
                      <a:endParaRPr lang="ru-RU" sz="1100" dirty="0">
                        <a:latin typeface="Times New Roman" pitchFamily="18" charset="0"/>
                        <a:ea typeface="Times New Roman"/>
                        <a:cs typeface="Times New Roman" pitchFamily="18" charset="0"/>
                      </a:endParaRPr>
                    </a:p>
                    <a:p>
                      <a:pPr>
                        <a:lnSpc>
                          <a:spcPct val="115000"/>
                        </a:lnSpc>
                        <a:spcAft>
                          <a:spcPts val="0"/>
                        </a:spcAft>
                      </a:pPr>
                      <a:r>
                        <a:rPr lang="tt-RU" sz="1400" dirty="0">
                          <a:latin typeface="Times New Roman" pitchFamily="18" charset="0"/>
                          <a:ea typeface="Times New Roman"/>
                          <a:cs typeface="Times New Roman" pitchFamily="18" charset="0"/>
                        </a:rPr>
                        <a:t>(0б – 6б)</a:t>
                      </a:r>
                      <a:endParaRPr lang="ru-RU" sz="1100" dirty="0">
                        <a:latin typeface="Times New Roman" pitchFamily="18" charset="0"/>
                        <a:ea typeface="Times New Roman"/>
                        <a:cs typeface="Times New Roman" pitchFamily="18" charset="0"/>
                      </a:endParaRPr>
                    </a:p>
                  </a:txBody>
                  <a:tcPr marL="68580" marR="68580" marT="0" marB="0"/>
                </a:tc>
              </a:tr>
              <a:tr h="466684">
                <a:tc>
                  <a:txBody>
                    <a:bodyPr/>
                    <a:lstStyle/>
                    <a:p>
                      <a:endParaRPr lang="ru-RU"/>
                    </a:p>
                  </a:txBody>
                  <a:tcPr/>
                </a:tc>
                <a:tc>
                  <a:txBody>
                    <a:bodyPr/>
                    <a:lstStyle/>
                    <a:p>
                      <a:pPr>
                        <a:lnSpc>
                          <a:spcPct val="115000"/>
                        </a:lnSpc>
                        <a:spcAft>
                          <a:spcPts val="0"/>
                        </a:spcAft>
                      </a:pPr>
                      <a:r>
                        <a:rPr lang="tt-RU" sz="1400">
                          <a:latin typeface="Times New Roman"/>
                          <a:ea typeface="Times New Roman"/>
                          <a:cs typeface="Times New Roman"/>
                        </a:rPr>
                        <a:t>1</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tt-RU" sz="1400" dirty="0">
                          <a:latin typeface="Times New Roman"/>
                          <a:ea typeface="Times New Roman"/>
                          <a:cs typeface="Times New Roman"/>
                        </a:rPr>
                        <a:t>5</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tt-RU" sz="1400">
                          <a:latin typeface="Times New Roman"/>
                          <a:ea typeface="Times New Roman"/>
                          <a:cs typeface="Times New Roman"/>
                        </a:rPr>
                        <a:t>2</a:t>
                      </a:r>
                      <a:endParaRPr lang="ru-RU" sz="1100">
                        <a:latin typeface="Calibri"/>
                        <a:ea typeface="Times New Roman"/>
                        <a:cs typeface="Times New Roman"/>
                      </a:endParaRPr>
                    </a:p>
                  </a:txBody>
                  <a:tcPr marL="68580" marR="68580" marT="0" marB="0"/>
                </a:tc>
              </a:tr>
              <a:tr h="466684">
                <a:tc>
                  <a:txBody>
                    <a:bodyPr/>
                    <a:lstStyle/>
                    <a:p>
                      <a:endParaRPr lang="ru-RU"/>
                    </a:p>
                  </a:txBody>
                  <a:tcPr/>
                </a:tc>
                <a:tc>
                  <a:txBody>
                    <a:bodyPr/>
                    <a:lstStyle/>
                    <a:p>
                      <a:pPr>
                        <a:lnSpc>
                          <a:spcPct val="115000"/>
                        </a:lnSpc>
                        <a:spcAft>
                          <a:spcPts val="0"/>
                        </a:spcAft>
                      </a:pPr>
                      <a:r>
                        <a:rPr lang="tt-RU" sz="1400">
                          <a:latin typeface="Times New Roman"/>
                          <a:ea typeface="Times New Roman"/>
                          <a:cs typeface="Times New Roman"/>
                        </a:rPr>
                        <a:t>12,5%</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tt-RU" sz="1400">
                          <a:latin typeface="Times New Roman"/>
                          <a:ea typeface="Times New Roman"/>
                          <a:cs typeface="Times New Roman"/>
                        </a:rPr>
                        <a:t>62,5%</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tt-RU" sz="1400" dirty="0">
                          <a:latin typeface="Times New Roman"/>
                          <a:ea typeface="Times New Roman"/>
                          <a:cs typeface="Times New Roman"/>
                        </a:rPr>
                        <a:t>25%</a:t>
                      </a:r>
                      <a:endParaRPr lang="ru-RU" sz="1100" dirty="0">
                        <a:latin typeface="Calibri"/>
                        <a:ea typeface="Times New Roman"/>
                        <a:cs typeface="Times New Roman"/>
                      </a:endParaRPr>
                    </a:p>
                  </a:txBody>
                  <a:tcPr marL="68580" marR="68580" marT="0" marB="0"/>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269</TotalTime>
  <Words>456</Words>
  <Application>Microsoft Office PowerPoint</Application>
  <PresentationFormat>Экран (4:3)</PresentationFormat>
  <Paragraphs>89</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Мирошник</dc:creator>
  <cp:lastModifiedBy>PC</cp:lastModifiedBy>
  <cp:revision>32</cp:revision>
  <dcterms:created xsi:type="dcterms:W3CDTF">2013-04-10T10:06:42Z</dcterms:created>
  <dcterms:modified xsi:type="dcterms:W3CDTF">2014-11-25T05:49:07Z</dcterms:modified>
</cp:coreProperties>
</file>