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8" r:id="rId3"/>
    <p:sldId id="264" r:id="rId4"/>
    <p:sldId id="279" r:id="rId5"/>
    <p:sldId id="280" r:id="rId6"/>
    <p:sldId id="277" r:id="rId7"/>
    <p:sldId id="272" r:id="rId8"/>
    <p:sldId id="257" r:id="rId9"/>
    <p:sldId id="258" r:id="rId10"/>
    <p:sldId id="281" r:id="rId11"/>
    <p:sldId id="275" r:id="rId12"/>
    <p:sldId id="261" r:id="rId13"/>
    <p:sldId id="29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82" r:id="rId24"/>
    <p:sldId id="268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EBAF2-86AB-4B44-8CA8-2954E48205C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123C2-F3BE-4487-B01E-7D569FD2F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EBAF2-86AB-4B44-8CA8-2954E48205C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123C2-F3BE-4487-B01E-7D569FD2F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EBAF2-86AB-4B44-8CA8-2954E48205C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123C2-F3BE-4487-B01E-7D569FD2F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EBAF2-86AB-4B44-8CA8-2954E48205C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123C2-F3BE-4487-B01E-7D569FD2F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EBAF2-86AB-4B44-8CA8-2954E48205C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123C2-F3BE-4487-B01E-7D569FD2F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EBAF2-86AB-4B44-8CA8-2954E48205C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123C2-F3BE-4487-B01E-7D569FD2F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EBAF2-86AB-4B44-8CA8-2954E48205C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123C2-F3BE-4487-B01E-7D569FD2F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EBAF2-86AB-4B44-8CA8-2954E48205C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123C2-F3BE-4487-B01E-7D569FD2F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EBAF2-86AB-4B44-8CA8-2954E48205C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123C2-F3BE-4487-B01E-7D569FD2F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EBAF2-86AB-4B44-8CA8-2954E48205C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123C2-F3BE-4487-B01E-7D569FD2F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EBAF2-86AB-4B44-8CA8-2954E48205C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123C2-F3BE-4487-B01E-7D569FD2F6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0EBAF2-86AB-4B44-8CA8-2954E48205C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3123C2-F3BE-4487-B01E-7D569FD2F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lanci.narod.ru/DswMedia/zvezdnyiychas.doc" TargetMode="External"/><Relationship Id="rId2" Type="http://schemas.openxmlformats.org/officeDocument/2006/relationships/hyperlink" Target="http://slanci.narod.ru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ozsc12.narod.ru/foto/sun2.gif" TargetMode="External"/><Relationship Id="rId3" Type="http://schemas.openxmlformats.org/officeDocument/2006/relationships/hyperlink" Target="http://s4.images.drive2.ru/user.blog.photos/x2/4400/000/000/036/9b5/88cd17b5924f962a-large.jpg" TargetMode="External"/><Relationship Id="rId7" Type="http://schemas.openxmlformats.org/officeDocument/2006/relationships/hyperlink" Target="http://www.foodtest.ru/catalog/pictures/2011-01-13_643.jpg" TargetMode="External"/><Relationship Id="rId2" Type="http://schemas.openxmlformats.org/officeDocument/2006/relationships/hyperlink" Target="http://scoolgranit.ucoz.ru/risunki/school030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syradio.com.ua/files/photo/AquaNightRain.gif" TargetMode="External"/><Relationship Id="rId5" Type="http://schemas.openxmlformats.org/officeDocument/2006/relationships/hyperlink" Target="http://live4fun.ru/joke/234759" TargetMode="External"/><Relationship Id="rId10" Type="http://schemas.openxmlformats.org/officeDocument/2006/relationships/hyperlink" Target="http://gaspadine.alfa.lt/pics/ing_304_1202479986_tv6ziv.jpg" TargetMode="External"/><Relationship Id="rId4" Type="http://schemas.openxmlformats.org/officeDocument/2006/relationships/hyperlink" Target="http://dnvk91.files.wordpress.com/2010/06/sova.jpg" TargetMode="External"/><Relationship Id="rId9" Type="http://schemas.openxmlformats.org/officeDocument/2006/relationships/hyperlink" Target="http://img-fotki.yandex.ru/get/5600/paulina67.6c/0_5044f_cf95e86_X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33375"/>
            <a:ext cx="8389938" cy="6264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с.Владимировка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Чамбал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Амина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Кардиевна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русского языка и литературы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Образуйте с помощью суффиксов</a:t>
            </a:r>
            <a:r>
              <a:rPr lang="ru-RU" b="1" i="1" dirty="0" smtClean="0"/>
              <a:t> –</a:t>
            </a:r>
            <a:r>
              <a:rPr lang="ru-RU" b="1" i="1" dirty="0" err="1" smtClean="0"/>
              <a:t>ова-,-ева</a:t>
            </a:r>
            <a:r>
              <a:rPr lang="ru-RU" b="1" i="1" dirty="0" smtClean="0"/>
              <a:t>-, -а-, -</a:t>
            </a:r>
            <a:r>
              <a:rPr lang="ru-RU" b="1" i="1" dirty="0" err="1" smtClean="0"/>
              <a:t>и_</a:t>
            </a:r>
            <a:r>
              <a:rPr lang="ru-RU" b="1" i="1" dirty="0" smtClean="0"/>
              <a:t>, </a:t>
            </a:r>
            <a:r>
              <a:rPr lang="ru-RU" b="1" i="1" dirty="0" err="1" smtClean="0"/>
              <a:t>ирова</a:t>
            </a:r>
            <a:r>
              <a:rPr lang="ru-RU" b="1" i="1" dirty="0" smtClean="0"/>
              <a:t>-, -ну-, -</a:t>
            </a:r>
            <a:r>
              <a:rPr lang="ru-RU" b="1" i="1" dirty="0" err="1" smtClean="0"/>
              <a:t>ся</a:t>
            </a:r>
            <a:r>
              <a:rPr lang="ru-RU" b="1" i="1" dirty="0" smtClean="0"/>
              <a:t> </a:t>
            </a:r>
            <a:r>
              <a:rPr lang="ru-RU" dirty="0" smtClean="0"/>
              <a:t>глаголы от существительных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Атака, лак, след, польза, вражда, чувство, команда, расход, зависть, горе, беседа, проба, ужин, ночь, обед, князь, код.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«Полезные советы от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Баюна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Спишите в тетрадь НЕ с глаголами. Какой из вариантов ты выбираешь: слитно, раздельно или через дефис.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483768" y="1600200"/>
            <a:ext cx="666023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Ну (не)умеешь ты себя вести в школе! А правила запомнить нетрудно, их немного. (Не)выкрикивай на уроке. (Не)бей окна, сам потом замёрзнешь и заболеешь. (Не) дёргай девчонок за косички, хуже потом будет - списать (не)дадут. (Не) рви тетрадки, они родителям недёшево обходятся. (Не)рисуй на полях учебника, их сейчас так мало.</a:t>
            </a:r>
            <a:endParaRPr lang="ru-RU" dirty="0"/>
          </a:p>
        </p:txBody>
      </p:sp>
      <p:pic>
        <p:nvPicPr>
          <p:cNvPr id="5" name="Picture 2" descr="C:\Users\User\Pictures\093115f16d924f6a669787e5ae57bd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488082" cy="2448272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79512" y="6093296"/>
            <a:ext cx="648072" cy="57606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5513" y="188913"/>
            <a:ext cx="8218487" cy="99377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«Поверни действие на себя»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Pictures\093115f16d924f6a669787e5ae57bd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24" y="1844824"/>
            <a:ext cx="3512586" cy="345638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79512" y="6093296"/>
            <a:ext cx="648072" cy="57606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052736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Выкупать- выкупаться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Кружить-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Застегнуть-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Облизать-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Уберечь-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Обжечь-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Испечь-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Остричь- 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8800" b="1" i="1" dirty="0" smtClean="0"/>
              <a:t>Составьте рассказ «Весной…»</a:t>
            </a:r>
            <a:endParaRPr lang="ru-RU" sz="8800" b="1" i="1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129462" cy="431800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chemeClr val="hlink"/>
                </a:solidFill>
                <a:effectLst/>
                <a:latin typeface="Times New Roman" pitchFamily="18" charset="0"/>
              </a:rPr>
              <a:t>Весной…</a:t>
            </a:r>
          </a:p>
        </p:txBody>
      </p:sp>
      <p:pic>
        <p:nvPicPr>
          <p:cNvPr id="14340" name="Picture 4" descr="Весной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2232025" cy="1922462"/>
          </a:xfrm>
          <a:prstGeom prst="rect">
            <a:avLst/>
          </a:prstGeom>
          <a:noFill/>
        </p:spPr>
      </p:pic>
      <p:pic>
        <p:nvPicPr>
          <p:cNvPr id="14341" name="Picture 5" descr="Весной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908050"/>
            <a:ext cx="2663825" cy="2079625"/>
          </a:xfrm>
          <a:prstGeom prst="rect">
            <a:avLst/>
          </a:prstGeom>
          <a:noFill/>
        </p:spPr>
      </p:pic>
      <p:pic>
        <p:nvPicPr>
          <p:cNvPr id="14342" name="Picture 6" descr="Весной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908050"/>
            <a:ext cx="2376487" cy="1846263"/>
          </a:xfrm>
          <a:prstGeom prst="rect">
            <a:avLst/>
          </a:prstGeom>
          <a:noFill/>
        </p:spPr>
      </p:pic>
      <p:pic>
        <p:nvPicPr>
          <p:cNvPr id="14343" name="Picture 7" descr="Весной -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924175"/>
            <a:ext cx="3070225" cy="1573213"/>
          </a:xfrm>
          <a:prstGeom prst="rect">
            <a:avLst/>
          </a:prstGeom>
          <a:noFill/>
        </p:spPr>
      </p:pic>
      <p:pic>
        <p:nvPicPr>
          <p:cNvPr id="14344" name="Picture 8" descr="Весной -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997200"/>
            <a:ext cx="3529013" cy="1827213"/>
          </a:xfrm>
          <a:prstGeom prst="rect">
            <a:avLst/>
          </a:prstGeom>
          <a:noFill/>
        </p:spPr>
      </p:pic>
      <p:pic>
        <p:nvPicPr>
          <p:cNvPr id="14345" name="Picture 9" descr="Весной -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2924175"/>
            <a:ext cx="2697163" cy="1806575"/>
          </a:xfrm>
          <a:prstGeom prst="rect">
            <a:avLst/>
          </a:prstGeom>
          <a:noFill/>
        </p:spPr>
      </p:pic>
      <p:pic>
        <p:nvPicPr>
          <p:cNvPr id="14346" name="Picture 10" descr="Весной -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350" y="4797425"/>
            <a:ext cx="2232025" cy="1765300"/>
          </a:xfrm>
          <a:prstGeom prst="rect">
            <a:avLst/>
          </a:prstGeom>
          <a:noFill/>
        </p:spPr>
      </p:pic>
      <p:pic>
        <p:nvPicPr>
          <p:cNvPr id="14347" name="Picture 11" descr="Весной -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868863"/>
            <a:ext cx="2809875" cy="1790700"/>
          </a:xfrm>
          <a:prstGeom prst="rect">
            <a:avLst/>
          </a:prstGeom>
          <a:noFill/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11188" y="4048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1.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08500"/>
            <a:ext cx="8229600" cy="15875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000" dirty="0">
                <a:effectLst/>
                <a:latin typeface="Times New Roman" pitchFamily="18" charset="0"/>
              </a:rPr>
              <a:t>	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en-US" sz="2000" dirty="0">
                <a:effectLst/>
                <a:latin typeface="Times New Roman" pitchFamily="18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Рассмотрите рисунок. Что изображено на нём? </a:t>
            </a:r>
          </a:p>
        </p:txBody>
      </p:sp>
      <p:pic>
        <p:nvPicPr>
          <p:cNvPr id="15364" name="Picture 4" descr="Весной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49275"/>
            <a:ext cx="4321175" cy="37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229225"/>
            <a:ext cx="8229600" cy="108267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effectLst/>
                <a:latin typeface="Verdana" pitchFamily="34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Почему изменился внешний вид снеговика?</a:t>
            </a:r>
            <a:endParaRPr lang="en-US" sz="1800" b="1" dirty="0">
              <a:effectLst/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 b="1" dirty="0">
              <a:effectLst/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Составьте предложения, включив в них описание внешнего вида снеговика.</a:t>
            </a:r>
          </a:p>
        </p:txBody>
      </p:sp>
      <p:pic>
        <p:nvPicPr>
          <p:cNvPr id="16388" name="Picture 4" descr="Весной -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04813"/>
            <a:ext cx="5976938" cy="434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00663"/>
            <a:ext cx="8229600" cy="129698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effectLst/>
                <a:latin typeface="Times New Roman" pitchFamily="18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Что произошло со снеговиком? </a:t>
            </a:r>
            <a:endParaRPr lang="en-US" sz="1800" b="1" dirty="0">
              <a:effectLst/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Опишите природу, изменения, произошедшие со снеговиком. </a:t>
            </a:r>
            <a:endParaRPr lang="en-US" sz="1800" b="1" dirty="0">
              <a:effectLst/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Почему снеговик начал таять? </a:t>
            </a:r>
            <a:endParaRPr lang="en-US" sz="1800" b="1" dirty="0">
              <a:effectLst/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	</a:t>
            </a:r>
            <a:endParaRPr lang="ru-RU" sz="1800" b="1" dirty="0">
              <a:effectLst/>
              <a:latin typeface="Times New Roman" pitchFamily="18" charset="0"/>
            </a:endParaRPr>
          </a:p>
        </p:txBody>
      </p:sp>
      <p:pic>
        <p:nvPicPr>
          <p:cNvPr id="17412" name="Picture 4" descr="Весной -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60350"/>
            <a:ext cx="6124575" cy="4757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652963"/>
            <a:ext cx="8229600" cy="14430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800" dirty="0">
                <a:effectLst/>
                <a:latin typeface="Times New Roman" pitchFamily="18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Что случилось со снеговиком? </a:t>
            </a:r>
          </a:p>
          <a:p>
            <a:pPr algn="ctr">
              <a:buFont typeface="Wingdings" pitchFamily="2" charset="2"/>
              <a:buNone/>
            </a:pPr>
            <a:r>
              <a:rPr lang="ru-RU" sz="1800" b="1" dirty="0">
                <a:effectLst/>
                <a:latin typeface="Times New Roman" pitchFamily="18" charset="0"/>
              </a:rPr>
              <a:t>Куда он исчез? Для чего его зимой слепили ребята? </a:t>
            </a:r>
            <a:endParaRPr lang="en-US" sz="1800" b="1" dirty="0">
              <a:effectLst/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Что осталось от снеговика?</a:t>
            </a:r>
          </a:p>
          <a:p>
            <a:pPr algn="ctr">
              <a:buFont typeface="Wingdings" pitchFamily="2" charset="2"/>
              <a:buNone/>
            </a:pPr>
            <a:r>
              <a:rPr lang="ru-RU" sz="1800" b="1" dirty="0">
                <a:effectLst/>
                <a:latin typeface="Times New Roman" pitchFamily="18" charset="0"/>
              </a:rPr>
              <a:t> </a:t>
            </a:r>
          </a:p>
        </p:txBody>
      </p:sp>
      <p:pic>
        <p:nvPicPr>
          <p:cNvPr id="18436" name="Picture 4" descr="Весной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33375"/>
            <a:ext cx="7416800" cy="3802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941888"/>
            <a:ext cx="8229600" cy="158273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effectLst/>
                <a:latin typeface="Times New Roman" pitchFamily="18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Что случилось дальше? </a:t>
            </a:r>
            <a:endParaRPr lang="en-US" sz="1800" b="1" dirty="0">
              <a:effectLst/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800" b="1" dirty="0">
              <a:effectLst/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Какое продолжение получила история со снеговиком? </a:t>
            </a:r>
            <a:endParaRPr lang="en-US" sz="1800" b="1" dirty="0">
              <a:effectLst/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Что решили сделать ребята из метлы и палки с чугуном? Для чего?</a:t>
            </a:r>
            <a:r>
              <a:rPr lang="ru-RU" b="1" dirty="0">
                <a:effectLst/>
                <a:latin typeface="Arial" charset="0"/>
              </a:rPr>
              <a:t> </a:t>
            </a:r>
          </a:p>
        </p:txBody>
      </p:sp>
      <p:pic>
        <p:nvPicPr>
          <p:cNvPr id="19460" name="Picture 4" descr="Весной -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7920037" cy="374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by14_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508500"/>
            <a:ext cx="18923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Поэт, в плену возвышенных идей,</a:t>
            </a:r>
            <a:br>
              <a:rPr lang="ru-RU" sz="3200" dirty="0" smtClean="0"/>
            </a:br>
            <a:r>
              <a:rPr lang="ru-RU" sz="3200" dirty="0" smtClean="0"/>
              <a:t>Не игнорируй прозу средней школы;</a:t>
            </a:r>
            <a:br>
              <a:rPr lang="ru-RU" sz="3200" dirty="0" smtClean="0"/>
            </a:br>
            <a:r>
              <a:rPr lang="ru-RU" sz="3200" dirty="0" smtClean="0"/>
              <a:t>Чтобы «глаголом жечь сердца людей»,</a:t>
            </a:r>
            <a:br>
              <a:rPr lang="ru-RU" sz="3200" dirty="0" smtClean="0"/>
            </a:br>
            <a:r>
              <a:rPr lang="ru-RU" sz="3200" dirty="0" smtClean="0"/>
              <a:t>Необходимо твёрдо знать глаголы.</a:t>
            </a:r>
            <a:br>
              <a:rPr lang="ru-RU" sz="3200" dirty="0" smtClean="0"/>
            </a:br>
            <a:r>
              <a:rPr lang="ru-RU" sz="3200" dirty="0" smtClean="0"/>
              <a:t>                                   (Эпиграмма С.Шевцова).</a:t>
            </a: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5157788"/>
            <a:ext cx="7499350" cy="1152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800" b="1" dirty="0">
                <a:effectLst/>
                <a:latin typeface="Verdana" pitchFamily="34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Расскажите, что делают ребята? </a:t>
            </a:r>
            <a:endParaRPr lang="en-US" sz="1800" b="1" dirty="0">
              <a:effectLst/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Дайте им имена, оцените их действия, характер и последовательность работы.</a:t>
            </a:r>
          </a:p>
        </p:txBody>
      </p:sp>
      <p:pic>
        <p:nvPicPr>
          <p:cNvPr id="20484" name="Picture 4" descr="Весной -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60350"/>
            <a:ext cx="7058025" cy="4729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4868863"/>
            <a:ext cx="7210425" cy="12271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800" dirty="0">
                <a:effectLst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Расскажите, что делают ребята?</a:t>
            </a:r>
            <a:endParaRPr lang="en-US" sz="1800" b="1" dirty="0">
              <a:effectLst/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 Что можно сказать об их трудолюбии и целеустремлённости?</a:t>
            </a:r>
            <a:r>
              <a:rPr lang="ru-RU" sz="2800" dirty="0">
                <a:effectLst/>
                <a:latin typeface="Times New Roman" pitchFamily="18" charset="0"/>
              </a:rPr>
              <a:t> </a:t>
            </a:r>
          </a:p>
        </p:txBody>
      </p:sp>
      <p:pic>
        <p:nvPicPr>
          <p:cNvPr id="21508" name="Picture 4" descr="Весной -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33375"/>
            <a:ext cx="5226050" cy="413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4652963"/>
            <a:ext cx="7848600" cy="187166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effectLst/>
                <a:latin typeface="Times New Roman" pitchFamily="18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К какой части композиции рассказа можно отнести этот рисунок? Согласны ли вы, что это развязка? Почему? </a:t>
            </a:r>
            <a:endParaRPr lang="en-US" sz="1800" b="1" dirty="0">
              <a:effectLst/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Чем можно закончить рассказ «Весной»?</a:t>
            </a:r>
            <a:endParaRPr lang="en-US" sz="1800" b="1" dirty="0">
              <a:effectLst/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	</a:t>
            </a:r>
            <a:r>
              <a:rPr lang="ru-RU" sz="1800" b="1" dirty="0">
                <a:effectLst/>
                <a:latin typeface="Times New Roman" pitchFamily="18" charset="0"/>
              </a:rPr>
              <a:t>А какое название этой забавной истории придумали вы, ребята? Запишите свой рассказ, соблюдая абзацы и последовательность изложения.</a:t>
            </a:r>
          </a:p>
        </p:txBody>
      </p:sp>
      <p:pic>
        <p:nvPicPr>
          <p:cNvPr id="22532" name="Picture 4" descr="Весной -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60350"/>
            <a:ext cx="6408737" cy="4084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9350" y="1206500"/>
            <a:ext cx="7645399" cy="2178050"/>
          </a:xfrm>
          <a:prstGeom prst="rect">
            <a:avLst/>
          </a:prstGeom>
        </p:spPr>
        <p:txBody>
          <a:bodyPr>
            <a:prstTxWarp prst="textCascade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8800" b="1" i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Молодцы</a:t>
            </a:r>
          </a:p>
        </p:txBody>
      </p:sp>
      <p:pic>
        <p:nvPicPr>
          <p:cNvPr id="28675" name="Picture 5" descr="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0" y="3028950"/>
            <a:ext cx="25717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101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Список источников </a:t>
            </a:r>
            <a:br>
              <a:rPr lang="ru-RU" sz="36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основного содержания</a:t>
            </a:r>
            <a:endParaRPr lang="ru-RU" sz="36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1841242"/>
            <a:ext cx="820891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Волина В. Весёлая грамматика. Москва, «Знание» 1995.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Шкатова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Л.А. Подумай и ответь.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Занимательные задачи по русскому языку. М. «Просвещение» 1989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32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hhtt</a:t>
            </a:r>
            <a:r>
              <a:rPr lang="en-US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// </a:t>
            </a:r>
            <a:r>
              <a:rPr lang="en-US" sz="32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slanci</a:t>
            </a:r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32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narod</a:t>
            </a:r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32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DswMedia</a:t>
            </a:r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32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zvezdnyiychas</a:t>
            </a:r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doc</a:t>
            </a:r>
            <a:endParaRPr lang="en-US" sz="3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Список  источников  иллюстраций</a:t>
            </a:r>
            <a:endParaRPr lang="ru-RU" sz="36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5"/>
            <a:ext cx="86409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en-US" sz="2000" u="sng" dirty="0" smtClean="0">
                <a:solidFill>
                  <a:srgbClr val="7030A0"/>
                </a:solidFill>
                <a:hlinkClick r:id="rId2"/>
              </a:rPr>
              <a:t>http</a:t>
            </a:r>
            <a:r>
              <a:rPr lang="ru-RU" sz="2000" u="sng" dirty="0" smtClean="0">
                <a:solidFill>
                  <a:srgbClr val="7030A0"/>
                </a:solidFill>
                <a:hlinkClick r:id="rId2"/>
              </a:rPr>
              <a:t>://</a:t>
            </a:r>
            <a:r>
              <a:rPr lang="en-US" sz="2000" u="sng" dirty="0" err="1" smtClean="0">
                <a:solidFill>
                  <a:srgbClr val="7030A0"/>
                </a:solidFill>
                <a:hlinkClick r:id="rId2"/>
              </a:rPr>
              <a:t>scoolgranit</a:t>
            </a:r>
            <a:r>
              <a:rPr lang="ru-RU" sz="2000" u="sng" dirty="0" smtClean="0">
                <a:solidFill>
                  <a:srgbClr val="7030A0"/>
                </a:solidFill>
                <a:hlinkClick r:id="rId2"/>
              </a:rPr>
              <a:t>.</a:t>
            </a:r>
            <a:r>
              <a:rPr lang="en-US" sz="2000" u="sng" dirty="0" err="1" smtClean="0">
                <a:solidFill>
                  <a:srgbClr val="7030A0"/>
                </a:solidFill>
                <a:hlinkClick r:id="rId2"/>
              </a:rPr>
              <a:t>ucoz</a:t>
            </a:r>
            <a:r>
              <a:rPr lang="ru-RU" sz="2000" u="sng" dirty="0" smtClean="0">
                <a:solidFill>
                  <a:srgbClr val="7030A0"/>
                </a:solidFill>
                <a:hlinkClick r:id="rId2"/>
              </a:rPr>
              <a:t>.</a:t>
            </a:r>
            <a:r>
              <a:rPr lang="en-US" sz="2000" u="sng" dirty="0" err="1" smtClean="0">
                <a:solidFill>
                  <a:srgbClr val="7030A0"/>
                </a:solidFill>
                <a:hlinkClick r:id="rId2"/>
              </a:rPr>
              <a:t>ru</a:t>
            </a:r>
            <a:r>
              <a:rPr lang="ru-RU" sz="2000" u="sng" dirty="0" smtClean="0">
                <a:solidFill>
                  <a:srgbClr val="7030A0"/>
                </a:solidFill>
                <a:hlinkClick r:id="rId2"/>
              </a:rPr>
              <a:t>/</a:t>
            </a:r>
            <a:r>
              <a:rPr lang="en-US" sz="2000" u="sng" dirty="0" err="1" smtClean="0">
                <a:solidFill>
                  <a:srgbClr val="7030A0"/>
                </a:solidFill>
                <a:hlinkClick r:id="rId2"/>
              </a:rPr>
              <a:t>risunki</a:t>
            </a:r>
            <a:r>
              <a:rPr lang="ru-RU" sz="2000" u="sng" dirty="0" smtClean="0">
                <a:solidFill>
                  <a:srgbClr val="7030A0"/>
                </a:solidFill>
                <a:hlinkClick r:id="rId2"/>
              </a:rPr>
              <a:t>/</a:t>
            </a:r>
            <a:r>
              <a:rPr lang="en-US" sz="2000" u="sng" dirty="0" smtClean="0">
                <a:solidFill>
                  <a:srgbClr val="7030A0"/>
                </a:solidFill>
                <a:hlinkClick r:id="rId2"/>
              </a:rPr>
              <a:t>school</a:t>
            </a:r>
            <a:r>
              <a:rPr lang="ru-RU" sz="2000" u="sng" dirty="0" smtClean="0">
                <a:solidFill>
                  <a:srgbClr val="7030A0"/>
                </a:solidFill>
                <a:hlinkClick r:id="rId2"/>
              </a:rPr>
              <a:t>0301.</a:t>
            </a:r>
            <a:r>
              <a:rPr lang="en-US" sz="2000" u="sng" dirty="0" smtClean="0">
                <a:solidFill>
                  <a:srgbClr val="7030A0"/>
                </a:solidFill>
                <a:hlinkClick r:id="rId2"/>
              </a:rPr>
              <a:t>jpg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solidFill>
                  <a:srgbClr val="7030A0"/>
                </a:solidFill>
                <a:hlinkClick r:id="rId3"/>
              </a:rPr>
              <a:t>http://s4.images.drive2.ru/user.blog.photos/x2/4400/000/000/036/9b5/88cd17b5924f962a-large.jpg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solidFill>
                  <a:srgbClr val="7030A0"/>
                </a:solidFill>
                <a:hlinkClick r:id="rId4"/>
              </a:rPr>
              <a:t>http://dnvk91.files.wordpress.com/2010/06/sova.jpg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solidFill>
                  <a:srgbClr val="7030A0"/>
                </a:solidFill>
                <a:hlinkClick r:id="rId5"/>
              </a:rPr>
              <a:t>http://live4fun.ru/joke/234759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solidFill>
                  <a:srgbClr val="7030A0"/>
                </a:solidFill>
                <a:hlinkClick r:id="rId6"/>
              </a:rPr>
              <a:t>http://psyradio.com.ua/files/photo/AquaNightRain.gif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solidFill>
                  <a:srgbClr val="7030A0"/>
                </a:solidFill>
                <a:hlinkClick r:id="rId7"/>
              </a:rPr>
              <a:t>http://www.foodtest.ru/catalog/pictures/2011-01-13_643.jpg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solidFill>
                  <a:srgbClr val="7030A0"/>
                </a:solidFill>
                <a:hlinkClick r:id="rId8"/>
              </a:rPr>
              <a:t>http://ozsc12.narod.ru/foto/sun2.gif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solidFill>
                  <a:srgbClr val="7030A0"/>
                </a:solidFill>
                <a:hlinkClick r:id="rId9"/>
              </a:rPr>
              <a:t>http://img-fotki.yandex.ru/get/5600/paulina67.6c/0_5044f_cf95e86_XL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solidFill>
                  <a:srgbClr val="7030A0"/>
                </a:solidFill>
                <a:hlinkClick r:id="rId10"/>
              </a:rPr>
              <a:t>http://gaspadine.alfa.lt/pics/ing_304_1202479986_tv6ziv.jpg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260350"/>
            <a:ext cx="5184775" cy="63357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Свеж утренний туман над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Глаголией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Под крышей Дворца времён на фасаде большого здания написано «Мы обозначаем действие». Здесь глаголы изменяются по временам. Зайдет в одну дверь глаголом будущего времени, в другую выходит глаголом настоящего или прошедшего. У входа наденет на себя число, род или лицо.</a:t>
            </a:r>
          </a:p>
        </p:txBody>
      </p:sp>
      <p:pic>
        <p:nvPicPr>
          <p:cNvPr id="1026" name="Picture 2" descr="c:\Users\User\Pictures\sov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2738" y="1052513"/>
            <a:ext cx="3751262" cy="4525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0013" y="24765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 мы знаем о глаголе?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5" y="908720"/>
            <a:ext cx="8352606" cy="5688632"/>
          </a:xfrm>
          <a:prstGeom prst="rect">
            <a:avLst/>
          </a:prstGeom>
          <a:solidFill>
            <a:srgbClr val="99FFCC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Продолжи фразы: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Глагол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это часть речи, которая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обозначает_______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отвечает на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вопросы________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предложении глагол чаще всего является ________.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Неопределенная форма глагола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это____________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Вопросы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неопределенной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формы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:_____________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Глаголы изменяются по ________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и________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Глаголы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настоящего времени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отвечают на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вопросы__________________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Глаголы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будущего времени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отвечают на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вопросы____________________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Глаголы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прошедшего времени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отвечают на вопросы __________ и изменяются по _______ и ________.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4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000"/>
                            </p:stCondLst>
                            <p:childTnLst>
                              <p:par>
                                <p:cTn id="5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0"/>
                            </p:stCondLst>
                            <p:childTnLst>
                              <p:par>
                                <p:cTn id="5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8000"/>
                            </p:stCondLst>
                            <p:childTnLst>
                              <p:par>
                                <p:cTn id="6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 descr="cdolls11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99792" y="404664"/>
            <a:ext cx="4608512" cy="2308324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solidFill>
                  <a:srgbClr val="FFFF00"/>
                </a:solidFill>
                <a:latin typeface="Comic Sans MS" pitchFamily="66" charset="0"/>
              </a:rPr>
              <a:t>Страна </a:t>
            </a:r>
            <a:r>
              <a:rPr lang="ru-RU" sz="7200" b="1" dirty="0" err="1" smtClean="0">
                <a:solidFill>
                  <a:srgbClr val="FFFF00"/>
                </a:solidFill>
                <a:latin typeface="Comic Sans MS" pitchFamily="66" charset="0"/>
              </a:rPr>
              <a:t>Глаголия</a:t>
            </a:r>
            <a:endParaRPr lang="ru-RU" sz="7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285293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обобщающий урок по разделу «Глагол» в 6 классе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683568" y="1124744"/>
            <a:ext cx="7920880" cy="720080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«Вредные советы»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683568" y="2132856"/>
            <a:ext cx="7920880" cy="720080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«Кто больше»</a:t>
            </a: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683568" y="3284984"/>
            <a:ext cx="7920880" cy="720080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«Полезные советы»</a:t>
            </a: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683568" y="4365104"/>
            <a:ext cx="7920880" cy="720080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«Поверни действие на себя»</a:t>
            </a:r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683568" y="5517232"/>
            <a:ext cx="7920880" cy="720080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«Рассказ «Весной…»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Прочитав «вредный совет» Григория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Остера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выпишите глаголы, определите их спряжение.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Pictures\093115f16d924f6a669787e5ae57bdd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994548" cy="2946635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707904" y="1700808"/>
            <a:ext cx="5050904" cy="36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вы еще не твердо в жизни выбрали дорогу и не знаете с чего бы путь свой жизненный начать,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Бейте лампочки в подъездах-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вам спасибо скажут: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поможете народу Электричество сберечь.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5373216"/>
            <a:ext cx="31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79512" y="6093296"/>
            <a:ext cx="648072" cy="57606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3527425" y="1341438"/>
            <a:ext cx="5616575" cy="55165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Если друг на день рожденья</a:t>
            </a:r>
          </a:p>
          <a:p>
            <a:pPr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Пригласил тебя к себе, </a:t>
            </a:r>
          </a:p>
          <a:p>
            <a:pPr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Ты оставь подарок дома, </a:t>
            </a:r>
          </a:p>
          <a:p>
            <a:pPr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Пригодится самому.</a:t>
            </a:r>
          </a:p>
          <a:p>
            <a:pPr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Сесть старайся рядом с тортом,</a:t>
            </a:r>
          </a:p>
          <a:p>
            <a:pPr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разговоры не вступай.</a:t>
            </a:r>
          </a:p>
          <a:p>
            <a:pPr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Ты во время разговора</a:t>
            </a:r>
          </a:p>
          <a:p>
            <a:pPr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Вдвое меньше съешь конфет. </a:t>
            </a:r>
          </a:p>
          <a:p>
            <a:pPr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Не хватай салат руками-</a:t>
            </a:r>
          </a:p>
          <a:p>
            <a:pPr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Ложкой больше зачерпнёшь.</a:t>
            </a:r>
          </a:p>
          <a:p>
            <a:pPr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Если вдруг дадут орехи,</a:t>
            </a:r>
          </a:p>
          <a:p>
            <a:pPr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Сыпь их бережно в карман,</a:t>
            </a:r>
          </a:p>
          <a:p>
            <a:pPr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Но не прячь туда варенье – </a:t>
            </a:r>
          </a:p>
          <a:p>
            <a:pPr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Трудно будет вынимать. </a:t>
            </a:r>
          </a:p>
          <a:p>
            <a:pPr>
              <a:buNone/>
            </a:pPr>
            <a:endParaRPr lang="ru-RU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Pictures\093115f16d924f6a669787e5ae57bdda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3600450" cy="3543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Прочитайте «вредный совет», отыщи в нем все глаголы, укажите наклонение каждого глагола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179512" y="6093296"/>
            <a:ext cx="648072" cy="57606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Конкурс «Кто больше»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Запишите как можно больше глаголов неопределенной формы с разными приставками</a:t>
            </a:r>
            <a:endParaRPr lang="ru-RU" sz="3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Pictures\093115f16d924f6a669787e5ae57bdd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24" y="2132856"/>
            <a:ext cx="3219871" cy="3168352"/>
          </a:xfrm>
          <a:prstGeom prst="rect">
            <a:avLst/>
          </a:prstGeom>
          <a:noFill/>
        </p:spPr>
      </p:pic>
      <p:sp>
        <p:nvSpPr>
          <p:cNvPr id="23" name="Содержимое 2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19"/>
          </a:xfrm>
        </p:spPr>
        <p:txBody>
          <a:bodyPr/>
          <a:lstStyle/>
          <a:p>
            <a:r>
              <a:rPr lang="ru-RU" dirty="0" smtClean="0"/>
              <a:t>Говорить-</a:t>
            </a:r>
          </a:p>
          <a:p>
            <a:r>
              <a:rPr lang="ru-RU" dirty="0" smtClean="0"/>
              <a:t>Жечь-</a:t>
            </a:r>
          </a:p>
          <a:p>
            <a:r>
              <a:rPr lang="ru-RU" dirty="0" smtClean="0"/>
              <a:t>Нести-</a:t>
            </a:r>
          </a:p>
          <a:p>
            <a:r>
              <a:rPr lang="ru-RU" dirty="0" smtClean="0"/>
              <a:t>Беречь-</a:t>
            </a:r>
          </a:p>
          <a:p>
            <a:r>
              <a:rPr lang="ru-RU" dirty="0" smtClean="0"/>
              <a:t>Прыгнуть-</a:t>
            </a:r>
          </a:p>
          <a:p>
            <a:r>
              <a:rPr lang="ru-RU" dirty="0" smtClean="0"/>
              <a:t>Везти-</a:t>
            </a:r>
          </a:p>
          <a:p>
            <a:r>
              <a:rPr lang="ru-RU" dirty="0" smtClean="0"/>
              <a:t>Лечь-</a:t>
            </a:r>
          </a:p>
          <a:p>
            <a:r>
              <a:rPr lang="ru-RU" dirty="0" smtClean="0"/>
              <a:t>Пустить-</a:t>
            </a:r>
          </a:p>
          <a:p>
            <a:endParaRPr lang="ru-RU" dirty="0"/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179512" y="6093296"/>
            <a:ext cx="648072" cy="57606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863</TotalTime>
  <Words>541</Words>
  <Application>Microsoft Office PowerPoint</Application>
  <PresentationFormat>Экран (4:3)</PresentationFormat>
  <Paragraphs>121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       Муниципальное бюджетное общеобразовательное учреждение средняя общеобразовательная школа с.Владимировка  Автор презентации:   Чамбал Амина Кардиевна   Должность:  учитель русского языка и литературы        </vt:lpstr>
      <vt:lpstr>Поэт, в плену возвышенных идей, Не игнорируй прозу средней школы; Чтобы «глаголом жечь сердца людей», Необходимо твёрдо знать глаголы.                                    (Эпиграмма С.Шевцова).</vt:lpstr>
      <vt:lpstr>Слайд 3</vt:lpstr>
      <vt:lpstr>Слайд 4</vt:lpstr>
      <vt:lpstr>Слайд 5</vt:lpstr>
      <vt:lpstr>Слайд 6</vt:lpstr>
      <vt:lpstr>Прочитав «вредный совет» Григория Остера,  выпишите глаголы, определите их спряжение.</vt:lpstr>
      <vt:lpstr>Слайд 8</vt:lpstr>
      <vt:lpstr>Конкурс «Кто больше» Запишите как можно больше глаголов неопределенной формы с разными приставками</vt:lpstr>
      <vt:lpstr>Образуйте с помощью суффиксов –ова-,-ева-, -а-, -и_, ирова-, -ну-, -ся глаголы от существительных</vt:lpstr>
      <vt:lpstr>«Полезные советы от Баюна» Спишите в тетрадь НЕ с глаголами. Какой из вариантов ты выбираешь: слитно, раздельно или через дефис.</vt:lpstr>
      <vt:lpstr>«Поверни действие на себя»</vt:lpstr>
      <vt:lpstr>Слайд 13</vt:lpstr>
      <vt:lpstr>Весной…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Список источников  основного содержания</vt:lpstr>
      <vt:lpstr>Список  источников  иллюстраций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игра по русскому языку в 6 классе</dc:title>
  <dc:creator>Рамила</dc:creator>
  <cp:lastModifiedBy>Саяна</cp:lastModifiedBy>
  <cp:revision>90</cp:revision>
  <dcterms:created xsi:type="dcterms:W3CDTF">2010-09-02T12:48:16Z</dcterms:created>
  <dcterms:modified xsi:type="dcterms:W3CDTF">2015-02-08T03:33:58Z</dcterms:modified>
</cp:coreProperties>
</file>