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5" r:id="rId3"/>
    <p:sldId id="276" r:id="rId4"/>
    <p:sldId id="267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4" r:id="rId15"/>
    <p:sldId id="265" r:id="rId16"/>
    <p:sldId id="266" r:id="rId17"/>
    <p:sldId id="269" r:id="rId18"/>
    <p:sldId id="270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A597-13FB-4E0C-89EA-94C589A351D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2DB1B4-5ABD-4CB4-8EDF-66FE6440C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A597-13FB-4E0C-89EA-94C589A351D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B1B4-5ABD-4CB4-8EDF-66FE6440C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A597-13FB-4E0C-89EA-94C589A351D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B1B4-5ABD-4CB4-8EDF-66FE6440C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A597-13FB-4E0C-89EA-94C589A351D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2DB1B4-5ABD-4CB4-8EDF-66FE6440C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A597-13FB-4E0C-89EA-94C589A351D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B1B4-5ABD-4CB4-8EDF-66FE6440C9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A597-13FB-4E0C-89EA-94C589A351D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B1B4-5ABD-4CB4-8EDF-66FE6440C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A597-13FB-4E0C-89EA-94C589A351D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2DB1B4-5ABD-4CB4-8EDF-66FE6440C9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A597-13FB-4E0C-89EA-94C589A351D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B1B4-5ABD-4CB4-8EDF-66FE6440C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A597-13FB-4E0C-89EA-94C589A351D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B1B4-5ABD-4CB4-8EDF-66FE6440C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A597-13FB-4E0C-89EA-94C589A351D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B1B4-5ABD-4CB4-8EDF-66FE6440C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A597-13FB-4E0C-89EA-94C589A351D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B1B4-5ABD-4CB4-8EDF-66FE6440C9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3CA597-13FB-4E0C-89EA-94C589A351D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2DB1B4-5ABD-4CB4-8EDF-66FE6440C9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Bankoboev.Ru_otkrytaya_knig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579296" cy="172819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ИЗОБРАЗИТЕЛЬНО-ВЫРАЗИТЕЛЬНЫЕ СРЕДСТВА РУССКОГО ЯЗЫКА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00506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Черепанова Ирина Александровна, </a:t>
            </a:r>
          </a:p>
          <a:p>
            <a:pPr algn="r"/>
            <a:r>
              <a:rPr lang="ru-RU" sz="2000" dirty="0" smtClean="0">
                <a:latin typeface="Monotype Corsiva" pitchFamily="66" charset="0"/>
              </a:rPr>
              <a:t>учитель русского языка  и литературы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582680" y="1301338"/>
            <a:ext cx="3463128" cy="2777267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Жадный взгляд,</a:t>
            </a:r>
          </a:p>
          <a:p>
            <a:pPr algn="ctr"/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 царапающий взгляд</a:t>
            </a:r>
            <a:endParaRPr lang="ru-RU" sz="4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768838" y="1332848"/>
            <a:ext cx="3170420" cy="361801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Эпитет -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Это яркое определение-характеристика предмета, лица или явления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751190" y="1862077"/>
            <a:ext cx="2920176" cy="122624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Устал до смерти.</a:t>
            </a:r>
            <a:endParaRPr lang="ru-RU" sz="4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840846" y="1548873"/>
            <a:ext cx="3170420" cy="361801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Гипербола -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Образное выражение, состоящее в преувеличении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777297" y="1861267"/>
            <a:ext cx="2920176" cy="2069227"/>
          </a:xfrm>
        </p:spPr>
        <p:txBody>
          <a:bodyPr>
            <a:normAutofit/>
          </a:bodyPr>
          <a:lstStyle/>
          <a:p>
            <a:pPr algn="ctr"/>
            <a:r>
              <a:rPr lang="ru-RU" sz="4300" dirty="0" smtClean="0">
                <a:solidFill>
                  <a:srgbClr val="00B050"/>
                </a:solidFill>
                <a:latin typeface="Monotype Corsiva" pitchFamily="66" charset="0"/>
              </a:rPr>
              <a:t>Лошадь величиной с кошку.</a:t>
            </a:r>
          </a:p>
          <a:p>
            <a:endParaRPr lang="ru-RU" sz="32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768838" y="1332848"/>
            <a:ext cx="3170420" cy="361801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Литота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Образное выражение, состоящее в преуменьшении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675295" y="1151770"/>
            <a:ext cx="3304338" cy="343776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Откуда, умная , бредешь ты, голова?</a:t>
            </a:r>
            <a:endParaRPr lang="en-US" sz="28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en-US" sz="28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(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В этих строках </a:t>
            </a:r>
            <a:r>
              <a:rPr lang="ru-RU" sz="2800" dirty="0" err="1" smtClean="0">
                <a:solidFill>
                  <a:srgbClr val="00B050"/>
                </a:solidFill>
                <a:latin typeface="Monotype Corsiva" pitchFamily="66" charset="0"/>
              </a:rPr>
              <a:t>крыловской</a:t>
            </a: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 басни – тонкая насмешка над глупостью осла.)</a:t>
            </a:r>
            <a:endParaRPr lang="ru-RU" sz="2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768838" y="1116824"/>
            <a:ext cx="3170420" cy="36180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Ирония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иносказания, при котором за внешне положительной оценкой (отношение) скрывается насмешка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paper_texture35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788971">
            <a:off x="489399" y="1745895"/>
            <a:ext cx="8209088" cy="362445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Стилистические фигуры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654525" y="1853871"/>
            <a:ext cx="3391258" cy="165584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Живой труп,</a:t>
            </a:r>
            <a:endParaRPr lang="en-US" sz="4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 убогая роскошь.</a:t>
            </a:r>
            <a:endParaRPr lang="ru-RU" sz="4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840846" y="1476864"/>
            <a:ext cx="3170420" cy="361801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Оксюморон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соединение несоединимых по смыслу слов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643315" y="1865421"/>
            <a:ext cx="3043285" cy="17143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Я царь – я раб, </a:t>
            </a:r>
            <a:endParaRPr lang="en-US" sz="320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я червь – я бог!</a:t>
            </a:r>
          </a:p>
          <a:p>
            <a:endParaRPr lang="ru-RU" sz="32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683584" y="1316491"/>
            <a:ext cx="3318322" cy="37867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Антитеза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резкое противопоставление понятий, мыслей, образов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451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647013" y="1852827"/>
            <a:ext cx="3458667" cy="226152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4400" dirty="0" smtClean="0">
                <a:solidFill>
                  <a:srgbClr val="00B050"/>
                </a:solidFill>
                <a:latin typeface="Monotype Corsiva" pitchFamily="66" charset="0"/>
              </a:rPr>
              <a:t>Все разнообразие, вся прелесть, вся красота жизни слагается из света и тени.</a:t>
            </a:r>
          </a:p>
          <a:p>
            <a:endParaRPr lang="ru-RU" sz="32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840846" y="972808"/>
            <a:ext cx="3170420" cy="36180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Градация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стилистический прием расположения слов и выражений, а также средств художественной изобразительности по возрастающей или убывающей (нисходящей) значимости 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451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181044" y="1787167"/>
            <a:ext cx="4141684" cy="1455235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sz="32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en-US" sz="32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3400" dirty="0" smtClean="0">
                <a:solidFill>
                  <a:srgbClr val="00B050"/>
                </a:solidFill>
                <a:latin typeface="Monotype Corsiva" pitchFamily="66" charset="0"/>
              </a:rPr>
              <a:t>Гляжу на будущность с боязнью,</a:t>
            </a:r>
            <a:endParaRPr lang="en-US" sz="3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3400" dirty="0" smtClean="0">
                <a:solidFill>
                  <a:srgbClr val="00B050"/>
                </a:solidFill>
                <a:latin typeface="Monotype Corsiva" pitchFamily="66" charset="0"/>
              </a:rPr>
              <a:t>Гляжу на прошлое с тоской.</a:t>
            </a:r>
            <a:endParaRPr lang="ru-RU" sz="3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840846" y="1116824"/>
            <a:ext cx="3170420" cy="36180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Параллелизм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стилистический прием сходного, параллельного построения смежных фраз, стихотворных строк или строф 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458268" y="1860354"/>
            <a:ext cx="3584567" cy="196958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Вышел месяц ночью тёмной…</a:t>
            </a:r>
          </a:p>
          <a:p>
            <a:endParaRPr lang="ru-RU" sz="4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696831" y="828792"/>
            <a:ext cx="3170420" cy="36180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Инверсия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расположение членов предложения в особом порядке, нарушающем обычный (прямой) порядок слов, с целью усилить выразительность речи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paper_texture35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09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6574504" cy="4844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 урока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актуализировать и обобщить знания об изобразительно – выразительных средствах языка в процессе подготовки к выполнению задания ЕГЭ по русскому языку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paper_texture35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047" y="0"/>
            <a:ext cx="91309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6574504" cy="484400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404664"/>
            <a:ext cx="583264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обучающие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обобщение и систематизация изученного материала по данной теме; формирование навыков работы с выразительными средствами языка; подготовительная работа к выполнению задания ЕГЭ;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творческих способностей.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воспитание стремления к достижению поставленной цели; уверенности в себе.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Pictures\post-76674-12220882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03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7200"/>
            <a:ext cx="7488832" cy="1387624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ИЗОБРАЗИТЕЛЬНО-ВЫРАЗИТЕЛЬНЫЕ СРЕДСТВА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11760" y="1772816"/>
            <a:ext cx="792088" cy="144016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52120" y="1700808"/>
            <a:ext cx="864096" cy="151216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7624" y="321297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Тропы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328498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Стилистические фигуры</a:t>
            </a:r>
            <a:endParaRPr lang="ru-RU" sz="3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paper_texture35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788971">
            <a:off x="694999" y="1624468"/>
            <a:ext cx="6590929" cy="158869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Тропы</a:t>
            </a:r>
            <a:endParaRPr lang="ru-RU" sz="8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751190" y="1862077"/>
            <a:ext cx="2920176" cy="12262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Шёпот  листвы,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 шёлк  кожи.</a:t>
            </a:r>
            <a:endParaRPr lang="ru-RU" sz="32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768838" y="1332848"/>
            <a:ext cx="3170420" cy="36180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rgbClr val="FF0000"/>
                </a:solidFill>
              </a:rPr>
              <a:t>Метафора  -</a:t>
            </a: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 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Слово или словосочетание, употреблённое в переносном значении на основании сходства двух явлений 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497389" y="1663292"/>
            <a:ext cx="3463634" cy="234838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Все флаги будут в гости к нам. </a:t>
            </a:r>
          </a:p>
          <a:p>
            <a:pPr algn="ctr"/>
            <a:endParaRPr lang="ru-RU" sz="2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( Слово «флаги» замещает корабли – часть заменяет целое)</a:t>
            </a:r>
            <a:endParaRPr lang="ru-RU" sz="2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768838" y="1332848"/>
            <a:ext cx="3170420" cy="36180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Метонимия -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Слово или словосочетание, употреблённое в переносном значении на основании их смежности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632025" y="2091614"/>
            <a:ext cx="3381831" cy="20429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500" dirty="0" smtClean="0">
                <a:solidFill>
                  <a:srgbClr val="00B050"/>
                </a:solidFill>
                <a:latin typeface="Monotype Corsiva" pitchFamily="66" charset="0"/>
              </a:rPr>
              <a:t>Кипарисы, словно остроконечные копья, вонзились верхушками в закатное небо.</a:t>
            </a:r>
          </a:p>
          <a:p>
            <a:endParaRPr lang="ru-RU" sz="32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768838" y="1332848"/>
            <a:ext cx="3170420" cy="36180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Сравнение -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Сопоставление одного предмета с другими с целью создания художественного описания первого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a5babfbebf2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9451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21386929">
            <a:off x="4840678" y="2149566"/>
            <a:ext cx="2920176" cy="17906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Город заснул тревожным сном.</a:t>
            </a:r>
          </a:p>
          <a:p>
            <a:pPr algn="ctr"/>
            <a:endParaRPr lang="ru-RU" sz="32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88317">
            <a:off x="768838" y="1332848"/>
            <a:ext cx="3170420" cy="36180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Олицетворение -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Наделение неодушевлённого предмета или явления признаками и свойствами человека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Pictures\f_4f776018b8be8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82947">
            <a:off x="7025384" y="4688062"/>
            <a:ext cx="1345443" cy="122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</TotalTime>
  <Words>367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ИЗОБРАЗИТЕЛЬНО-ВЫРАЗИТЕЛЬНЫЕ СРЕДСТВА РУССКОГО ЯЗЫКА</vt:lpstr>
      <vt:lpstr>  Цель  урока:   актуализировать и обобщить знания об изобразительно – выразительных средствах языка в процессе подготовки к выполнению задания ЕГЭ по русскому языку</vt:lpstr>
      <vt:lpstr>  </vt:lpstr>
      <vt:lpstr>ИЗОБРАЗИТЕЛЬНО-ВЫРАЗИТЕЛЬНЫЕ СРЕДСТВА</vt:lpstr>
      <vt:lpstr>Тропы</vt:lpstr>
      <vt:lpstr>Метафора  -  Слово или словосочетание, употреблённое в переносном значении на основании сходства двух явлений </vt:lpstr>
      <vt:lpstr>Метонимия - Слово или словосочетание, употреблённое в переносном значении на основании их смежности</vt:lpstr>
      <vt:lpstr>Сравнение - Сопоставление одного предмета с другими с целью создания художественного описания первого</vt:lpstr>
      <vt:lpstr>Олицетворение - Наделение неодушевлённого предмета или явления признаками и свойствами человека</vt:lpstr>
      <vt:lpstr>Эпитет - Это яркое определение-характеристика предмета, лица или явления</vt:lpstr>
      <vt:lpstr>Гипербола - Образное выражение, состоящее в преувеличении</vt:lpstr>
      <vt:lpstr>Литота - Образное выражение, состоящее в преуменьшении</vt:lpstr>
      <vt:lpstr>Ирония - вид иносказания, при котором за внешне положительной оценкой (отношение) скрывается насмешка</vt:lpstr>
      <vt:lpstr>Стилистические фигуры</vt:lpstr>
      <vt:lpstr>Оксюморон - это соединение несоединимых по смыслу слов</vt:lpstr>
      <vt:lpstr>Антитеза –  резкое противопоставление понятий, мыслей, образов </vt:lpstr>
      <vt:lpstr>Градация - стилистический прием расположения слов и выражений, а также средств художественной изобразительности по возрастающей или убывающей (нисходящей) значимости </vt:lpstr>
      <vt:lpstr>Параллелизм - стилистический прием сходного, параллельного построения смежных фраз, стихотворных строк или строф </vt:lpstr>
      <vt:lpstr>Инверсия - расположение членов предложения в особом порядке, нарушающем обычный (прямой) порядок слов, с целью усилить выразительность речи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ИЗОБРАЗИТЕЛЬНО-ВЫРАЗИТЕЛЬНЫЕ СРЕДСТВА РУССКОГО ЯЗЫКА</dc:title>
  <dc:creator>Пользователь</dc:creator>
  <cp:lastModifiedBy>Пользователь</cp:lastModifiedBy>
  <cp:revision>18</cp:revision>
  <dcterms:created xsi:type="dcterms:W3CDTF">2014-12-28T18:48:26Z</dcterms:created>
  <dcterms:modified xsi:type="dcterms:W3CDTF">2015-02-05T20:22:15Z</dcterms:modified>
</cp:coreProperties>
</file>