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7" r:id="rId7"/>
    <p:sldId id="263" r:id="rId8"/>
    <p:sldId id="264" r:id="rId9"/>
    <p:sldId id="268" r:id="rId10"/>
    <p:sldId id="271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4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EA78D-7E92-40D4-9A69-B6BA5B88DE1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7A80-F69E-45FE-8CC2-8E549A6F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2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37A80-F69E-45FE-8CC2-8E549A6FA15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5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463F-32B4-40AC-98F8-8DAE1E96E1F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0073-72CD-4BFE-9195-BDD34A450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463F-32B4-40AC-98F8-8DAE1E96E1F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0073-72CD-4BFE-9195-BDD34A450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463F-32B4-40AC-98F8-8DAE1E96E1F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0073-72CD-4BFE-9195-BDD34A450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463F-32B4-40AC-98F8-8DAE1E96E1F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0073-72CD-4BFE-9195-BDD34A450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463F-32B4-40AC-98F8-8DAE1E96E1F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0073-72CD-4BFE-9195-BDD34A450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463F-32B4-40AC-98F8-8DAE1E96E1F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0073-72CD-4BFE-9195-BDD34A450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463F-32B4-40AC-98F8-8DAE1E96E1F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0073-72CD-4BFE-9195-BDD34A450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463F-32B4-40AC-98F8-8DAE1E96E1F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0073-72CD-4BFE-9195-BDD34A450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463F-32B4-40AC-98F8-8DAE1E96E1F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0073-72CD-4BFE-9195-BDD34A450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463F-32B4-40AC-98F8-8DAE1E96E1F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0073-72CD-4BFE-9195-BDD34A450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463F-32B4-40AC-98F8-8DAE1E96E1F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0073-72CD-4BFE-9195-BDD34A450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D463F-32B4-40AC-98F8-8DAE1E96E1F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80073-72CD-4BFE-9195-BDD34A450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27.emf"/><Relationship Id="rId4" Type="http://schemas.openxmlformats.org/officeDocument/2006/relationships/image" Target="../media/image29.jpeg"/><Relationship Id="rId9" Type="http://schemas.openxmlformats.org/officeDocument/2006/relationships/package" Target="../embeddings/____________Microsoft_PowerPoint1.ppt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image" Target="../media/image33.jpe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hyperlink" Target="http://nsportal.ru/sibgatullina-rushaniya-ildusovna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hyperlink" Target="http://nsportal.ru/sibgatullina-rushaniya-ildusov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metaschool.ru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00425"/>
            <a:ext cx="4464496" cy="269108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Сибгатуллина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</a:rPr>
              <a:t>Рушания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</a:rPr>
              <a:t>Ильдусовна</a:t>
            </a:r>
            <a:r>
              <a:rPr lang="ru-RU" sz="4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9350" y="476672"/>
            <a:ext cx="5969074" cy="1168534"/>
          </a:xfrm>
        </p:spPr>
        <p:txBody>
          <a:bodyPr/>
          <a:lstStyle/>
          <a:p>
            <a:pPr marL="45720" lvl="4" indent="0" algn="ctr">
              <a:buNone/>
            </a:pP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</a:rPr>
              <a:t>Портфолио учителя физики и математики</a:t>
            </a: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916832"/>
            <a:ext cx="3240360" cy="34612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Рушания\Desktop\мои документы\фото\1 сен.2014\DSC00632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2079706"/>
            <a:ext cx="2880320" cy="313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\Pictures\каи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872208" cy="163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E:\награды\достиж.уч-ся\февр.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99" y="469027"/>
            <a:ext cx="2164429" cy="310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:\награды\достиж.уч-ся\гульф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67864"/>
            <a:ext cx="1728192" cy="24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G:\награды\достиж.уч-ся\дос.уч\Альс альбус 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97" y="4143165"/>
            <a:ext cx="1748635" cy="245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G:\награды\достиж.уч-ся\дос.уч\идрис альбус 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0" y="3212976"/>
            <a:ext cx="1917922" cy="267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:\награды\достиж.уч-ся\сертиф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6000"/>
            <a:ext cx="2657225" cy="19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154562"/>
              </p:ext>
            </p:extLst>
          </p:nvPr>
        </p:nvGraphicFramePr>
        <p:xfrm>
          <a:off x="6041244" y="716001"/>
          <a:ext cx="2565866" cy="192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Презентация" r:id="rId9" imgW="4570532" imgH="3427608" progId="PowerPoint.Show.12">
                  <p:embed/>
                </p:oleObj>
              </mc:Choice>
              <mc:Fallback>
                <p:oleObj name="Презентация" r:id="rId9" imgW="4570532" imgH="3427608" progId="PowerPoint.Show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244" y="716001"/>
                        <a:ext cx="2565866" cy="1925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6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G:\награды\достиж.уч-ся\дос.уч\идрис кенг 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3" y="137575"/>
            <a:ext cx="14224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E:\награды\достиж.уч-ся\21.ма.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3"/>
            <a:ext cx="140811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награды\достиж.уч-ся\21.мар.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74764"/>
            <a:ext cx="1381125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награды\достиж.уч-ся\айсылу кенгуру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17" y="137576"/>
            <a:ext cx="14224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награды\достиж.уч-ся\гульфия альбус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69" y="255779"/>
            <a:ext cx="1638295" cy="22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награды\достиж.уч-ся\гульфия кенгуру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81125"/>
            <a:ext cx="14351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награды\достиж.уч-ся\айсылу альбус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36" y="394330"/>
            <a:ext cx="1598166" cy="22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награды\достиж.уч-ся\6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92" y="5043598"/>
            <a:ext cx="1138391" cy="6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:\награды\достиж.уч-ся\дос.уч\альсина кенгуру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99" y="3774095"/>
            <a:ext cx="1430337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:\награды\достиж.уч-ся\дос.уч\альс.кенг 1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74795"/>
            <a:ext cx="14224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G:\награды\достиж.уч-ся\дос.уч\ильгиз кенг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80" y="4185698"/>
            <a:ext cx="1417637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:\награды\достиж.уч-ся\дос.уч\Альсина Альбус1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73" y="1807375"/>
            <a:ext cx="1600109" cy="221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G:\награды\достиж.уч-ся\дос.уч\Альсина альбус 1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17" y="1883477"/>
            <a:ext cx="1645463" cy="230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:\награды\достиж.уч-ся\дос.уч\ильгиз альбус 1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95568"/>
            <a:ext cx="1656184" cy="234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G:\награды\достиж.уч-ся\дос.уч\ильгиз альбус 13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17" y="3532658"/>
            <a:ext cx="1681832" cy="234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награды\достиж.уч-ся\21.м.2014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46" y="4762980"/>
            <a:ext cx="14224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7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1057413"/>
          </a:xfrm>
        </p:spPr>
        <p:txBody>
          <a:bodyPr/>
          <a:lstStyle/>
          <a:p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педагогического передового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(публикации)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шания\Desktop\мои документы\награды\15.04.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97" y="2166662"/>
            <a:ext cx="2660622" cy="35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ушания\Desktop\мои документы\награды\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522877" cy="358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82970" y="1141203"/>
            <a:ext cx="4424406" cy="2117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>
                <a:hlinkClick r:id="rId4"/>
              </a:rPr>
              <a:t>http://nsportal.ru/sibgatullina-rushaniya-ildusovna</a:t>
            </a:r>
            <a:endParaRPr lang="ru-RU" alt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E:\награды\2013 н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07466"/>
            <a:ext cx="2420396" cy="345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3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разработки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39900"/>
            <a:ext cx="7125112" cy="444439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11691" y="818189"/>
            <a:ext cx="4424406" cy="2117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>
                <a:hlinkClick r:id="rId2"/>
              </a:rPr>
              <a:t>http://nsportal.ru/sibgatullina-rushaniya-ildusovna</a:t>
            </a:r>
            <a:endParaRPr lang="ru-RU" alt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592" y="3611846"/>
            <a:ext cx="2097253" cy="157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E:\награды\фор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5" y="1626822"/>
            <a:ext cx="1896211" cy="142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награды\сые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81" y="5157192"/>
            <a:ext cx="1883221" cy="141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368" y="1575790"/>
            <a:ext cx="1575704" cy="203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E:\награды\квн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47" y="3219564"/>
            <a:ext cx="1972159" cy="147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награды\матем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84" y="4846225"/>
            <a:ext cx="2069637" cy="1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награды\глаз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39" y="4871693"/>
            <a:ext cx="1989584" cy="14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награды\каб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65" y="1536961"/>
            <a:ext cx="2053528" cy="15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:\награды\еэ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50" y="1561989"/>
            <a:ext cx="1995342" cy="149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:\награды\огэ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62" y="3129385"/>
            <a:ext cx="2212634" cy="165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E:\награды\сечения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60945"/>
            <a:ext cx="2085595" cy="15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436" y="675724"/>
            <a:ext cx="7482052" cy="924475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 Общие сведения о педагоге</a:t>
            </a:r>
            <a:b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9"/>
            <a:ext cx="7416823" cy="4248472"/>
          </a:xfrm>
        </p:spPr>
        <p:txBody>
          <a:bodyPr>
            <a:normAutofit/>
          </a:bodyPr>
          <a:lstStyle/>
          <a:p>
            <a:r>
              <a:rPr lang="ru-RU" alt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1.Фамилия, имя, отчество: </a:t>
            </a:r>
            <a:r>
              <a:rPr lang="ru-RU" altLang="ru-RU" sz="19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Сибгатуллина</a:t>
            </a:r>
            <a:r>
              <a:rPr lang="ru-RU" alt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Рушания</a:t>
            </a:r>
            <a:r>
              <a:rPr lang="ru-RU" alt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Ильдусовна</a:t>
            </a:r>
            <a:endParaRPr lang="ru-RU" altLang="ru-RU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Год рождения: </a:t>
            </a:r>
            <a:r>
              <a:rPr lang="ru-RU" alt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марта 1975 </a:t>
            </a:r>
            <a:r>
              <a:rPr lang="ru-RU" alt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r>
              <a:rPr lang="ru-RU" alt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Образование, наименование  образовательного учреждения,  год окончания: </a:t>
            </a:r>
            <a:r>
              <a:rPr lang="ru-RU" alt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Казанский Государственный Педагогический Университет, </a:t>
            </a:r>
            <a:r>
              <a:rPr lang="ru-RU" alt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1997 </a:t>
            </a:r>
            <a:r>
              <a:rPr lang="ru-RU" alt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r>
              <a:rPr lang="ru-RU" alt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Полученная специальность и квалификация по диплому: </a:t>
            </a:r>
            <a:r>
              <a:rPr lang="ru-RU" alt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alt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физики и информатики, математики</a:t>
            </a:r>
            <a:endParaRPr lang="ru-RU" alt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5.Общий трудовой и педагогический стаж, педагогический стаж в данном образовательном учреждении: </a:t>
            </a:r>
            <a:r>
              <a:rPr lang="ru-RU" alt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17/17/17</a:t>
            </a:r>
            <a:endParaRPr lang="ru-RU" altLang="ru-RU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6.Квалификация:</a:t>
            </a:r>
            <a:r>
              <a:rPr lang="ru-RU" alt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9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450987" cy="1123527"/>
          </a:xfrm>
        </p:spPr>
        <p:txBody>
          <a:bodyPr/>
          <a:lstStyle/>
          <a:p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 . "Официальные документы"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награды\дипл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3142"/>
            <a:ext cx="4670489" cy="339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награды\диплом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06" y="3356992"/>
            <a:ext cx="4454666" cy="311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награды\2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0" y="692696"/>
            <a:ext cx="368371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награды\25.12.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908720"/>
            <a:ext cx="4030655" cy="283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награды\2012 кур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4824536" cy="339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9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E:\награды\17.01.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18" y="1282094"/>
            <a:ext cx="7129666" cy="45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5794806" cy="924475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3.Достижения: информация 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наградах, званиях, ученых степенях, грамотах, благодарственных письмах:</a:t>
            </a:r>
            <a:b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9"/>
            <a:ext cx="8136904" cy="4518030"/>
          </a:xfrm>
        </p:spPr>
        <p:txBody>
          <a:bodyPr>
            <a:no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1.Диплом за организацию </a:t>
            </a:r>
            <a:r>
              <a:rPr lang="ru-RU" sz="1100" b="1" dirty="0" err="1">
                <a:solidFill>
                  <a:schemeClr val="bg1"/>
                </a:solidFill>
              </a:rPr>
              <a:t>сверхпрограммного</a:t>
            </a:r>
            <a:r>
              <a:rPr lang="ru-RU" sz="1100" b="1" dirty="0">
                <a:solidFill>
                  <a:schemeClr val="bg1"/>
                </a:solidFill>
              </a:rPr>
              <a:t> конкурса </a:t>
            </a:r>
            <a:r>
              <a:rPr lang="ru-RU" sz="1100" b="1" dirty="0" err="1" smtClean="0">
                <a:solidFill>
                  <a:schemeClr val="bg1"/>
                </a:solidFill>
              </a:rPr>
              <a:t>Альбус</a:t>
            </a:r>
            <a:r>
              <a:rPr lang="ru-RU" sz="1100" b="1" dirty="0" smtClean="0">
                <a:solidFill>
                  <a:schemeClr val="bg1"/>
                </a:solidFill>
              </a:rPr>
              <a:t>, </a:t>
            </a:r>
            <a:r>
              <a:rPr lang="ru-RU" sz="1100" dirty="0" smtClean="0">
                <a:solidFill>
                  <a:schemeClr val="bg1"/>
                </a:solidFill>
              </a:rPr>
              <a:t>Организационный </a:t>
            </a:r>
            <a:r>
              <a:rPr lang="ru-RU" sz="1100" dirty="0">
                <a:solidFill>
                  <a:schemeClr val="bg1"/>
                </a:solidFill>
              </a:rPr>
              <a:t>Комитет Конкурсов </a:t>
            </a:r>
            <a:r>
              <a:rPr lang="ru-RU" sz="1100" dirty="0" smtClean="0">
                <a:solidFill>
                  <a:schemeClr val="bg1"/>
                </a:solidFill>
              </a:rPr>
              <a:t>ИРШО, 2012 </a:t>
            </a:r>
            <a:r>
              <a:rPr lang="ru-RU" sz="1100" dirty="0">
                <a:solidFill>
                  <a:schemeClr val="bg1"/>
                </a:solidFill>
              </a:rPr>
              <a:t>г.</a:t>
            </a:r>
          </a:p>
          <a:p>
            <a:r>
              <a:rPr lang="ru-RU" sz="1100" b="1" dirty="0">
                <a:solidFill>
                  <a:schemeClr val="bg1"/>
                </a:solidFill>
              </a:rPr>
              <a:t>2.Благодарность за активное участие в работе социальной сети работников </a:t>
            </a:r>
            <a:r>
              <a:rPr lang="ru-RU" sz="1100" b="1" dirty="0" smtClean="0">
                <a:solidFill>
                  <a:schemeClr val="bg1"/>
                </a:solidFill>
              </a:rPr>
              <a:t>образования,    </a:t>
            </a:r>
            <a:r>
              <a:rPr lang="en-US" sz="1100" dirty="0" err="1">
                <a:solidFill>
                  <a:schemeClr val="bg1"/>
                </a:solidFill>
              </a:rPr>
              <a:t>nsportal</a:t>
            </a:r>
            <a:r>
              <a:rPr lang="ru-RU" sz="1100" dirty="0">
                <a:solidFill>
                  <a:schemeClr val="bg1"/>
                </a:solidFill>
              </a:rPr>
              <a:t>.</a:t>
            </a:r>
            <a:r>
              <a:rPr lang="en-US" sz="1100" dirty="0" err="1">
                <a:solidFill>
                  <a:schemeClr val="bg1"/>
                </a:solidFill>
              </a:rPr>
              <a:t>ru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,2013г</a:t>
            </a:r>
            <a:r>
              <a:rPr lang="ru-RU" sz="1100" dirty="0">
                <a:solidFill>
                  <a:schemeClr val="bg1"/>
                </a:solidFill>
              </a:rPr>
              <a:t>.</a:t>
            </a:r>
          </a:p>
          <a:p>
            <a:r>
              <a:rPr lang="ru-RU" sz="1100" b="1" dirty="0">
                <a:solidFill>
                  <a:schemeClr val="bg1"/>
                </a:solidFill>
              </a:rPr>
              <a:t>3.Диплом за организацию </a:t>
            </a:r>
            <a:r>
              <a:rPr lang="ru-RU" sz="1100" b="1" dirty="0" err="1">
                <a:solidFill>
                  <a:schemeClr val="bg1"/>
                </a:solidFill>
              </a:rPr>
              <a:t>сверхпрограммного</a:t>
            </a:r>
            <a:r>
              <a:rPr lang="ru-RU" sz="1100" b="1" dirty="0">
                <a:solidFill>
                  <a:schemeClr val="bg1"/>
                </a:solidFill>
              </a:rPr>
              <a:t> конкурса </a:t>
            </a:r>
            <a:r>
              <a:rPr lang="ru-RU" sz="1100" b="1" dirty="0" err="1">
                <a:solidFill>
                  <a:schemeClr val="bg1"/>
                </a:solidFill>
              </a:rPr>
              <a:t>Альбус,объявленного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</a:rPr>
              <a:t>ИРШО,</a:t>
            </a:r>
            <a:endParaRPr lang="ru-RU" sz="11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Организационный </a:t>
            </a:r>
            <a:r>
              <a:rPr lang="ru-RU" sz="1100" dirty="0">
                <a:solidFill>
                  <a:schemeClr val="bg1"/>
                </a:solidFill>
              </a:rPr>
              <a:t>Комитет Конкурсов </a:t>
            </a:r>
            <a:r>
              <a:rPr lang="ru-RU" sz="1100" dirty="0" smtClean="0">
                <a:solidFill>
                  <a:schemeClr val="bg1"/>
                </a:solidFill>
              </a:rPr>
              <a:t>ИРШО, 2013 </a:t>
            </a:r>
            <a:r>
              <a:rPr lang="ru-RU" sz="1100" dirty="0">
                <a:solidFill>
                  <a:schemeClr val="bg1"/>
                </a:solidFill>
              </a:rPr>
              <a:t>г.</a:t>
            </a:r>
          </a:p>
          <a:p>
            <a:r>
              <a:rPr lang="ru-RU" sz="1100" b="1" dirty="0">
                <a:solidFill>
                  <a:schemeClr val="bg1"/>
                </a:solidFill>
              </a:rPr>
              <a:t>4. Грамота за добросовестную и плодотворную работу в деле обучения и воспитания подрастающего </a:t>
            </a:r>
            <a:r>
              <a:rPr lang="ru-RU" sz="1100" b="1" dirty="0" smtClean="0">
                <a:solidFill>
                  <a:schemeClr val="bg1"/>
                </a:solidFill>
              </a:rPr>
              <a:t>поколения</a:t>
            </a:r>
            <a:r>
              <a:rPr lang="ru-RU" sz="1100" b="1" dirty="0">
                <a:solidFill>
                  <a:schemeClr val="bg1"/>
                </a:solidFill>
              </a:rPr>
              <a:t>,</a:t>
            </a: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МБОУ»Большеелгинская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средняя общеобразовательная школа» Рыбно-Слободского муниципального района РТ  ,</a:t>
            </a:r>
            <a:r>
              <a:rPr lang="ru-RU" sz="1100" dirty="0" smtClean="0">
                <a:solidFill>
                  <a:schemeClr val="bg1"/>
                </a:solidFill>
              </a:rPr>
              <a:t> 2014г.</a:t>
            </a:r>
            <a:endParaRPr lang="ru-RU" sz="1100" dirty="0">
              <a:solidFill>
                <a:schemeClr val="bg1"/>
              </a:solidFill>
            </a:endParaRPr>
          </a:p>
          <a:p>
            <a:r>
              <a:rPr lang="ru-RU" sz="1100" b="1" dirty="0">
                <a:solidFill>
                  <a:schemeClr val="bg1"/>
                </a:solidFill>
              </a:rPr>
              <a:t>5.Диплом за активное участие в Восьмом заочном творческом конкурсе учителей математики, организованном журналом «Математика» </a:t>
            </a:r>
            <a:r>
              <a:rPr lang="ru-RU" sz="1100" b="1" dirty="0" smtClean="0">
                <a:solidFill>
                  <a:schemeClr val="bg1"/>
                </a:solidFill>
              </a:rPr>
              <a:t>,</a:t>
            </a:r>
            <a:r>
              <a:rPr lang="ru-RU" sz="1100" dirty="0" smtClean="0">
                <a:solidFill>
                  <a:schemeClr val="bg1"/>
                </a:solidFill>
              </a:rPr>
              <a:t>«</a:t>
            </a:r>
            <a:r>
              <a:rPr lang="ru-RU" sz="1100" dirty="0">
                <a:solidFill>
                  <a:schemeClr val="bg1"/>
                </a:solidFill>
              </a:rPr>
              <a:t>Первое сентября</a:t>
            </a:r>
            <a:r>
              <a:rPr lang="ru-RU" sz="1100" dirty="0" smtClean="0">
                <a:solidFill>
                  <a:schemeClr val="bg1"/>
                </a:solidFill>
              </a:rPr>
              <a:t>» </a:t>
            </a:r>
            <a:r>
              <a:rPr lang="ru-RU" sz="1100" dirty="0">
                <a:solidFill>
                  <a:schemeClr val="bg1"/>
                </a:solidFill>
              </a:rPr>
              <a:t>совместно с Московским центром непрерывного математического </a:t>
            </a:r>
            <a:r>
              <a:rPr lang="ru-RU" sz="1100" dirty="0" smtClean="0">
                <a:solidFill>
                  <a:schemeClr val="bg1"/>
                </a:solidFill>
              </a:rPr>
              <a:t>образования,2013г.</a:t>
            </a:r>
            <a:endParaRPr lang="ru-RU" sz="1100" dirty="0">
              <a:solidFill>
                <a:schemeClr val="bg1"/>
              </a:solidFill>
            </a:endParaRPr>
          </a:p>
          <a:p>
            <a:r>
              <a:rPr lang="ru-RU" sz="1100" b="1" dirty="0">
                <a:solidFill>
                  <a:schemeClr val="bg1"/>
                </a:solidFill>
              </a:rPr>
              <a:t>6.Грамота за добросовестную и плодотворную работу в деле обучения и воспитания подрастающего </a:t>
            </a:r>
            <a:r>
              <a:rPr lang="ru-RU" sz="1100" b="1" dirty="0" smtClean="0">
                <a:solidFill>
                  <a:schemeClr val="bg1"/>
                </a:solidFill>
              </a:rPr>
              <a:t>поколения</a:t>
            </a:r>
            <a:r>
              <a:rPr lang="ru-RU" sz="1100" b="1" dirty="0">
                <a:solidFill>
                  <a:schemeClr val="bg1"/>
                </a:solidFill>
              </a:rPr>
              <a:t>,</a:t>
            </a: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МБОУ»Большеелгинская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средняя общеобразовательная школа» Рыбно-Слободского муниципального района </a:t>
            </a:r>
            <a:r>
              <a:rPr lang="ru-RU" sz="1100" dirty="0" smtClean="0">
                <a:solidFill>
                  <a:schemeClr val="bg1"/>
                </a:solidFill>
              </a:rPr>
              <a:t>РТ,2014г.</a:t>
            </a:r>
            <a:endParaRPr lang="ru-RU" sz="1100" dirty="0">
              <a:solidFill>
                <a:schemeClr val="bg1"/>
              </a:solidFill>
            </a:endParaRPr>
          </a:p>
          <a:p>
            <a:r>
              <a:rPr lang="ru-RU" sz="1100" b="1" dirty="0">
                <a:solidFill>
                  <a:schemeClr val="bg1"/>
                </a:solidFill>
              </a:rPr>
              <a:t>7.Грамота за подготовку победителя муниципального этапа Всероссийской олимпиады по </a:t>
            </a:r>
            <a:r>
              <a:rPr lang="ru-RU" sz="1100" b="1" dirty="0" smtClean="0">
                <a:solidFill>
                  <a:schemeClr val="bg1"/>
                </a:solidFill>
              </a:rPr>
              <a:t>физике, </a:t>
            </a:r>
            <a:r>
              <a:rPr lang="ru-RU" sz="1100" dirty="0" err="1" smtClean="0">
                <a:solidFill>
                  <a:schemeClr val="bg1"/>
                </a:solidFill>
              </a:rPr>
              <a:t>МБОУ»Большеелгинская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средняя общеобразовательная школа» Рыбно-Слободского муниципального района РТ </a:t>
            </a:r>
            <a:r>
              <a:rPr lang="ru-RU" sz="1100" dirty="0" smtClean="0">
                <a:solidFill>
                  <a:schemeClr val="bg1"/>
                </a:solidFill>
              </a:rPr>
              <a:t>, 2015г.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school4.irkutsk.ru/wordpress/wp-content/uploads/2011/11/%D0%AD%D0%BC%D0%B1%D0%BB%D0%B5%D0%BC%D0%B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806749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E:\награды\25.12.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6378"/>
            <a:ext cx="1973787" cy="274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награды\27.12.2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24" y="1916832"/>
            <a:ext cx="1944216" cy="271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E:\награды\25.10.2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14" y="3201064"/>
            <a:ext cx="2084114" cy="283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:\награды\24.05.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47" y="3901122"/>
            <a:ext cx="2088232" cy="284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E:\награды\16.04.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82" y="112422"/>
            <a:ext cx="1834352" cy="25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E:\награды\21.05.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00" y="1052736"/>
            <a:ext cx="1862415" cy="255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награды\21.03.1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5" y="2629850"/>
            <a:ext cx="1811538" cy="254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E:\награды\24.09.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12" y="3995217"/>
            <a:ext cx="1951221" cy="268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3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награды\04.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6" y="290197"/>
            <a:ext cx="1659428" cy="227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награды\25.05.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1705163" cy="234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награды\05.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28" y="3824905"/>
            <a:ext cx="2232248" cy="162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награды\05.2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13215"/>
            <a:ext cx="1800200" cy="247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:\награды\21.08.2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52" y="116632"/>
            <a:ext cx="1656184" cy="227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E:\награды\25.05.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79" y="1365585"/>
            <a:ext cx="1774329" cy="242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E:\награды\24.05.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674" y="2555466"/>
            <a:ext cx="1717286" cy="23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E:\награды\6.01.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12140"/>
            <a:ext cx="1656184" cy="227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264696" cy="720080"/>
          </a:xfrm>
        </p:spPr>
        <p:txBody>
          <a:bodyPr/>
          <a:lstStyle/>
          <a:p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 в предметных олимпиадах, конкурсах, выставках, конференциях.</a:t>
            </a:r>
            <a:b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124744"/>
            <a:ext cx="381642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2011-12 </a:t>
            </a:r>
            <a:r>
              <a:rPr lang="ru-RU" sz="1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endParaRPr lang="ru-RU" sz="1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математическая олимпиада по математике  </a:t>
            </a:r>
            <a:r>
              <a:rPr lang="en-US" sz="1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 MATH</a:t>
            </a:r>
            <a:r>
              <a:rPr lang="ru-RU" sz="1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-2012 </a:t>
            </a:r>
            <a:r>
              <a:rPr lang="ru-RU" sz="10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учащихся (4 место по району)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Мубаракшина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А., </a:t>
            </a:r>
            <a:r>
              <a:rPr 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Сайфутдинова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по математике  «</a:t>
            </a:r>
            <a:r>
              <a:rPr lang="ru-RU" sz="10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Альбус</a:t>
            </a:r>
            <a:r>
              <a:rPr lang="ru-RU" sz="1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учащихся (6-7 классы)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Мубаракшина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 6 класс - диплом лауреата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Миннигалеева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  7 класс- диплом лауреата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Исмагилов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  7 класс  - диплом лауреата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7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- дипломы участника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заочно-физико-математическая олимпиада «Авангард»</a:t>
            </a:r>
            <a:r>
              <a:rPr lang="ru-RU" sz="10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учащихся (дипломы 2 степени)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Билялов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  6 класс – диплом 2 степени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Гильмутдинова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 7 класс – диплом 2 степени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2012-13 учебный год</a:t>
            </a:r>
            <a:endParaRPr lang="ru-RU" sz="1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Интернет-тур Межрегиональных  предметных олимпиад Казанского (Приволжского) Федерального университета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Камалов </a:t>
            </a:r>
            <a:r>
              <a:rPr 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Айнур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10 класс 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124744"/>
            <a:ext cx="3653135" cy="4571579"/>
          </a:xfrm>
        </p:spPr>
        <p:txBody>
          <a:bodyPr>
            <a:noAutofit/>
          </a:bodyPr>
          <a:lstStyle/>
          <a:p>
            <a:endParaRPr lang="ru-RU" sz="1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олимпиада «ФИЛИН: </a:t>
            </a:r>
            <a:r>
              <a:rPr lang="ru-RU" sz="10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физкультура,личность,наука</a:t>
            </a:r>
            <a:r>
              <a:rPr lang="ru-RU" sz="1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(ФГБОУ </a:t>
            </a:r>
            <a:r>
              <a:rPr lang="ru-RU" sz="10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ВПО»Поволжская</a:t>
            </a:r>
            <a:r>
              <a:rPr lang="ru-RU" sz="1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академия физической культуры, спорта и туризма»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Исмаилов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  10 класс - сертификат участника</a:t>
            </a:r>
            <a:endParaRPr lang="ru-RU" sz="1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</a:t>
            </a:r>
            <a:r>
              <a:rPr lang="ru-RU" sz="1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по математике  «</a:t>
            </a:r>
            <a:r>
              <a:rPr lang="ru-RU" sz="10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Альбус</a:t>
            </a:r>
            <a:r>
              <a:rPr lang="ru-RU" sz="1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(7-8 классы)-дипломы участника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2013-2014 </a:t>
            </a:r>
            <a:r>
              <a:rPr lang="ru-RU" sz="1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endParaRPr lang="ru-RU" sz="1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Интернет-тур Межрегиональных  предметных олимпиад  по физике Казанского (Приволжского) Федерального </a:t>
            </a:r>
            <a:r>
              <a:rPr lang="ru-RU" sz="1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</a:t>
            </a:r>
          </a:p>
          <a:p>
            <a:pPr marL="0" indent="0">
              <a:buNone/>
            </a:pP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Миннигалеева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  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sz="10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 призер,</a:t>
            </a:r>
          </a:p>
          <a:p>
            <a:pPr marL="0" indent="0">
              <a:buNone/>
            </a:pP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–сертификаты участника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Интернет-тур </a:t>
            </a:r>
            <a:r>
              <a:rPr lang="ru-RU" sz="1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Межрегиональных  предметных олимпиад  по математике Казанского (Приволжского) Федерального университета </a:t>
            </a:r>
            <a:r>
              <a:rPr lang="ru-RU" sz="10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4участника -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сертификаты участника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2014-2015 </a:t>
            </a:r>
            <a:r>
              <a:rPr lang="ru-RU" sz="1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endParaRPr lang="ru-RU" sz="10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1.Осенняя интернет-олимпиада по математике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http://metaschool.ru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Адиатуллин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5 класс – 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Интернет-тур Межрегиональных  предметных олимпиад  по физике Казанского (Приволжского) Федерального </a:t>
            </a:r>
            <a:r>
              <a:rPr lang="ru-RU" sz="1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</a:t>
            </a:r>
          </a:p>
          <a:p>
            <a:pPr marL="0" indent="0">
              <a:buNone/>
            </a:pP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Миннигалеев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11 класс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Админ\Pictures\мала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52"/>
            <a:ext cx="864096" cy="13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2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347</TotalTime>
  <Words>557</Words>
  <Application>Microsoft Office PowerPoint</Application>
  <PresentationFormat>Экран (4:3)</PresentationFormat>
  <Paragraphs>54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Winter</vt:lpstr>
      <vt:lpstr>Презентация</vt:lpstr>
      <vt:lpstr>Сибгатуллина  Рушания  Ильдусовна </vt:lpstr>
      <vt:lpstr>Раздел 1.  Общие сведения о педагоге </vt:lpstr>
      <vt:lpstr>Раздел 2  . "Официальные документы"  </vt:lpstr>
      <vt:lpstr>Презентация PowerPoint</vt:lpstr>
      <vt:lpstr>Презентация PowerPoint</vt:lpstr>
      <vt:lpstr>3.Достижения: информация о наградах, званиях, ученых степенях, грамотах, благодарственных письмах: </vt:lpstr>
      <vt:lpstr>Презентация PowerPoint</vt:lpstr>
      <vt:lpstr>Презентация PowerPoint</vt:lpstr>
      <vt:lpstr>Раздел 4. Участие обучающихся  в предметных олимпиадах, конкурсах, выставках, конференциях. </vt:lpstr>
      <vt:lpstr>Презентация PowerPoint</vt:lpstr>
      <vt:lpstr>Презентация PowerPoint</vt:lpstr>
      <vt:lpstr>Раздел 5. Распространение педагогического передового опыта (публикации) </vt:lpstr>
      <vt:lpstr>6. Методические разработки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Рушания</dc:creator>
  <cp:lastModifiedBy>Админ</cp:lastModifiedBy>
  <cp:revision>32</cp:revision>
  <dcterms:created xsi:type="dcterms:W3CDTF">2015-01-27T18:32:16Z</dcterms:created>
  <dcterms:modified xsi:type="dcterms:W3CDTF">2015-02-02T15:18:38Z</dcterms:modified>
</cp:coreProperties>
</file>