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5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600" dirty="0" smtClean="0"/>
              <a:t>Проведение родительских собраний.</a:t>
            </a:r>
            <a:br>
              <a:rPr lang="ru-RU" sz="3600" dirty="0" smtClean="0"/>
            </a:br>
            <a:r>
              <a:rPr lang="ru-RU" sz="3600" dirty="0" smtClean="0"/>
              <a:t>(из опыта работы)</a:t>
            </a:r>
            <a:br>
              <a:rPr lang="ru-RU" sz="3600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Выполнила: </a:t>
            </a:r>
            <a:r>
              <a:rPr lang="ru-RU" dirty="0" err="1" smtClean="0"/>
              <a:t>Шевырева</a:t>
            </a:r>
            <a:r>
              <a:rPr lang="ru-RU" dirty="0" smtClean="0"/>
              <a:t> И.В.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latin typeface="Comic Sans MS" pitchFamily="66" charset="0"/>
              </a:rPr>
              <a:t>Спасибо за внимание!</a:t>
            </a:r>
            <a:br>
              <a:rPr lang="ru-RU" sz="4000" dirty="0" smtClean="0">
                <a:latin typeface="Comic Sans MS" pitchFamily="66" charset="0"/>
              </a:rPr>
            </a:br>
            <a:endParaRPr lang="ru-RU" dirty="0">
              <a:latin typeface="Comic Sans MS" pitchFamily="66" charset="0"/>
            </a:endParaRPr>
          </a:p>
        </p:txBody>
      </p:sp>
      <p:pic>
        <p:nvPicPr>
          <p:cNvPr id="4" name="Содержимое 3" descr="картинка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11632" y="1609725"/>
            <a:ext cx="6130135" cy="48466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Comic Sans MS" pitchFamily="66" charset="0"/>
              </a:rPr>
              <a:t>Подготовка к собранию.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Comic Sans MS" pitchFamily="66" charset="0"/>
              </a:rPr>
              <a:t>Сообщаю о собрании за 1-2 недели.</a:t>
            </a:r>
          </a:p>
          <a:p>
            <a:r>
              <a:rPr lang="ru-RU" dirty="0" smtClean="0">
                <a:latin typeface="Comic Sans MS" pitchFamily="66" charset="0"/>
              </a:rPr>
              <a:t>В журнал помещаю тетрадь с просьбой к учителям –предметникам написать замечания и предложения к родительскому собранию. </a:t>
            </a:r>
          </a:p>
          <a:p>
            <a:r>
              <a:rPr lang="ru-RU" dirty="0" smtClean="0">
                <a:latin typeface="Comic Sans MS" pitchFamily="66" charset="0"/>
              </a:rPr>
              <a:t>Пишу план проведения собрания.</a:t>
            </a:r>
            <a:endParaRPr lang="en-US" dirty="0" smtClean="0">
              <a:latin typeface="Comic Sans MS" pitchFamily="66" charset="0"/>
            </a:endParaRPr>
          </a:p>
          <a:p>
            <a:endParaRPr lang="ru-RU" dirty="0"/>
          </a:p>
        </p:txBody>
      </p:sp>
      <p:pic>
        <p:nvPicPr>
          <p:cNvPr id="4" name="Содержимое 3" descr="картинка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28794" y="4572008"/>
            <a:ext cx="3857652" cy="1775122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Comic Sans MS" pitchFamily="66" charset="0"/>
              </a:rPr>
              <a:t>Организация  проведения 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Comic Sans MS" pitchFamily="66" charset="0"/>
              </a:rPr>
              <a:t>Собрания провожу 1 раз в четверть,            ( иногда чаще, в зависимости от ситуации).</a:t>
            </a:r>
          </a:p>
          <a:p>
            <a:r>
              <a:rPr lang="ru-RU" dirty="0" smtClean="0">
                <a:latin typeface="Comic Sans MS" pitchFamily="66" charset="0"/>
              </a:rPr>
              <a:t>Собрания проходят в 18.00 в 125 кабинете по четвергам.</a:t>
            </a:r>
          </a:p>
          <a:p>
            <a:r>
              <a:rPr lang="ru-RU" dirty="0" smtClean="0">
                <a:latin typeface="Comic Sans MS" pitchFamily="66" charset="0"/>
              </a:rPr>
              <a:t>Длительность собрания – 1-1.5 часа.</a:t>
            </a:r>
          </a:p>
          <a:p>
            <a:r>
              <a:rPr lang="ru-RU" dirty="0" smtClean="0">
                <a:latin typeface="Comic Sans MS" pitchFamily="66" charset="0"/>
              </a:rPr>
              <a:t>После собрания прошу остаться некоторых родителей для личной беседы.</a:t>
            </a:r>
          </a:p>
          <a:p>
            <a:endParaRPr lang="ru-RU" dirty="0"/>
          </a:p>
        </p:txBody>
      </p:sp>
      <p:pic>
        <p:nvPicPr>
          <p:cNvPr id="4" name="Содержимое 6" descr="картинка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14612" y="5020471"/>
            <a:ext cx="4214842" cy="1837529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omic Sans MS" pitchFamily="66" charset="0"/>
              </a:rPr>
              <a:t>Виды собраний 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Comic Sans MS" pitchFamily="66" charset="0"/>
              </a:rPr>
              <a:t>Первое собрание- организационное.</a:t>
            </a:r>
            <a:r>
              <a:rPr lang="en-US" dirty="0" smtClean="0">
                <a:latin typeface="Comic Sans MS" pitchFamily="66" charset="0"/>
              </a:rPr>
              <a:t>           </a:t>
            </a:r>
            <a:r>
              <a:rPr lang="ru-RU" dirty="0" smtClean="0">
                <a:latin typeface="Comic Sans MS" pitchFamily="66" charset="0"/>
              </a:rPr>
              <a:t>( основной акцент на занятость детей во внеурочное время).</a:t>
            </a:r>
          </a:p>
          <a:p>
            <a:r>
              <a:rPr lang="ru-RU" dirty="0" smtClean="0">
                <a:latin typeface="Comic Sans MS" pitchFamily="66" charset="0"/>
              </a:rPr>
              <a:t>Последующие – тематические.</a:t>
            </a:r>
          </a:p>
          <a:p>
            <a:r>
              <a:rPr lang="ru-RU" dirty="0" smtClean="0">
                <a:latin typeface="Comic Sans MS" pitchFamily="66" charset="0"/>
              </a:rPr>
              <a:t>Собрания- диспуты.</a:t>
            </a:r>
          </a:p>
          <a:p>
            <a:r>
              <a:rPr lang="ru-RU" dirty="0" smtClean="0">
                <a:latin typeface="Comic Sans MS" pitchFamily="66" charset="0"/>
              </a:rPr>
              <a:t>Дискуссионные.</a:t>
            </a:r>
          </a:p>
          <a:p>
            <a:r>
              <a:rPr lang="ru-RU" dirty="0" smtClean="0">
                <a:latin typeface="Comic Sans MS" pitchFamily="66" charset="0"/>
              </a:rPr>
              <a:t>В конце года- итоговое.</a:t>
            </a:r>
          </a:p>
          <a:p>
            <a:r>
              <a:rPr lang="ru-RU" dirty="0" smtClean="0">
                <a:latin typeface="Comic Sans MS" pitchFamily="66" charset="0"/>
              </a:rPr>
              <a:t>Как правило,  все собрания – комбинированные.</a:t>
            </a:r>
            <a:endParaRPr lang="ru-RU" dirty="0">
              <a:latin typeface="Comic Sans MS" pitchFamily="66" charset="0"/>
            </a:endParaRPr>
          </a:p>
        </p:txBody>
      </p:sp>
      <p:pic>
        <p:nvPicPr>
          <p:cNvPr id="4" name="Содержимое 3" descr="картинка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57818" y="3357562"/>
            <a:ext cx="2490604" cy="274161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Comic Sans MS" pitchFamily="66" charset="0"/>
              </a:rPr>
              <a:t>Родительский всеобуч.      ( 2013-2014 учебный год)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</a:t>
            </a:r>
            <a:r>
              <a:rPr lang="ru-RU" dirty="0" smtClean="0">
                <a:latin typeface="Comic Sans MS" pitchFamily="66" charset="0"/>
              </a:rPr>
              <a:t>Новое время- новые дети.»</a:t>
            </a:r>
          </a:p>
          <a:p>
            <a:r>
              <a:rPr lang="ru-RU" dirty="0" smtClean="0">
                <a:latin typeface="Comic Sans MS" pitchFamily="66" charset="0"/>
              </a:rPr>
              <a:t>«Поощрения и наказания в воспитании детей.»</a:t>
            </a:r>
          </a:p>
          <a:p>
            <a:r>
              <a:rPr lang="ru-RU" dirty="0" smtClean="0">
                <a:latin typeface="Comic Sans MS" pitchFamily="66" charset="0"/>
              </a:rPr>
              <a:t>«Роль общения в жизни школьников.»</a:t>
            </a:r>
          </a:p>
          <a:p>
            <a:r>
              <a:rPr lang="ru-RU" dirty="0" smtClean="0">
                <a:latin typeface="Comic Sans MS" pitchFamily="66" charset="0"/>
              </a:rPr>
              <a:t>«Семейные рецепты здоровья.»</a:t>
            </a:r>
            <a:endParaRPr lang="en-US" dirty="0" smtClean="0">
              <a:latin typeface="Comic Sans MS" pitchFamily="66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  <p:pic>
        <p:nvPicPr>
          <p:cNvPr id="4" name="Содержимое 8" descr="картинка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1538" y="4000504"/>
            <a:ext cx="3857652" cy="2466844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Comic Sans MS" pitchFamily="66" charset="0"/>
              </a:rPr>
              <a:t>Просьбы и предложения родителям. 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Comic Sans MS" pitchFamily="66" charset="0"/>
              </a:rPr>
              <a:t>Сообщать о всех конфликтах учащихся срочно классному руководителю.</a:t>
            </a:r>
          </a:p>
          <a:p>
            <a:r>
              <a:rPr lang="ru-RU" dirty="0" smtClean="0">
                <a:latin typeface="Comic Sans MS" pitchFamily="66" charset="0"/>
              </a:rPr>
              <a:t>Посещать школу раз в месяц родителям , чьи дети требуют особого педагогического внимания.</a:t>
            </a:r>
          </a:p>
          <a:p>
            <a:r>
              <a:rPr lang="ru-RU" dirty="0" smtClean="0">
                <a:latin typeface="Comic Sans MS" pitchFamily="66" charset="0"/>
              </a:rPr>
              <a:t>Занять детей во внеурочное время ( кружки, секции, поручения по дому, участие в олимпиадах, конкурсах, соревнованиях и т.д.)</a:t>
            </a:r>
          </a:p>
          <a:p>
            <a:r>
              <a:rPr lang="ru-RU" dirty="0" smtClean="0">
                <a:latin typeface="Comic Sans MS" pitchFamily="66" charset="0"/>
              </a:rPr>
              <a:t>Следить за соблюдением режима дня детей.</a:t>
            </a:r>
          </a:p>
          <a:p>
            <a:r>
              <a:rPr lang="ru-RU" dirty="0" smtClean="0">
                <a:latin typeface="Comic Sans MS" pitchFamily="66" charset="0"/>
              </a:rPr>
              <a:t>Стараться находить время для личных бесед с детьми ежедневно, чтобы наладить или поддержать доверительные отношения.</a:t>
            </a:r>
          </a:p>
          <a:p>
            <a:r>
              <a:rPr lang="ru-RU" dirty="0" smtClean="0">
                <a:latin typeface="Comic Sans MS" pitchFamily="66" charset="0"/>
              </a:rPr>
              <a:t>Участвовать во всех внеклассных мероприятиях (чем дружнее родители - тем дружнее дети). </a:t>
            </a:r>
            <a:endParaRPr lang="ru-RU" dirty="0" smtClean="0">
              <a:latin typeface="Comic Sans MS" pitchFamily="66" charset="0"/>
            </a:endParaRPr>
          </a:p>
          <a:p>
            <a:r>
              <a:rPr lang="ru-RU" dirty="0" smtClean="0">
                <a:latin typeface="Comic Sans MS" pitchFamily="66" charset="0"/>
              </a:rPr>
              <a:t>Обеспечивать единство воспитательных воздействий школы и семьи.</a:t>
            </a:r>
            <a:endParaRPr lang="ru-RU" dirty="0" smtClean="0">
              <a:latin typeface="Comic Sans MS" pitchFamily="66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Comic Sans MS" pitchFamily="66" charset="0"/>
              </a:rPr>
              <a:t>Правила  проведения собрания.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Comic Sans MS" pitchFamily="66" charset="0"/>
              </a:rPr>
              <a:t>Провожу собрание, стоя у стола. (Ибо сидя за столом , учитель ставит себя в позицию начальства, а  не партнера.)</a:t>
            </a:r>
          </a:p>
          <a:p>
            <a:r>
              <a:rPr lang="ru-RU" dirty="0" smtClean="0">
                <a:latin typeface="Comic Sans MS" pitchFamily="66" charset="0"/>
              </a:rPr>
              <a:t>Называю родителей по имени и отчеству, а не « мама Васи Петрова»,  иначе может создаться впечатление, что родители значимы для нас только в этой роли. (На столе лежит список ФИО родителей.)</a:t>
            </a:r>
          </a:p>
          <a:p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smtClean="0">
                <a:latin typeface="Comic Sans MS" pitchFamily="66" charset="0"/>
              </a:rPr>
              <a:t>Н</a:t>
            </a:r>
            <a:r>
              <a:rPr lang="ru-RU" dirty="0" smtClean="0">
                <a:latin typeface="Comic Sans MS" pitchFamily="66" charset="0"/>
              </a:rPr>
              <a:t>е называю </a:t>
            </a:r>
            <a:r>
              <a:rPr lang="ru-RU" dirty="0" smtClean="0">
                <a:latin typeface="Comic Sans MS" pitchFamily="66" charset="0"/>
              </a:rPr>
              <a:t>фамилии тех учеников, кто провинился, описывая какой- либо случай или ситуацию. Хвалю поименно</a:t>
            </a:r>
            <a:r>
              <a:rPr lang="ru-RU" dirty="0" smtClean="0">
                <a:latin typeface="Comic Sans MS" pitchFamily="66" charset="0"/>
              </a:rPr>
              <a:t>.</a:t>
            </a:r>
          </a:p>
          <a:p>
            <a:r>
              <a:rPr lang="ru-RU" dirty="0" smtClean="0">
                <a:latin typeface="Comic Sans MS" pitchFamily="66" charset="0"/>
              </a:rPr>
              <a:t>Стараюсь не поучать, а только советовать.</a:t>
            </a:r>
            <a:endParaRPr lang="ru-RU" dirty="0" smtClean="0">
              <a:latin typeface="Comic Sans MS" pitchFamily="66" charset="0"/>
            </a:endParaRPr>
          </a:p>
          <a:p>
            <a:r>
              <a:rPr lang="ru-RU" dirty="0" smtClean="0">
                <a:latin typeface="Comic Sans MS" pitchFamily="66" charset="0"/>
              </a:rPr>
              <a:t>Благодарю родителей за участие в конце собрания</a:t>
            </a:r>
            <a:r>
              <a:rPr lang="ru-RU" dirty="0" smtClean="0">
                <a:latin typeface="Comic Sans MS" pitchFamily="66" charset="0"/>
              </a:rPr>
              <a:t>.      </a:t>
            </a:r>
            <a:endParaRPr lang="ru-RU" dirty="0" smtClean="0">
              <a:latin typeface="Comic Sans MS" pitchFamily="66" charset="0"/>
            </a:endParaRPr>
          </a:p>
          <a:p>
            <a:r>
              <a:rPr lang="ru-RU" dirty="0" smtClean="0">
                <a:latin typeface="Comic Sans MS" pitchFamily="66" charset="0"/>
              </a:rPr>
              <a:t>Записываю все просьбы и предложения, стараюсь их выполнить. </a:t>
            </a:r>
          </a:p>
          <a:p>
            <a:r>
              <a:rPr lang="ru-RU" dirty="0" smtClean="0">
                <a:latin typeface="Comic Sans MS" pitchFamily="66" charset="0"/>
              </a:rPr>
              <a:t>Выясняю причину пропуска родительского собрания.</a:t>
            </a:r>
            <a:endParaRPr lang="ru-RU" dirty="0">
              <a:latin typeface="Comic Sans MS" pitchFamily="66" charset="0"/>
            </a:endParaRPr>
          </a:p>
        </p:txBody>
      </p:sp>
      <p:pic>
        <p:nvPicPr>
          <p:cNvPr id="5" name="Содержимое 3" descr="картинка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9454" y="0"/>
            <a:ext cx="1238240" cy="1603816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Comic Sans MS" pitchFamily="66" charset="0"/>
              </a:rPr>
              <a:t>Самоанализ по итогам собраний.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>
                <a:latin typeface="Comic Sans MS" pitchFamily="66" charset="0"/>
              </a:rPr>
              <a:t>Низкая посещаемость. ( однотипные собрания, родители ничего  не услышали о своем ребенке, родители – в роли пассивного слушателя и т.д</a:t>
            </a:r>
            <a:r>
              <a:rPr lang="ru-RU" dirty="0" smtClean="0">
                <a:latin typeface="Comic Sans MS" pitchFamily="66" charset="0"/>
              </a:rPr>
              <a:t>.) </a:t>
            </a:r>
            <a:endParaRPr lang="ru-RU" dirty="0" smtClean="0">
              <a:latin typeface="Comic Sans MS" pitchFamily="66" charset="0"/>
            </a:endParaRPr>
          </a:p>
          <a:p>
            <a:r>
              <a:rPr lang="ru-RU" dirty="0" smtClean="0">
                <a:latin typeface="Comic Sans MS" pitchFamily="66" charset="0"/>
              </a:rPr>
              <a:t>Пассивность отдельных родителей на собрании.( раздавать заранее задания для выступлений.)</a:t>
            </a:r>
          </a:p>
          <a:p>
            <a:r>
              <a:rPr lang="ru-RU" dirty="0" smtClean="0">
                <a:latin typeface="Comic Sans MS" pitchFamily="66" charset="0"/>
              </a:rPr>
              <a:t>Нарушение решений собраний. </a:t>
            </a:r>
          </a:p>
          <a:p>
            <a:r>
              <a:rPr lang="ru-RU" dirty="0" smtClean="0">
                <a:latin typeface="Comic Sans MS" pitchFamily="66" charset="0"/>
              </a:rPr>
              <a:t>В классе есть актив родителей – помощники классного руководителя. </a:t>
            </a:r>
            <a:endParaRPr lang="ru-RU" dirty="0">
              <a:latin typeface="Comic Sans MS" pitchFamily="66" charset="0"/>
            </a:endParaRPr>
          </a:p>
        </p:txBody>
      </p:sp>
      <p:pic>
        <p:nvPicPr>
          <p:cNvPr id="4" name="Содержимое 6" descr="картинка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72264" y="4071942"/>
            <a:ext cx="1311827" cy="1890876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omic Sans MS" pitchFamily="66" charset="0"/>
              </a:rPr>
              <a:t>Дальнейшие планы…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>
                <a:latin typeface="Comic Sans MS" pitchFamily="66" charset="0"/>
              </a:rPr>
              <a:t>Перед собранием включать тихую музыку. </a:t>
            </a:r>
          </a:p>
          <a:p>
            <a:r>
              <a:rPr lang="ru-RU" dirty="0" smtClean="0">
                <a:latin typeface="Comic Sans MS" pitchFamily="66" charset="0"/>
              </a:rPr>
              <a:t>Раздавать памятки, рекомендации, советы, анкеты.</a:t>
            </a:r>
          </a:p>
          <a:p>
            <a:r>
              <a:rPr lang="ru-RU" dirty="0" smtClean="0">
                <a:latin typeface="Comic Sans MS" pitchFamily="66" charset="0"/>
              </a:rPr>
              <a:t>Организовывать выставки работ учащихся: поделки с уроков технологии, доклады, учебные презентации и т.д.</a:t>
            </a:r>
          </a:p>
          <a:p>
            <a:r>
              <a:rPr lang="ru-RU" dirty="0" smtClean="0">
                <a:latin typeface="Comic Sans MS" pitchFamily="66" charset="0"/>
              </a:rPr>
              <a:t>Разнообразить виды собраний.                         ( презентации родительского опыта)</a:t>
            </a:r>
          </a:p>
          <a:p>
            <a:r>
              <a:rPr lang="ru-RU" dirty="0" smtClean="0">
                <a:latin typeface="Comic Sans MS" pitchFamily="66" charset="0"/>
              </a:rPr>
              <a:t>Приглашение специалистов разных профессий.(</a:t>
            </a:r>
            <a:r>
              <a:rPr lang="ru-RU" dirty="0" err="1" smtClean="0">
                <a:latin typeface="Comic Sans MS" pitchFamily="66" charset="0"/>
              </a:rPr>
              <a:t>психолога,работниковправоохра-нительных</a:t>
            </a:r>
            <a:r>
              <a:rPr lang="ru-RU" dirty="0" smtClean="0">
                <a:latin typeface="Comic Sans MS" pitchFamily="66" charset="0"/>
              </a:rPr>
              <a:t> органов, представителей центра планирования семьи и т.д.)</a:t>
            </a: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180</TotalTime>
  <Words>495</Words>
  <PresentationFormat>Экран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Проведение родительских собраний. (из опыта работы)  </vt:lpstr>
      <vt:lpstr>Подготовка к собранию.</vt:lpstr>
      <vt:lpstr>Организация  проведения .</vt:lpstr>
      <vt:lpstr>Виды собраний .</vt:lpstr>
      <vt:lpstr>Родительский всеобуч.      ( 2013-2014 учебный год)</vt:lpstr>
      <vt:lpstr>Просьбы и предложения родителям. </vt:lpstr>
      <vt:lpstr>Правила  проведения собрания.</vt:lpstr>
      <vt:lpstr>Самоанализ по итогам собраний.</vt:lpstr>
      <vt:lpstr>Дальнейшие планы…</vt:lpstr>
      <vt:lpstr>Спасибо за внимание!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Проведение родительских собраний ( из опыта работы) </dc:title>
  <cp:lastModifiedBy>User</cp:lastModifiedBy>
  <cp:revision>25</cp:revision>
  <dcterms:modified xsi:type="dcterms:W3CDTF">2014-03-23T16:13:17Z</dcterms:modified>
</cp:coreProperties>
</file>