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70" r:id="rId8"/>
    <p:sldId id="265" r:id="rId9"/>
    <p:sldId id="264" r:id="rId10"/>
    <p:sldId id="271" r:id="rId11"/>
    <p:sldId id="279" r:id="rId12"/>
    <p:sldId id="278" r:id="rId13"/>
    <p:sldId id="277" r:id="rId14"/>
    <p:sldId id="276" r:id="rId15"/>
    <p:sldId id="281" r:id="rId16"/>
    <p:sldId id="280" r:id="rId17"/>
    <p:sldId id="266" r:id="rId18"/>
    <p:sldId id="284" r:id="rId19"/>
    <p:sldId id="267" r:id="rId20"/>
    <p:sldId id="283" r:id="rId21"/>
    <p:sldId id="282" r:id="rId22"/>
    <p:sldId id="268" r:id="rId23"/>
    <p:sldId id="272" r:id="rId24"/>
    <p:sldId id="269" r:id="rId25"/>
    <p:sldId id="260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00000"/>
    <a:srgbClr val="FF0000"/>
    <a:srgbClr val="FF3300"/>
    <a:srgbClr val="990000"/>
    <a:srgbClr val="E4F3F4"/>
    <a:srgbClr val="4D4D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F96A-CF12-49B4-B61E-234971E98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9664-AC1B-4521-9FA0-21D6DBD36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37F9-1C12-49E4-9787-1CABF27BE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69A4-6FF8-4CA1-AB3D-C3A66D1CB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88183-7F2F-480A-8BE1-4978AF35B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F212-A9D6-41E9-B7B8-464329D2E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3D209-780D-422E-9AC0-02AB119E5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AA439-00C6-4607-82DB-22D2A5781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54165-6C3E-45E9-B525-DDF40D041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14E-5434-4000-BE7F-5A22E267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6E0-FB95-49A8-939F-1D6700DB8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CFB2C89-C2FA-4E71-A600-1E7666864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gif"/><Relationship Id="rId7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46.jpeg"/><Relationship Id="rId4" Type="http://schemas.openxmlformats.org/officeDocument/2006/relationships/image" Target="../media/image25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3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gif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jpg"/><Relationship Id="rId4" Type="http://schemas.openxmlformats.org/officeDocument/2006/relationships/image" Target="../media/image22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gif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2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254" flipV="1">
            <a:off x="4787900" y="60928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 rot="-580047">
            <a:off x="1979613" y="4508500"/>
            <a:ext cx="5683250" cy="157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1127132" y="1484784"/>
            <a:ext cx="6427787" cy="3959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Секрет изменений — направить всю</a:t>
            </a:r>
          </a:p>
          <a:p>
            <a:pPr algn="ctr"/>
            <a:r>
              <a:rPr lang="ru-RU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свою энергию не на борьбу со старым,</a:t>
            </a:r>
          </a:p>
          <a:p>
            <a:pPr algn="ctr"/>
            <a:r>
              <a:rPr lang="ru-RU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 на создание нового</a:t>
            </a:r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.</a:t>
            </a:r>
            <a:endParaRPr lang="ru-RU" sz="4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Сократ</a:t>
            </a:r>
          </a:p>
        </p:txBody>
      </p:sp>
      <p:pic>
        <p:nvPicPr>
          <p:cNvPr id="13317" name="Picture 7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7053">
            <a:off x="1042988" y="260350"/>
            <a:ext cx="9064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20df76943c2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78722">
            <a:off x="179388" y="333375"/>
            <a:ext cx="10080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7993063" cy="1143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dirty="0" smtClean="0"/>
              <a:t>Он-</a:t>
            </a:r>
            <a:r>
              <a:rPr lang="ru-RU" dirty="0" err="1" smtClean="0"/>
              <a:t>лайн</a:t>
            </a:r>
            <a:r>
              <a:rPr lang="ru-RU" dirty="0" smtClean="0"/>
              <a:t> обучение</a:t>
            </a:r>
          </a:p>
        </p:txBody>
      </p:sp>
      <p:pic>
        <p:nvPicPr>
          <p:cNvPr id="21507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85" y="1770989"/>
            <a:ext cx="3181375" cy="2413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62631"/>
            <a:ext cx="3179423" cy="26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7" descr="20df76943c2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3336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899334"/>
            <a:ext cx="2863128" cy="23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525" y="3845297"/>
            <a:ext cx="2763200" cy="239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799" y="1694528"/>
            <a:ext cx="4281024" cy="22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4341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сентябрь2014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47" y="1340768"/>
            <a:ext cx="793689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09823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1\Desktop\сентябрь2014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70" y="764704"/>
            <a:ext cx="7632848" cy="552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32253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1\Desktop\сентябрь2014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5" y="881028"/>
            <a:ext cx="8729977" cy="53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75643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1\Desktop\сентябрь2014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94" y="708898"/>
            <a:ext cx="7410306" cy="55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90383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1\Desktop\сентябрь2014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31" y="850289"/>
            <a:ext cx="7149925" cy="542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31494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\Desktop\сентябрь2014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43937"/>
            <a:ext cx="7128792" cy="54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04361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5040312" cy="409416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b="1" i="1" smtClean="0"/>
              <a:t>Khan Academy</a:t>
            </a:r>
            <a:r>
              <a:rPr lang="ru-RU" sz="2000" i="1" smtClean="0"/>
              <a:t> — некоммерческая образовательная организация, созданная в 2006 году Салманом Ханом. Успех «Академия Хана» в какой-то мере случаен, проект вырос из хобби его создателя и неожиданно для него самого оказался невероятно востребованным. Миссия — «Предоставление высококачественного образования каждому, всюду». </a:t>
            </a:r>
          </a:p>
        </p:txBody>
      </p:sp>
      <p:sp>
        <p:nvSpPr>
          <p:cNvPr id="2150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7993063" cy="1143000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mtClean="0"/>
              <a:t>Академия Хана</a:t>
            </a:r>
          </a:p>
        </p:txBody>
      </p:sp>
      <p:pic>
        <p:nvPicPr>
          <p:cNvPr id="21507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20df76943c2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20df76943c2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Khan-Academy-Logo-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420938"/>
            <a:ext cx="30670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сентябрь2014\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09" y="764705"/>
            <a:ext cx="8676170" cy="55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9146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сентябрь2014\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9" y="1124744"/>
            <a:ext cx="8697269" cy="51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8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3744912" cy="302418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ru-RU" i="1" dirty="0" smtClean="0"/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i="1" dirty="0" smtClean="0"/>
              <a:t>Первая </a:t>
            </a:r>
            <a:r>
              <a:rPr lang="ru-RU" sz="2800" i="1" dirty="0" smtClean="0"/>
              <a:t>— </a:t>
            </a:r>
            <a:r>
              <a:rPr lang="ru-RU" sz="2800" dirty="0" smtClean="0"/>
              <a:t>появление в X–XII вв. в Европе классических университетов</a:t>
            </a:r>
            <a:endParaRPr lang="ru-RU" dirty="0" smtClean="0"/>
          </a:p>
        </p:txBody>
      </p:sp>
      <p:sp>
        <p:nvSpPr>
          <p:cNvPr id="3089" name="Rectangle 17" descr="18968a3ae6d8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570787" cy="1225550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 sz="4000" b="1" i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Инновации в образовании</a:t>
            </a:r>
          </a:p>
        </p:txBody>
      </p:sp>
      <p:pic>
        <p:nvPicPr>
          <p:cNvPr id="14339" name="Picture 15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1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nhlisxuclglwdwzmybjwnnaf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924175"/>
            <a:ext cx="419576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e76aee9fd65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406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e76aee9fd6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4284663" y="2708275"/>
            <a:ext cx="43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3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5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7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956550" y="2636838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" descr="e76aee9fd65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 descr="18968a3ae6d8"/>
          <p:cNvSpPr>
            <a:spLocks noChangeArrowheads="1"/>
          </p:cNvSpPr>
          <p:nvPr/>
        </p:nvSpPr>
        <p:spPr bwMode="auto">
          <a:xfrm>
            <a:off x="4139952" y="2203450"/>
            <a:ext cx="4105275" cy="504825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/>
              <a:t>Болонья, Париж</a:t>
            </a:r>
            <a:endParaRPr lang="ru-RU" sz="2800" dirty="0"/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1\Desktop\сентябрь2014\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79" y="1196752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51905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3555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50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341438"/>
            <a:ext cx="6626225" cy="4522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94789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4579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img20130828224625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836613"/>
            <a:ext cx="8207375" cy="542766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ть\рисунки\к г.jpg"/>
          <p:cNvPicPr>
            <a:picLocks noChangeAspect="1" noChangeArrowheads="1"/>
          </p:cNvPicPr>
          <p:nvPr/>
        </p:nvPicPr>
        <p:blipFill>
          <a:blip r:embed="rId2">
            <a:lum bright="24000" contrast="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31" y="1628800"/>
            <a:ext cx="8215338" cy="39857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Вселенная </a:t>
            </a:r>
          </a:p>
          <a:p>
            <a:pPr algn="ctr"/>
            <a:r>
              <a:rPr lang="ru-RU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общения </a:t>
            </a:r>
            <a:endParaRPr lang="ru-RU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6" y="-28675"/>
            <a:ext cx="91439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100" b="1" i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Сетевое сообщество МБОУ СОШ № 23</a:t>
            </a:r>
          </a:p>
        </p:txBody>
      </p:sp>
    </p:spTree>
    <p:extLst>
      <p:ext uri="{BB962C8B-B14F-4D97-AF65-F5344CB8AC3E}">
        <p14:creationId xmlns:p14="http://schemas.microsoft.com/office/powerpoint/2010/main" val="28475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18968a3ae6d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5603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1350477156_660669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08050"/>
            <a:ext cx="8207375" cy="538956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2530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412875"/>
            <a:ext cx="73056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1811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2530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1\Documents\Bluetooth Folder\2013-12-21 10.09.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2030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cuments\Bluetooth Folder\2014-01-29 09.22.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63" y="-922"/>
            <a:ext cx="5242463" cy="393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cuments\Bluetooth Folder\2014-02-05 13.06.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887" y="3933057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cuments\Bluetooth Folder\2014-02-05 13.06.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16"/>
            <a:ext cx="4162470" cy="31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63656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18968a3ae6d8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570787" cy="122555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 sz="4000" b="1" i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Инновации в образовании</a:t>
            </a:r>
          </a:p>
        </p:txBody>
      </p:sp>
      <p:pic>
        <p:nvPicPr>
          <p:cNvPr id="15362" name="Picture 5" descr="e76aee9fd6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e76aee9fd65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406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e76aee9fd6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e76aee9fd6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2" descr="18968a3ae6d8"/>
          <p:cNvSpPr>
            <a:spLocks noChangeArrowheads="1"/>
          </p:cNvSpPr>
          <p:nvPr/>
        </p:nvSpPr>
        <p:spPr bwMode="auto">
          <a:xfrm>
            <a:off x="684213" y="5661025"/>
            <a:ext cx="4105275" cy="504825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/>
              <a:t>Ян </a:t>
            </a:r>
            <a:r>
              <a:rPr lang="ru-RU" sz="2800" dirty="0" err="1"/>
              <a:t>Амос</a:t>
            </a:r>
            <a:r>
              <a:rPr lang="ru-RU" sz="2800" dirty="0"/>
              <a:t> Коменский</a:t>
            </a:r>
          </a:p>
        </p:txBody>
      </p:sp>
      <p:pic>
        <p:nvPicPr>
          <p:cNvPr id="15368" name="Picture 14" descr="comenius-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4385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2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3995738" y="2133600"/>
            <a:ext cx="4538662" cy="3455988"/>
          </a:xfr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/>
              <a:t>Вторая —</a:t>
            </a:r>
            <a:r>
              <a:rPr lang="ru-RU" sz="2800" i="1" dirty="0" smtClean="0"/>
              <a:t>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dirty="0" smtClean="0"/>
              <a:t>классно-урочная система - педагогическая норма для массового школьного образования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dirty="0" smtClean="0"/>
              <a:t>1640г.</a:t>
            </a:r>
          </a:p>
        </p:txBody>
      </p:sp>
      <p:pic>
        <p:nvPicPr>
          <p:cNvPr id="15370" name="Picture 9" descr="e76aee9fd65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7812088" y="2205038"/>
            <a:ext cx="43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" descr="e76aee9fd65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4284663" y="2133600"/>
            <a:ext cx="4249737" cy="403225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ru-RU" b="1" i="1" dirty="0" smtClean="0"/>
          </a:p>
          <a:p>
            <a:pPr algn="ctr" eaLnBrk="1" hangingPunct="1">
              <a:buFontTx/>
              <a:buNone/>
            </a:pPr>
            <a:r>
              <a:rPr lang="ru-RU" sz="2800" b="1" i="1" dirty="0" smtClean="0"/>
              <a:t>Третья</a:t>
            </a:r>
            <a:r>
              <a:rPr lang="ru-RU" sz="2800" dirty="0" smtClean="0"/>
              <a:t> —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dirty="0" smtClean="0"/>
              <a:t>появление в XIX веке университетов, предназначенных для генерации научных знаний и подготовки исследователей</a:t>
            </a:r>
          </a:p>
        </p:txBody>
      </p:sp>
      <p:sp>
        <p:nvSpPr>
          <p:cNvPr id="10243" name="Rectangle 3" descr="18968a3ae6d8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570787" cy="1225550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 sz="4000" b="1" i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Инновации в образовании</a:t>
            </a:r>
          </a:p>
        </p:txBody>
      </p:sp>
      <p:pic>
        <p:nvPicPr>
          <p:cNvPr id="16387" name="Picture 4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e76aee9fd65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406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e76aee9fd65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7885113" y="2205038"/>
            <a:ext cx="43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e76aee9fd6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349500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GvGoBu9GoW4tIdP3XlGjplLyFd0G3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76" y="2780928"/>
            <a:ext cx="3707461" cy="24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4249738" cy="3743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ru-RU" sz="2000" i="1" dirty="0" smtClean="0"/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i="1" dirty="0" smtClean="0"/>
              <a:t>Четвертая</a:t>
            </a:r>
            <a:r>
              <a:rPr lang="ru-RU" sz="2800" i="1" dirty="0" smtClean="0"/>
              <a:t> —</a:t>
            </a:r>
            <a:r>
              <a:rPr lang="ru-RU" sz="2800" dirty="0" smtClean="0"/>
              <a:t>развитие проектного обучения и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dirty="0" smtClean="0"/>
              <a:t>«активных методов» подготовки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dirty="0" smtClean="0"/>
              <a:t> </a:t>
            </a:r>
            <a:r>
              <a:rPr lang="en-US" sz="2800" dirty="0" smtClean="0"/>
              <a:t>XIX-XX </a:t>
            </a:r>
            <a:r>
              <a:rPr lang="ru-RU" sz="2800" dirty="0" smtClean="0"/>
              <a:t>вв.</a:t>
            </a:r>
          </a:p>
        </p:txBody>
      </p:sp>
      <p:sp>
        <p:nvSpPr>
          <p:cNvPr id="11267" name="Rectangle 3" descr="18968a3ae6d8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570787" cy="1225550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 sz="4000" b="1" i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Инновации в образовании</a:t>
            </a:r>
          </a:p>
        </p:txBody>
      </p:sp>
      <p:pic>
        <p:nvPicPr>
          <p:cNvPr id="17411" name="Picture 4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e76aee9fd65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406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e76aee9fd65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7"/>
          <a:stretch>
            <a:fillRect/>
          </a:stretch>
        </p:blipFill>
        <p:spPr bwMode="auto">
          <a:xfrm>
            <a:off x="3995738" y="2276475"/>
            <a:ext cx="43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e76aee9fd6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667625" y="6207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e76aee9fd6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6634e60927d10082724ad87344ffd8e8_1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989138"/>
            <a:ext cx="28829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2" descr="18968a3ae6d8"/>
          <p:cNvSpPr>
            <a:spLocks noChangeArrowheads="1"/>
          </p:cNvSpPr>
          <p:nvPr/>
        </p:nvSpPr>
        <p:spPr bwMode="auto">
          <a:xfrm>
            <a:off x="4932363" y="5516563"/>
            <a:ext cx="3167062" cy="504825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/>
              <a:t>Джон Дьюи </a:t>
            </a:r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993063" cy="100806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mtClean="0"/>
              <a:t>Цифровая революция</a:t>
            </a:r>
          </a:p>
        </p:txBody>
      </p:sp>
      <p:pic>
        <p:nvPicPr>
          <p:cNvPr id="18434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9" descr="ib_79286_big_10645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420938"/>
            <a:ext cx="44640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8" descr="egovern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276475"/>
            <a:ext cx="44640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20df76943c2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0" descr="20df76943c2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3644900"/>
            <a:ext cx="896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e76aee9fd65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956550" y="2636838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993063" cy="100806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dirty="0" smtClean="0"/>
              <a:t>Форматы коммуникаций</a:t>
            </a:r>
          </a:p>
        </p:txBody>
      </p:sp>
      <p:pic>
        <p:nvPicPr>
          <p:cNvPr id="18434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20df76943c2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0" descr="20df76943c2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3644900"/>
            <a:ext cx="896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e76aee9fd65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7956550" y="2636838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60" y="1684338"/>
            <a:ext cx="3152775" cy="2895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CDE1E8"/>
              </a:clrFrom>
              <a:clrTo>
                <a:srgbClr val="CDE1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9036"/>
            <a:ext cx="3578464" cy="1789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84313"/>
            <a:ext cx="3333750" cy="2305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77" y="3483674"/>
            <a:ext cx="4062173" cy="2978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922404"/>
            <a:ext cx="3224386" cy="21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82753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993063" cy="129698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z="3200" smtClean="0"/>
              <a:t>Организация сетевого образования в школе правовой культуры</a:t>
            </a:r>
            <a:r>
              <a:rPr lang="ru-RU" sz="4000" smtClean="0"/>
              <a:t> </a:t>
            </a:r>
          </a:p>
        </p:txBody>
      </p:sp>
      <p:pic>
        <p:nvPicPr>
          <p:cNvPr id="20482" name="Picture 3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1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4500563" y="2276475"/>
            <a:ext cx="4102100" cy="4030663"/>
          </a:xfr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ru-RU" sz="2200" smtClean="0"/>
          </a:p>
          <a:p>
            <a:pPr eaLnBrk="1" hangingPunct="1">
              <a:buFontTx/>
              <a:buNone/>
            </a:pPr>
            <a:r>
              <a:rPr lang="ru-RU" sz="2000" smtClean="0"/>
              <a:t>Статья 15. Сетевая форма реализации образовательных программ.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Федеральный закон от 29.12.12 №273-ФЗ «Об образовании в Российской федерации»</a:t>
            </a:r>
          </a:p>
        </p:txBody>
      </p:sp>
      <p:sp>
        <p:nvSpPr>
          <p:cNvPr id="20485" name="Rectangle 13" descr="18968a3ae6d8"/>
          <p:cNvSpPr>
            <a:spLocks noChangeArrowheads="1"/>
          </p:cNvSpPr>
          <p:nvPr/>
        </p:nvSpPr>
        <p:spPr bwMode="auto">
          <a:xfrm>
            <a:off x="468313" y="2349500"/>
            <a:ext cx="3959225" cy="3671888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i="1"/>
          </a:p>
          <a:p>
            <a:pPr marL="342900" indent="-342900">
              <a:spcBef>
                <a:spcPct val="20000"/>
              </a:spcBef>
            </a:pPr>
            <a:r>
              <a:rPr lang="ru-RU" sz="1800" b="1" i="1"/>
              <a:t>Сетевой образовательный модуль</a:t>
            </a:r>
            <a:r>
              <a:rPr lang="ru-RU" sz="1800" i="1"/>
              <a:t> – содержательный модуль, дополняющий основную или предметную образовательную программу, реализующийся в рамках сетевого взаимодействия с использованием ресурсов Интернет.</a:t>
            </a:r>
            <a:endParaRPr lang="ru-RU" sz="1800"/>
          </a:p>
        </p:txBody>
      </p:sp>
      <p:pic>
        <p:nvPicPr>
          <p:cNvPr id="20486" name="Picture 14" descr="e76aee9fd65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5" descr="e76aee9fd6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8"/>
          <a:stretch>
            <a:fillRect/>
          </a:stretch>
        </p:blipFill>
        <p:spPr bwMode="auto">
          <a:xfrm>
            <a:off x="4572000" y="2205038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993063" cy="129698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z="3200" smtClean="0"/>
              <a:t>Информационно-коммуникационные технологии в современной школе</a:t>
            </a:r>
          </a:p>
        </p:txBody>
      </p:sp>
      <p:pic>
        <p:nvPicPr>
          <p:cNvPr id="19458" name="Picture 3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0" descr="DSC_018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644900"/>
            <a:ext cx="39909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2014-01-29 0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5020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20df76943c2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338" y="4724400"/>
            <a:ext cx="7286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2014-01-29 0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20df76943c2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808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9" descr="DSC_031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3097213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217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Презентация PowerPoint</vt:lpstr>
      <vt:lpstr>Инновации в образовании</vt:lpstr>
      <vt:lpstr>Инновации в образовании</vt:lpstr>
      <vt:lpstr>Инновации в образовании</vt:lpstr>
      <vt:lpstr>Инновации в образовании</vt:lpstr>
      <vt:lpstr>Цифровая революция</vt:lpstr>
      <vt:lpstr>Форматы коммуникаций</vt:lpstr>
      <vt:lpstr>Организация сетевого образования в школе правовой культуры </vt:lpstr>
      <vt:lpstr>Информационно-коммуникационные технологии в современной школе</vt:lpstr>
      <vt:lpstr>Он-лайн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Академия Хана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кристина</cp:lastModifiedBy>
  <cp:revision>22</cp:revision>
  <dcterms:created xsi:type="dcterms:W3CDTF">2011-07-01T08:30:08Z</dcterms:created>
  <dcterms:modified xsi:type="dcterms:W3CDTF">2015-02-01T20:55:22Z</dcterms:modified>
</cp:coreProperties>
</file>