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21" r:id="rId2"/>
    <p:sldId id="305" r:id="rId3"/>
    <p:sldId id="296" r:id="rId4"/>
    <p:sldId id="257" r:id="rId5"/>
    <p:sldId id="307" r:id="rId6"/>
    <p:sldId id="306" r:id="rId7"/>
    <p:sldId id="309" r:id="rId8"/>
    <p:sldId id="311" r:id="rId9"/>
    <p:sldId id="312" r:id="rId10"/>
    <p:sldId id="323" r:id="rId11"/>
    <p:sldId id="324" r:id="rId12"/>
    <p:sldId id="325" r:id="rId13"/>
    <p:sldId id="315" r:id="rId14"/>
    <p:sldId id="316" r:id="rId15"/>
    <p:sldId id="266" r:id="rId16"/>
    <p:sldId id="326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8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BC85B-DEA4-4E47-8C64-5E93604FB0D6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1A7E6-B2A9-45ED-B4D1-47F761CA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A7E6-B2A9-45ED-B4D1-47F761CA33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1A7E6-B2A9-45ED-B4D1-47F761CA33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CABA34-5000-4727-99F2-A7162079113F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C7D801-0672-453B-BD70-5133175DD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6833083" cy="59293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hoto%20027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9919" y="1571612"/>
            <a:ext cx="4998097" cy="5058592"/>
          </a:xfrm>
          <a:noFill/>
        </p:spPr>
      </p:pic>
      <p:pic>
        <p:nvPicPr>
          <p:cNvPr id="5" name="Рисунок 4" descr="8592885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785794"/>
            <a:ext cx="1362714" cy="55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523368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5958975" cy="4071966"/>
          </a:xfrm>
          <a:solidFill>
            <a:srgbClr val="00B050"/>
          </a:solidFill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</a:t>
            </a:r>
            <a:r>
              <a:rPr lang="ru-RU" sz="4800" dirty="0" smtClean="0">
                <a:solidFill>
                  <a:srgbClr val="FF0000"/>
                </a:solidFill>
              </a:rPr>
              <a:t>Работаем с учебником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8"/>
          <a:ext cx="8215370" cy="6143665"/>
        </p:xfrm>
        <a:graphic>
          <a:graphicData uri="http://schemas.openxmlformats.org/drawingml/2006/table">
            <a:tbl>
              <a:tblPr/>
              <a:tblGrid>
                <a:gridCol w="4107685"/>
                <a:gridCol w="4107685"/>
              </a:tblGrid>
              <a:tr h="868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4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нн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623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от существительных </a:t>
                      </a: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ИН-  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ос</a:t>
                      </a:r>
                      <a:r>
                        <a:rPr lang="ru-RU" sz="2800" b="1" dirty="0" err="1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АН-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кож</a:t>
                      </a:r>
                      <a:r>
                        <a:rPr lang="ru-RU" sz="2800" b="1" dirty="0" err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АН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ЯН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-             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земл</a:t>
                      </a:r>
                      <a:r>
                        <a:rPr lang="ru-RU" sz="2800" b="1" dirty="0" err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ЯН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Запомни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!         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олов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ЯНН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стекл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ЯНН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дерев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ЯНН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от существительных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ЕНН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-            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обед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ЕНН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ОНН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-           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авиаци</a:t>
                      </a: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ОНН</a:t>
                      </a:r>
                      <a:r>
                        <a:rPr lang="ru-RU" sz="2800" b="1" dirty="0" err="1" smtClean="0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Запомни!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ветр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ЕН</a:t>
                      </a:r>
                      <a:r>
                        <a:rPr lang="ru-RU" sz="2800" b="1" dirty="0" err="1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НО : безветренный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3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от существительных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с основой на 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+ -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sng" dirty="0" err="1">
                          <a:latin typeface="Calibri"/>
                          <a:ea typeface="Calibri"/>
                          <a:cs typeface="Times New Roman"/>
                        </a:rPr>
                        <a:t>лимо</a:t>
                      </a:r>
                      <a:r>
                        <a:rPr lang="ru-RU" sz="3200" b="1" u="sng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dirty="0" err="1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sng" dirty="0" err="1">
                          <a:latin typeface="Calibri"/>
                          <a:ea typeface="Calibri"/>
                          <a:cs typeface="Times New Roman"/>
                        </a:rPr>
                        <a:t>бараба</a:t>
                      </a:r>
                      <a:r>
                        <a:rPr lang="ru-RU" sz="3200" b="1" u="sng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3200" b="1" dirty="0" err="1">
                          <a:latin typeface="Calibri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ЦВЕТНОЙ ДИКТАНТ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50" y="1071563"/>
            <a:ext cx="7505700" cy="5286375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   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Ледя(н,нн)ая фигура                       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Были(н,нн)ый герой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Деревя(н,нн)ый дом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Ржа(н,нн)ой хлеб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Глиня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чашка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Авиацио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перелёт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Мужестве(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Звери(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крик </a:t>
            </a:r>
          </a:p>
          <a:p>
            <a:pPr marL="596646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%20038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500306"/>
            <a:ext cx="1928826" cy="1451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3432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85813" y="1857375"/>
            <a:ext cx="7858125" cy="4429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Нет ошибок – 5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1-2 ошибки – 4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3-4 ошибки – 3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и более ошибок - 2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2035176" y="4822825"/>
            <a:ext cx="1422400" cy="134937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2043113" y="4814888"/>
            <a:ext cx="1414462" cy="1357312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429000" y="4786313"/>
            <a:ext cx="1285875" cy="1428750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ый треугольник 7"/>
          <p:cNvSpPr/>
          <p:nvPr/>
        </p:nvSpPr>
        <p:spPr>
          <a:xfrm rot="10800000">
            <a:off x="3429000" y="4786313"/>
            <a:ext cx="1285875" cy="1428750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4643438" y="4857750"/>
            <a:ext cx="1428750" cy="1285875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5400000">
            <a:off x="4643438" y="4857750"/>
            <a:ext cx="1428750" cy="1285875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6000760" y="4786322"/>
            <a:ext cx="1285875" cy="1428750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6000750" y="4786313"/>
            <a:ext cx="1285875" cy="1428750"/>
          </a:xfrm>
          <a:prstGeom prst="rt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 descr="Photo%2005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000240"/>
            <a:ext cx="1546814" cy="25003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 rot="5400000">
            <a:off x="5464960" y="1750222"/>
            <a:ext cx="4143402" cy="3214678"/>
          </a:xfrm>
          <a:prstGeom prst="cloud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 rot="5400000">
            <a:off x="2321703" y="2321711"/>
            <a:ext cx="4214842" cy="300039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>
            <a:hlinkClick r:id="rId2" action="ppaction://hlinksldjump"/>
          </p:cNvPr>
          <p:cNvSpPr/>
          <p:nvPr/>
        </p:nvSpPr>
        <p:spPr>
          <a:xfrm rot="5400000">
            <a:off x="-746964" y="2181251"/>
            <a:ext cx="4137102" cy="2643174"/>
          </a:xfrm>
          <a:prstGeom prst="cloud">
            <a:avLst/>
          </a:prstGeom>
          <a:solidFill>
            <a:schemeClr val="accent3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57298"/>
            <a:ext cx="2757446" cy="4525963"/>
          </a:xfrm>
          <a:noFill/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hlinkClick r:id="rId3" action="ppaction://hlinksldjump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hlinkClick r:id="rId3" action="ppaction://hlinksldjump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Дли(</a:t>
            </a:r>
            <a:r>
              <a:rPr lang="ru-RU" b="1" dirty="0" err="1" smtClean="0">
                <a:solidFill>
                  <a:srgbClr val="FF0000"/>
                </a:solidFill>
                <a:hlinkClick r:id="rId3" action="ppaction://hlinksldjump"/>
              </a:rPr>
              <a:t>н,нн</a:t>
            </a:r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)</a:t>
            </a:r>
            <a:r>
              <a:rPr lang="ru-RU" b="1" dirty="0" err="1" smtClean="0">
                <a:solidFill>
                  <a:srgbClr val="FF0000"/>
                </a:solidFill>
                <a:hlinkClick r:id="rId3" action="ppaction://hlinksldjump"/>
              </a:rPr>
              <a:t>ый</a:t>
            </a:r>
            <a:endParaRPr lang="ru-RU" b="1" dirty="0" smtClean="0">
              <a:solidFill>
                <a:srgbClr val="FF0000"/>
              </a:solidFill>
              <a:hlinkClick r:id="rId3" action="ppaction://hlinksldjump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Земля(</a:t>
            </a:r>
            <a:r>
              <a:rPr lang="ru-RU" b="1" dirty="0" err="1" smtClean="0">
                <a:solidFill>
                  <a:srgbClr val="FF0000"/>
                </a:solidFill>
                <a:hlinkClick r:id="rId3" action="ppaction://hlinksldjump"/>
              </a:rPr>
              <a:t>н,нн</a:t>
            </a:r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)ой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Стекля(</a:t>
            </a:r>
            <a:r>
              <a:rPr lang="ru-RU" b="1" dirty="0" err="1" smtClean="0">
                <a:solidFill>
                  <a:srgbClr val="FF0000"/>
                </a:solidFill>
                <a:hlinkClick r:id="rId3" action="ppaction://hlinksldjump"/>
              </a:rPr>
              <a:t>н,нн</a:t>
            </a:r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)</a:t>
            </a:r>
            <a:r>
              <a:rPr lang="ru-RU" b="1" dirty="0" err="1" smtClean="0">
                <a:solidFill>
                  <a:srgbClr val="FF0000"/>
                </a:solidFill>
                <a:hlinkClick r:id="rId3" action="ppaction://hlinksldjump"/>
              </a:rPr>
              <a:t>ы</a:t>
            </a:r>
            <a:r>
              <a:rPr lang="ru-RU" dirty="0" err="1" smtClean="0">
                <a:solidFill>
                  <a:srgbClr val="FF0000"/>
                </a:solidFill>
                <a:hlinkClick r:id="rId3" action="ppaction://hlinksldjump"/>
              </a:rPr>
              <a:t>й</a:t>
            </a:r>
            <a:endParaRPr lang="ru-RU" dirty="0" smtClean="0">
              <a:solidFill>
                <a:srgbClr val="FF0000"/>
              </a:solidFill>
              <a:hlinkClick r:id="rId2" action="ppaction://hlinksldjump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4371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Определи ,в каком облачке  все слова  </a:t>
            </a:r>
            <a:r>
              <a:rPr lang="ru-RU" i="1" dirty="0" err="1" smtClean="0">
                <a:solidFill>
                  <a:srgbClr val="FF0000"/>
                </a:solidFill>
              </a:rPr>
              <a:t>пишутсся</a:t>
            </a:r>
            <a:r>
              <a:rPr lang="ru-RU" i="1" dirty="0" smtClean="0">
                <a:solidFill>
                  <a:srgbClr val="FF0000"/>
                </a:solidFill>
              </a:rPr>
              <a:t> с </a:t>
            </a:r>
            <a:r>
              <a:rPr lang="ru-RU" sz="4900" i="1" dirty="0" smtClean="0">
                <a:solidFill>
                  <a:schemeClr val="tx1"/>
                </a:solidFill>
              </a:rPr>
              <a:t>НН</a:t>
            </a:r>
            <a:endParaRPr lang="ru-RU" sz="4900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2071678"/>
            <a:ext cx="2786082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700" dirty="0" smtClean="0">
              <a:solidFill>
                <a:srgbClr val="FF0000"/>
              </a:solidFill>
              <a:hlinkClick r:id="rId2" action="ppaction://hlinksldjump"/>
            </a:endParaRPr>
          </a:p>
          <a:p>
            <a:endParaRPr lang="ru-RU" sz="2700" dirty="0" smtClean="0">
              <a:solidFill>
                <a:srgbClr val="FF0000"/>
              </a:solidFill>
              <a:hlinkClick r:id="rId2" action="ppaction://hlinksldjump"/>
            </a:endParaRPr>
          </a:p>
          <a:p>
            <a:r>
              <a:rPr lang="ru-RU" sz="2700" b="1" dirty="0" smtClean="0">
                <a:solidFill>
                  <a:srgbClr val="C00000"/>
                </a:solidFill>
                <a:hlinkClick r:id="rId2" action="ppaction://hlinksldjump"/>
              </a:rPr>
              <a:t>Карма(</a:t>
            </a:r>
            <a:r>
              <a:rPr lang="ru-RU" sz="2700" b="1" dirty="0" err="1" smtClean="0">
                <a:solidFill>
                  <a:srgbClr val="C00000"/>
                </a:solidFill>
                <a:hlinkClick r:id="rId2" action="ppaction://hlinksldjump"/>
              </a:rPr>
              <a:t>н,нн</a:t>
            </a:r>
            <a:r>
              <a:rPr lang="ru-RU" sz="2700" b="1" dirty="0" smtClean="0">
                <a:solidFill>
                  <a:srgbClr val="C00000"/>
                </a:solidFill>
                <a:hlinkClick r:id="rId2" action="ppaction://hlinksldjump"/>
              </a:rPr>
              <a:t>)</a:t>
            </a:r>
            <a:r>
              <a:rPr lang="ru-RU" sz="2700" b="1" dirty="0" err="1" smtClean="0">
                <a:solidFill>
                  <a:srgbClr val="C00000"/>
                </a:solidFill>
                <a:hlinkClick r:id="rId2" action="ppaction://hlinksldjump"/>
              </a:rPr>
              <a:t>ый</a:t>
            </a:r>
            <a:endParaRPr lang="ru-RU" sz="2700" b="1" dirty="0" smtClean="0">
              <a:solidFill>
                <a:srgbClr val="C00000"/>
              </a:solidFill>
              <a:hlinkClick r:id="rId2" action="ppaction://hlinksldjump"/>
            </a:endParaRPr>
          </a:p>
          <a:p>
            <a:r>
              <a:rPr lang="ru-RU" sz="2700" b="1" dirty="0" smtClean="0">
                <a:solidFill>
                  <a:srgbClr val="C00000"/>
                </a:solidFill>
                <a:hlinkClick r:id="rId2" action="ppaction://hlinksldjump"/>
              </a:rPr>
              <a:t>Гуси(</a:t>
            </a:r>
            <a:r>
              <a:rPr lang="ru-RU" sz="2700" b="1" dirty="0" err="1" smtClean="0">
                <a:solidFill>
                  <a:srgbClr val="C00000"/>
                </a:solidFill>
                <a:hlinkClick r:id="rId2" action="ppaction://hlinksldjump"/>
              </a:rPr>
              <a:t>н,нн</a:t>
            </a:r>
            <a:r>
              <a:rPr lang="ru-RU" sz="2700" b="1" dirty="0" smtClean="0">
                <a:solidFill>
                  <a:srgbClr val="C00000"/>
                </a:solidFill>
                <a:hlinkClick r:id="rId2" action="ppaction://hlinksldjump"/>
              </a:rPr>
              <a:t>)</a:t>
            </a:r>
            <a:r>
              <a:rPr lang="ru-RU" sz="2700" b="1" dirty="0" err="1" smtClean="0">
                <a:solidFill>
                  <a:srgbClr val="C00000"/>
                </a:solidFill>
                <a:hlinkClick r:id="rId2" action="ppaction://hlinksldjump"/>
              </a:rPr>
              <a:t>ый</a:t>
            </a:r>
            <a:endParaRPr lang="ru-RU" sz="2700" b="1" dirty="0" smtClean="0">
              <a:solidFill>
                <a:srgbClr val="C00000"/>
              </a:solidFill>
              <a:hlinkClick r:id="rId2" action="ppaction://hlinksldjump"/>
            </a:endParaRPr>
          </a:p>
          <a:p>
            <a:r>
              <a:rPr lang="ru-RU" sz="2700" b="1" dirty="0" smtClean="0">
                <a:solidFill>
                  <a:srgbClr val="C00000"/>
                </a:solidFill>
                <a:hlinkClick r:id="rId2" action="ppaction://hlinksldjump"/>
              </a:rPr>
              <a:t>Ветре(</a:t>
            </a:r>
            <a:r>
              <a:rPr lang="ru-RU" sz="2700" b="1" dirty="0" err="1" smtClean="0">
                <a:solidFill>
                  <a:srgbClr val="C00000"/>
                </a:solidFill>
                <a:hlinkClick r:id="rId2" action="ppaction://hlinksldjump"/>
              </a:rPr>
              <a:t>н,нн</a:t>
            </a:r>
            <a:r>
              <a:rPr lang="ru-RU" sz="2700" b="1" dirty="0" smtClean="0">
                <a:solidFill>
                  <a:srgbClr val="C00000"/>
                </a:solidFill>
                <a:hlinkClick r:id="rId2" action="ppaction://hlinksldjump"/>
              </a:rPr>
              <a:t>)</a:t>
            </a:r>
            <a:r>
              <a:rPr lang="ru-RU" sz="2700" b="1" dirty="0" err="1" smtClean="0">
                <a:solidFill>
                  <a:srgbClr val="C00000"/>
                </a:solidFill>
                <a:hlinkClick r:id="rId2" action="ppaction://hlinksldjump"/>
              </a:rPr>
              <a:t>ый</a:t>
            </a:r>
            <a:r>
              <a:rPr lang="ru-RU" sz="2700" b="1" dirty="0" smtClean="0">
                <a:solidFill>
                  <a:srgbClr val="C00000"/>
                </a:solidFill>
                <a:hlinkClick r:id="rId2" action="ppaction://hlinksldjump"/>
              </a:rPr>
              <a:t>)</a:t>
            </a:r>
          </a:p>
          <a:p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2571744"/>
            <a:ext cx="27146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err="1" smtClean="0">
                <a:hlinkClick r:id="rId4" action="ppaction://hlinksldjump"/>
              </a:rPr>
              <a:t>Сезо</a:t>
            </a:r>
            <a:r>
              <a:rPr lang="ru-RU" sz="2700" b="1" dirty="0" smtClean="0">
                <a:hlinkClick r:id="rId4" action="ppaction://hlinksldjump"/>
              </a:rPr>
              <a:t>(</a:t>
            </a:r>
            <a:r>
              <a:rPr lang="ru-RU" sz="2700" b="1" dirty="0" err="1" smtClean="0">
                <a:hlinkClick r:id="rId4" action="ppaction://hlinksldjump"/>
              </a:rPr>
              <a:t>н,нн</a:t>
            </a:r>
            <a:r>
              <a:rPr lang="ru-RU" sz="2700" b="1" dirty="0" smtClean="0">
                <a:hlinkClick r:id="rId4" action="ppaction://hlinksldjump"/>
              </a:rPr>
              <a:t>)</a:t>
            </a:r>
            <a:r>
              <a:rPr lang="ru-RU" sz="2700" b="1" dirty="0" err="1" smtClean="0">
                <a:hlinkClick r:id="rId4" action="ppaction://hlinksldjump"/>
              </a:rPr>
              <a:t>ый</a:t>
            </a:r>
            <a:endParaRPr lang="ru-RU" sz="2700" b="1" dirty="0" smtClean="0">
              <a:hlinkClick r:id="rId4" action="ppaction://hlinksldjump"/>
            </a:endParaRPr>
          </a:p>
          <a:p>
            <a:r>
              <a:rPr lang="ru-RU" sz="2700" b="1" dirty="0" smtClean="0">
                <a:hlinkClick r:id="rId4" action="ppaction://hlinksldjump"/>
              </a:rPr>
              <a:t>Степе(</a:t>
            </a:r>
            <a:r>
              <a:rPr lang="ru-RU" sz="2700" b="1" dirty="0" err="1" smtClean="0">
                <a:hlinkClick r:id="rId4" action="ppaction://hlinksldjump"/>
              </a:rPr>
              <a:t>н,н</a:t>
            </a:r>
            <a:r>
              <a:rPr lang="ru-RU" sz="2700" b="1" dirty="0" smtClean="0">
                <a:hlinkClick r:id="rId4" action="ppaction://hlinksldjump"/>
              </a:rPr>
              <a:t>)</a:t>
            </a:r>
            <a:r>
              <a:rPr lang="ru-RU" sz="2700" b="1" dirty="0" err="1" smtClean="0">
                <a:hlinkClick r:id="rId4" action="ppaction://hlinksldjump"/>
              </a:rPr>
              <a:t>ый</a:t>
            </a:r>
            <a:endParaRPr lang="ru-RU" sz="2700" b="1" dirty="0" smtClean="0">
              <a:hlinkClick r:id="rId4" action="ppaction://hlinksldjump"/>
            </a:endParaRPr>
          </a:p>
          <a:p>
            <a:r>
              <a:rPr lang="ru-RU" sz="2700" b="1" dirty="0" err="1" smtClean="0">
                <a:hlinkClick r:id="rId4" action="ppaction://hlinksldjump"/>
              </a:rPr>
              <a:t>Оловя</a:t>
            </a:r>
            <a:r>
              <a:rPr lang="ru-RU" sz="2700" b="1" dirty="0" smtClean="0">
                <a:hlinkClick r:id="rId4" action="ppaction://hlinksldjump"/>
              </a:rPr>
              <a:t>(</a:t>
            </a:r>
            <a:r>
              <a:rPr lang="ru-RU" sz="2700" b="1" dirty="0" err="1" smtClean="0">
                <a:hlinkClick r:id="rId4" action="ppaction://hlinksldjump"/>
              </a:rPr>
              <a:t>н,нн</a:t>
            </a:r>
            <a:r>
              <a:rPr lang="ru-RU" sz="2700" b="1" dirty="0" smtClean="0">
                <a:hlinkClick r:id="rId4" action="ppaction://hlinksldjump"/>
              </a:rPr>
              <a:t>)</a:t>
            </a:r>
            <a:r>
              <a:rPr lang="ru-RU" sz="2700" b="1" dirty="0" err="1" smtClean="0">
                <a:hlinkClick r:id="rId4" action="ppaction://hlinksldjump"/>
              </a:rPr>
              <a:t>ый</a:t>
            </a:r>
            <a:endParaRPr lang="ru-RU" sz="2700" b="1" dirty="0" smtClean="0">
              <a:hlinkClick r:id="rId4" action="ppaction://hlinksldjump"/>
            </a:endParaRPr>
          </a:p>
          <a:p>
            <a:endParaRPr lang="ru-RU" sz="2700" dirty="0" smtClean="0"/>
          </a:p>
          <a:p>
            <a:endParaRPr lang="ru-RU" sz="2700" dirty="0"/>
          </a:p>
        </p:txBody>
      </p:sp>
      <p:pic>
        <p:nvPicPr>
          <p:cNvPr id="12" name="Рисунок 11" descr="Photo%20038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5214950"/>
            <a:ext cx="1928826" cy="1451043"/>
          </a:xfrm>
          <a:prstGeom prst="rect">
            <a:avLst/>
          </a:prstGeom>
        </p:spPr>
      </p:pic>
      <p:sp>
        <p:nvSpPr>
          <p:cNvPr id="13" name="Пятно 2 12"/>
          <p:cNvSpPr/>
          <p:nvPr/>
        </p:nvSpPr>
        <p:spPr>
          <a:xfrm>
            <a:off x="285720" y="0"/>
            <a:ext cx="1357322" cy="142873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147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4714876" cy="3286124"/>
          </a:xfrm>
          <a:prstGeom prst="rect">
            <a:avLst/>
          </a:prstGeom>
        </p:spPr>
      </p:pic>
      <p:pic>
        <p:nvPicPr>
          <p:cNvPr id="9" name="Рисунок 8" descr="65363--12415982-m750x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429256" cy="3571876"/>
          </a:xfrm>
          <a:prstGeom prst="rect">
            <a:avLst/>
          </a:prstGeom>
        </p:spPr>
      </p:pic>
      <p:pic>
        <p:nvPicPr>
          <p:cNvPr id="7" name="Рисунок 6" descr="post-20488-1185270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0"/>
            <a:ext cx="4429124" cy="3571876"/>
          </a:xfrm>
          <a:prstGeom prst="rect">
            <a:avLst/>
          </a:prstGeom>
        </p:spPr>
      </p:pic>
      <p:pic>
        <p:nvPicPr>
          <p:cNvPr id="12" name="Рисунок 11" descr="polya2-avs_publications_photos-file-4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875"/>
            <a:ext cx="4429124" cy="332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99350" cy="61436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внимателен: каждый шаг может привести            тебя к открытию.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Кумор Лешек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То, что открыто, вновь установлено, найдено.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Сделать научное открытие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С.И.Ожегов. Толковый словарь русского языка.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         </a:t>
            </a:r>
            <a:r>
              <a:rPr lang="ru-RU" sz="7200" dirty="0" smtClean="0">
                <a:solidFill>
                  <a:srgbClr val="FF0000"/>
                </a:solidFill>
              </a:rPr>
              <a:t>Открытие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97524875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714884"/>
            <a:ext cx="1696653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85927"/>
            <a:ext cx="8501122" cy="4071966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  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>
                <a:solidFill>
                  <a:srgbClr val="002060"/>
                </a:solidFill>
              </a:rPr>
              <a:t>вгустовский, кор</a:t>
            </a:r>
            <a:r>
              <a:rPr lang="ru-RU" sz="4000" b="1" i="1" dirty="0" smtClean="0">
                <a:solidFill>
                  <a:srgbClr val="FF0000"/>
                </a:solidFill>
              </a:rPr>
              <a:t>ы</a:t>
            </a:r>
            <a:r>
              <a:rPr lang="ru-RU" sz="4000" b="1" i="1" dirty="0" smtClean="0">
                <a:solidFill>
                  <a:srgbClr val="002060"/>
                </a:solidFill>
              </a:rPr>
              <a:t>стный, крас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>
                <a:solidFill>
                  <a:srgbClr val="002060"/>
                </a:solidFill>
              </a:rPr>
              <a:t>вее, сл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>
                <a:solidFill>
                  <a:srgbClr val="002060"/>
                </a:solidFill>
              </a:rPr>
              <a:t>вовый, укра</a:t>
            </a:r>
            <a:r>
              <a:rPr lang="ru-RU" sz="4000" b="1" i="1" dirty="0" smtClean="0">
                <a:solidFill>
                  <a:srgbClr val="FF0000"/>
                </a:solidFill>
              </a:rPr>
              <a:t>и</a:t>
            </a:r>
            <a:r>
              <a:rPr lang="ru-RU" sz="4000" b="1" i="1" dirty="0" smtClean="0">
                <a:solidFill>
                  <a:srgbClr val="002060"/>
                </a:solidFill>
              </a:rPr>
              <a:t>нский.</a:t>
            </a:r>
            <a:endParaRPr lang="ru-RU" sz="40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i="1" dirty="0" smtClean="0">
                <a:solidFill>
                  <a:srgbClr val="FF0000"/>
                </a:solidFill>
              </a:rPr>
              <a:t>Орфоэпическая минутка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429132"/>
            <a:ext cx="2571768" cy="2304887"/>
          </a:xfrm>
          <a:prstGeom prst="rect">
            <a:avLst/>
          </a:prstGeom>
        </p:spPr>
      </p:pic>
      <p:sp>
        <p:nvSpPr>
          <p:cNvPr id="5" name="8-конечная звезда 4">
            <a:hlinkClick r:id="rId4" action="ppaction://hlinksldjump"/>
          </p:cNvPr>
          <p:cNvSpPr/>
          <p:nvPr/>
        </p:nvSpPr>
        <p:spPr>
          <a:xfrm>
            <a:off x="3786182" y="1000108"/>
            <a:ext cx="914400" cy="914400"/>
          </a:xfrm>
          <a:prstGeom prst="star8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8-конечная звезда 5">
            <a:hlinkClick r:id="rId5" action="ppaction://hlinksldjump"/>
          </p:cNvPr>
          <p:cNvSpPr/>
          <p:nvPr/>
        </p:nvSpPr>
        <p:spPr>
          <a:xfrm>
            <a:off x="285720" y="857232"/>
            <a:ext cx="914400" cy="914400"/>
          </a:xfrm>
          <a:prstGeom prst="star8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8-конечная звезда 6">
            <a:hlinkClick r:id="rId6" action="ppaction://hlinksldjump"/>
          </p:cNvPr>
          <p:cNvSpPr/>
          <p:nvPr/>
        </p:nvSpPr>
        <p:spPr>
          <a:xfrm>
            <a:off x="7643834" y="714356"/>
            <a:ext cx="914400" cy="914400"/>
          </a:xfrm>
          <a:prstGeom prst="star8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>
            <a:off x="0" y="285728"/>
            <a:ext cx="9001156" cy="5500702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Оксана\Рабочий стол\Новая папка\Photo%20057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00892" y="3786190"/>
            <a:ext cx="1647825" cy="2286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2192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</a:rPr>
              <a:t/>
            </a:r>
            <a:br>
              <a:rPr lang="ru-RU" sz="7200" i="1" dirty="0" smtClean="0">
                <a:solidFill>
                  <a:srgbClr val="C00000"/>
                </a:solidFill>
              </a:rPr>
            </a:br>
            <a:r>
              <a:rPr lang="ru-RU" sz="7200" i="1" dirty="0" smtClean="0">
                <a:solidFill>
                  <a:srgbClr val="C00000"/>
                </a:solidFill>
              </a:rPr>
              <a:t>  </a:t>
            </a:r>
            <a:br>
              <a:rPr lang="ru-RU" sz="7200" i="1" dirty="0" smtClean="0">
                <a:solidFill>
                  <a:srgbClr val="C00000"/>
                </a:solidFill>
              </a:rPr>
            </a:br>
            <a:endParaRPr lang="ru-RU" sz="72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2000240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Тайны княжества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Имя Прилагательное</a:t>
            </a:r>
          </a:p>
          <a:p>
            <a:pPr algn="ctr"/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99350" cy="582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образовались слова?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25"/>
            <a:ext cx="4572000" cy="518795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Лебединый←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Кожаный←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Глиняный←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Традиционный←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Клюквенный←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Каменный←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Осенний←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000125"/>
            <a:ext cx="4505325" cy="5187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лебедь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кожа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глина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традиция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клюква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камень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осень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</p:txBody>
      </p:sp>
      <p:pic>
        <p:nvPicPr>
          <p:cNvPr id="5" name="Рисунок 4" descr="97524875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7347" y="4357694"/>
            <a:ext cx="1696653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6000768"/>
            <a:ext cx="838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 вы заметили в написании этих прилагательных?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Н-НН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суффиксах прилагательных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</a:t>
            </a:r>
            <a:r>
              <a:rPr lang="ru-RU" sz="5400" dirty="0" smtClean="0">
                <a:solidFill>
                  <a:srgbClr val="C00000"/>
                </a:solidFill>
              </a:rPr>
              <a:t>Тема исследования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786322"/>
            <a:ext cx="159419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66"/>
            <a:ext cx="8572530" cy="59293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Выяснить правила написания Н-НН в суффиксах прилагательных, образованных от имён существительных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99350" cy="857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1143000"/>
            <a:ext cx="4429125" cy="542925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Лебеди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Кожа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Глиня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ый←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Клюкве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Каме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ый←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Осе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ий←</a:t>
            </a:r>
          </a:p>
        </p:txBody>
      </p:sp>
      <p:sp>
        <p:nvSpPr>
          <p:cNvPr id="12292" name="Содержимое 4"/>
          <p:cNvSpPr>
            <a:spLocks noGrp="1"/>
          </p:cNvSpPr>
          <p:nvPr>
            <p:ph sz="half" idx="2"/>
          </p:nvPr>
        </p:nvSpPr>
        <p:spPr>
          <a:xfrm>
            <a:off x="4429125" y="1143000"/>
            <a:ext cx="4572000" cy="5429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лебедь (-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кожа (-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глина (-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традиция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клюква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каме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ь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ь (-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-)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5" name="Рисунок 4" descr="Photo%20006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4786322"/>
            <a:ext cx="1819790" cy="1571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642918"/>
            <a:ext cx="492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00B050"/>
                </a:solidFill>
              </a:rPr>
              <a:t>н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2571744"/>
            <a:ext cx="8002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4400" b="1" dirty="0" err="1" smtClean="0">
                <a:solidFill>
                  <a:srgbClr val="FF0000"/>
                </a:solidFill>
              </a:rPr>
              <a:t>нн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8077200" cy="1082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Слова-исключения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71563" y="1643063"/>
            <a:ext cx="7429500" cy="4857750"/>
          </a:xfrm>
          <a:noFill/>
        </p:spPr>
        <p:txBody>
          <a:bodyPr/>
          <a:lstStyle/>
          <a:p>
            <a:pPr algn="ctr" eaLnBrk="1" hangingPunct="1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ОЛОВЯ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algn="ctr" eaLnBrk="1" hangingPunct="1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СТЕКЛЯ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algn="ctr" eaLnBrk="1" hangingPunct="1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ДЕРЕВЯ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algn="ctr" eaLnBrk="1" hangingPunct="1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ВЕТРЕ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</a:p>
        </p:txBody>
      </p:sp>
      <p:pic>
        <p:nvPicPr>
          <p:cNvPr id="4" name="Содержимое 5" descr="01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357562"/>
            <a:ext cx="2034274" cy="2500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293</Words>
  <Application>Microsoft Office PowerPoint</Application>
  <PresentationFormat>Экран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         Открытие</vt:lpstr>
      <vt:lpstr>       Орфоэпическая минутка</vt:lpstr>
      <vt:lpstr>    </vt:lpstr>
      <vt:lpstr>Как образовались слова?</vt:lpstr>
      <vt:lpstr>             Тема исследования</vt:lpstr>
      <vt:lpstr>Выяснить правила написания Н-НН в суффиксах прилагательных, образованных от имён существительных</vt:lpstr>
      <vt:lpstr>Обратите внимание!</vt:lpstr>
      <vt:lpstr>Слова-исключения</vt:lpstr>
      <vt:lpstr>                    Физминутка</vt:lpstr>
      <vt:lpstr>        Работаем с учебником</vt:lpstr>
      <vt:lpstr>Слайд 12</vt:lpstr>
      <vt:lpstr>ЦВЕТНОЙ ДИКТАНТ</vt:lpstr>
      <vt:lpstr>Проверь себя</vt:lpstr>
      <vt:lpstr>Определи ,в каком облачке  все слова  пишутсся с НН</vt:lpstr>
      <vt:lpstr>Слайд 16</vt:lpstr>
      <vt:lpstr>Будь внимателен: каждый шаг может привести            тебя к открытию.                   Кумор Лешек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 орфографию</dc:title>
  <dc:creator>Оксана</dc:creator>
  <cp:lastModifiedBy>оксана</cp:lastModifiedBy>
  <cp:revision>217</cp:revision>
  <dcterms:created xsi:type="dcterms:W3CDTF">2010-01-31T12:12:45Z</dcterms:created>
  <dcterms:modified xsi:type="dcterms:W3CDTF">2015-02-03T19:47:30Z</dcterms:modified>
</cp:coreProperties>
</file>