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71" r:id="rId6"/>
    <p:sldId id="273" r:id="rId7"/>
    <p:sldId id="274" r:id="rId8"/>
    <p:sldId id="262" r:id="rId9"/>
    <p:sldId id="263" r:id="rId10"/>
    <p:sldId id="264" r:id="rId11"/>
    <p:sldId id="268" r:id="rId12"/>
    <p:sldId id="270" r:id="rId13"/>
    <p:sldId id="275" r:id="rId14"/>
    <p:sldId id="277" r:id="rId15"/>
    <p:sldId id="266" r:id="rId16"/>
    <p:sldId id="267" r:id="rId17"/>
    <p:sldId id="269"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87" autoAdjust="0"/>
    <p:restoredTop sz="86380" autoAdjust="0"/>
  </p:normalViewPr>
  <p:slideViewPr>
    <p:cSldViewPr>
      <p:cViewPr varScale="1">
        <p:scale>
          <a:sx n="72" d="100"/>
          <a:sy n="72" d="100"/>
        </p:scale>
        <p:origin x="-1824" y="-96"/>
      </p:cViewPr>
      <p:guideLst>
        <p:guide orient="horz" pos="2160"/>
        <p:guide pos="2880"/>
      </p:guideLst>
    </p:cSldViewPr>
  </p:slideViewPr>
  <p:outlineViewPr>
    <p:cViewPr>
      <p:scale>
        <a:sx n="33" d="100"/>
        <a:sy n="33" d="100"/>
      </p:scale>
      <p:origin x="246" y="204816"/>
    </p:cViewPr>
  </p:outlineViewPr>
  <p:notesTextViewPr>
    <p:cViewPr>
      <p:scale>
        <a:sx n="100" d="100"/>
        <a:sy n="100" d="100"/>
      </p:scale>
      <p:origin x="0" y="0"/>
    </p:cViewPr>
  </p:notesTextViewPr>
  <p:sorterViewPr>
    <p:cViewPr>
      <p:scale>
        <a:sx n="66" d="100"/>
        <a:sy n="66" d="100"/>
      </p:scale>
      <p:origin x="0" y="3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8F0982-3CC6-4C6C-B8AC-DEA57E2190D5}"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4D5695-1E13-4EF8-B3A2-21251B8AA06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F0982-3CC6-4C6C-B8AC-DEA57E2190D5}" type="datetimeFigureOut">
              <a:rPr lang="ru-RU" smtClean="0"/>
              <a:pPr/>
              <a:t>27.01.2015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D5695-1E13-4EF8-B3A2-21251B8AA06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7772400" cy="4095336"/>
          </a:xfrm>
        </p:spPr>
        <p:txBody>
          <a:bodyPr>
            <a:normAutofit/>
          </a:bodyPr>
          <a:lstStyle/>
          <a:p>
            <a:r>
              <a:rPr lang="ru-RU" sz="2200" dirty="0" smtClean="0">
                <a:effectLst>
                  <a:outerShdw blurRad="38100" dist="38100" dir="2700000" algn="tl">
                    <a:srgbClr val="000000">
                      <a:alpha val="43137"/>
                    </a:srgbClr>
                  </a:outerShdw>
                </a:effectLst>
                <a:latin typeface="Times New Roman" pitchFamily="18" charset="0"/>
                <a:cs typeface="Times New Roman" pitchFamily="18" charset="0"/>
              </a:rPr>
              <a:t>ФКОУ В(С)ОШ№2 ГУФСИН России по Свердловской области</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dirty="0" smtClean="0">
                <a:effectLst>
                  <a:outerShdw blurRad="38100" dist="38100" dir="2700000" algn="tl">
                    <a:srgbClr val="000000">
                      <a:alpha val="43137"/>
                    </a:srgbClr>
                  </a:outerShdw>
                </a:effectLst>
                <a:latin typeface="Times New Roman" pitchFamily="18" charset="0"/>
                <a:cs typeface="Times New Roman" pitchFamily="18" charset="0"/>
              </a:rPr>
            </a:br>
            <a:r>
              <a:rPr lang="ru-RU"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dirty="0" smtClean="0">
                <a:effectLst>
                  <a:outerShdw blurRad="38100" dist="38100" dir="2700000" algn="tl">
                    <a:srgbClr val="000000">
                      <a:alpha val="43137"/>
                    </a:srgbClr>
                  </a:outerShdw>
                </a:effectLst>
                <a:latin typeface="Times New Roman" pitchFamily="18" charset="0"/>
                <a:cs typeface="Times New Roman" pitchFamily="18" charset="0"/>
              </a:rPr>
            </a:br>
            <a:r>
              <a:rPr lang="ru-RU" dirty="0" smtClean="0">
                <a:effectLst>
                  <a:outerShdw blurRad="38100" dist="38100" dir="2700000" algn="tl">
                    <a:srgbClr val="000000">
                      <a:alpha val="43137"/>
                    </a:srgbClr>
                  </a:outerShdw>
                </a:effectLst>
                <a:latin typeface="Times New Roman" pitchFamily="18" charset="0"/>
                <a:cs typeface="Times New Roman" pitchFamily="18" charset="0"/>
              </a:rPr>
              <a:t>Обеспечение </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дифференцированного подхода к обучению с помощью разноуровневых заданий.</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4941168"/>
            <a:ext cx="7383194" cy="1752600"/>
          </a:xfrm>
        </p:spPr>
        <p:txBody>
          <a:bodyPr>
            <a:normAutofit fontScale="92500" lnSpcReduction="10000"/>
          </a:bodyPr>
          <a:lstStyle/>
          <a:p>
            <a:r>
              <a:rPr lang="ru-RU" sz="4000" b="1" dirty="0" smtClean="0">
                <a:solidFill>
                  <a:schemeClr val="tx1"/>
                </a:solidFill>
                <a:latin typeface="Times New Roman" pitchFamily="18" charset="0"/>
                <a:cs typeface="Times New Roman" pitchFamily="18" charset="0"/>
              </a:rPr>
              <a:t>Учитель математики: Фалахутдинова Р.Н.</a:t>
            </a:r>
          </a:p>
          <a:p>
            <a:r>
              <a:rPr lang="ru-RU" sz="4000" b="1" dirty="0" smtClean="0">
                <a:solidFill>
                  <a:schemeClr val="tx1"/>
                </a:solidFill>
                <a:latin typeface="Times New Roman" pitchFamily="18" charset="0"/>
                <a:cs typeface="Times New Roman" pitchFamily="18" charset="0"/>
              </a:rPr>
              <a:t>2015 год</a:t>
            </a:r>
            <a:endParaRPr lang="ru-RU" sz="40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fontScale="90000"/>
          </a:bodyPr>
          <a:lstStyle/>
          <a:p>
            <a:r>
              <a:rPr lang="ru-RU" b="1" dirty="0" smtClean="0">
                <a:latin typeface="Times New Roman" pitchFamily="18" charset="0"/>
                <a:cs typeface="Times New Roman" pitchFamily="18" charset="0"/>
              </a:rPr>
              <a:t>Набор  разноуровневых задании по математике.</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340768"/>
            <a:ext cx="8229600" cy="5302942"/>
          </a:xfrm>
        </p:spPr>
        <p:txBody>
          <a:bodyPr>
            <a:normAutofit fontScale="25000" lnSpcReduction="20000"/>
          </a:bodyPr>
          <a:lstStyle/>
          <a:p>
            <a:pPr algn="ctr">
              <a:buNone/>
            </a:pP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Контрольная </a:t>
            </a:r>
            <a:r>
              <a:rPr lang="ru-RU" sz="6400" b="1" dirty="0">
                <a:latin typeface="Times New Roman" pitchFamily="18" charset="0"/>
                <a:cs typeface="Times New Roman" pitchFamily="18" charset="0"/>
              </a:rPr>
              <a:t>работа по алгебре.  Тема: Квадратичная функция (8 класс)</a:t>
            </a:r>
          </a:p>
          <a:p>
            <a:pPr>
              <a:buNone/>
            </a:pPr>
            <a:r>
              <a:rPr lang="ru-RU" sz="6400" b="1" dirty="0">
                <a:latin typeface="Times New Roman" pitchFamily="18" charset="0"/>
                <a:cs typeface="Times New Roman" pitchFamily="18" charset="0"/>
              </a:rPr>
              <a:t>1-й уровень.</a:t>
            </a:r>
            <a:endParaRPr lang="ru-RU" sz="6400" dirty="0">
              <a:latin typeface="Times New Roman" pitchFamily="18" charset="0"/>
              <a:cs typeface="Times New Roman" pitchFamily="18" charset="0"/>
            </a:endParaRPr>
          </a:p>
          <a:p>
            <a:r>
              <a:rPr lang="ru-RU" sz="6400" dirty="0">
                <a:latin typeface="Times New Roman" pitchFamily="18" charset="0"/>
                <a:cs typeface="Times New Roman" pitchFamily="18" charset="0"/>
              </a:rPr>
              <a:t>1. Дана функция: </a:t>
            </a:r>
            <a:r>
              <a:rPr lang="en-US" sz="6400" dirty="0">
                <a:latin typeface="Times New Roman" pitchFamily="18" charset="0"/>
                <a:cs typeface="Times New Roman" pitchFamily="18" charset="0"/>
              </a:rPr>
              <a:t>y</a:t>
            </a:r>
            <a:r>
              <a:rPr lang="ru-RU" sz="6400" dirty="0">
                <a:latin typeface="Times New Roman" pitchFamily="18" charset="0"/>
                <a:cs typeface="Times New Roman" pitchFamily="18" charset="0"/>
              </a:rPr>
              <a:t>= </a:t>
            </a:r>
            <a:r>
              <a:rPr lang="ru-RU" sz="6400" dirty="0" smtClean="0">
                <a:latin typeface="Times New Roman" pitchFamily="18" charset="0"/>
                <a:cs typeface="Times New Roman" pitchFamily="18" charset="0"/>
              </a:rPr>
              <a:t>2</a:t>
            </a:r>
            <a:r>
              <a:rPr lang="en-US" sz="6400" dirty="0" smtClean="0">
                <a:latin typeface="Times New Roman" pitchFamily="18" charset="0"/>
                <a:cs typeface="Times New Roman" pitchFamily="18" charset="0"/>
              </a:rPr>
              <a:t>x</a:t>
            </a:r>
            <a:r>
              <a:rPr lang="ru-RU" sz="6400" baseline="30000" dirty="0" smtClean="0">
                <a:latin typeface="Times New Roman" pitchFamily="18" charset="0"/>
                <a:cs typeface="Times New Roman" pitchFamily="18" charset="0"/>
              </a:rPr>
              <a:t>2</a:t>
            </a: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x</a:t>
            </a:r>
            <a:r>
              <a:rPr lang="ru-RU" sz="6400" dirty="0" smtClean="0">
                <a:latin typeface="Times New Roman" pitchFamily="18" charset="0"/>
                <a:cs typeface="Times New Roman" pitchFamily="18" charset="0"/>
              </a:rPr>
              <a:t>-3 </a:t>
            </a:r>
            <a:endParaRPr lang="ru-RU" sz="6400" dirty="0">
              <a:latin typeface="Times New Roman" pitchFamily="18" charset="0"/>
              <a:cs typeface="Times New Roman" pitchFamily="18" charset="0"/>
            </a:endParaRPr>
          </a:p>
          <a:p>
            <a:r>
              <a:rPr lang="ru-RU" sz="6400" dirty="0">
                <a:latin typeface="Times New Roman" pitchFamily="18" charset="0"/>
                <a:cs typeface="Times New Roman" pitchFamily="18" charset="0"/>
              </a:rPr>
              <a:t>   а) найти значения при </a:t>
            </a:r>
            <a:r>
              <a:rPr lang="en-US" sz="6400" dirty="0">
                <a:latin typeface="Times New Roman" pitchFamily="18" charset="0"/>
                <a:cs typeface="Times New Roman" pitchFamily="18" charset="0"/>
              </a:rPr>
              <a:t>y</a:t>
            </a:r>
            <a:r>
              <a:rPr lang="ru-RU" sz="6400" dirty="0">
                <a:latin typeface="Times New Roman" pitchFamily="18" charset="0"/>
                <a:cs typeface="Times New Roman" pitchFamily="18" charset="0"/>
              </a:rPr>
              <a:t>=8,</a:t>
            </a:r>
          </a:p>
          <a:p>
            <a:r>
              <a:rPr lang="ru-RU" sz="6400" dirty="0">
                <a:latin typeface="Times New Roman" pitchFamily="18" charset="0"/>
                <a:cs typeface="Times New Roman" pitchFamily="18" charset="0"/>
              </a:rPr>
              <a:t>   б) построить график заданной функции;</a:t>
            </a:r>
          </a:p>
          <a:p>
            <a:r>
              <a:rPr lang="ru-RU" sz="6400" dirty="0">
                <a:latin typeface="Times New Roman" pitchFamily="18" charset="0"/>
                <a:cs typeface="Times New Roman" pitchFamily="18" charset="0"/>
              </a:rPr>
              <a:t>   в) указать область значений и промежуток возрастания функции, используя    построенный график;</a:t>
            </a:r>
          </a:p>
          <a:p>
            <a:r>
              <a:rPr lang="ru-RU" sz="6400" dirty="0">
                <a:latin typeface="Times New Roman" pitchFamily="18" charset="0"/>
                <a:cs typeface="Times New Roman" pitchFamily="18" charset="0"/>
              </a:rPr>
              <a:t>   г) решить неравенство     </a:t>
            </a:r>
          </a:p>
          <a:p>
            <a:pPr>
              <a:buNone/>
            </a:pPr>
            <a:r>
              <a:rPr lang="ru-RU" sz="6400"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2-й </a:t>
            </a:r>
            <a:r>
              <a:rPr lang="ru-RU" sz="6400" b="1" dirty="0">
                <a:latin typeface="Times New Roman" pitchFamily="18" charset="0"/>
                <a:cs typeface="Times New Roman" pitchFamily="18" charset="0"/>
              </a:rPr>
              <a:t>уровень.</a:t>
            </a:r>
            <a:endParaRPr lang="ru-RU" sz="6400" dirty="0">
              <a:latin typeface="Times New Roman" pitchFamily="18" charset="0"/>
              <a:cs typeface="Times New Roman" pitchFamily="18" charset="0"/>
            </a:endParaRPr>
          </a:p>
          <a:p>
            <a:r>
              <a:rPr lang="ru-RU" sz="6400" dirty="0">
                <a:latin typeface="Times New Roman" pitchFamily="18" charset="0"/>
                <a:cs typeface="Times New Roman" pitchFamily="18" charset="0"/>
              </a:rPr>
              <a:t>2. Найти нули функции: </a:t>
            </a:r>
            <a:r>
              <a:rPr lang="en-US" sz="6400" dirty="0">
                <a:latin typeface="Times New Roman" pitchFamily="18" charset="0"/>
                <a:cs typeface="Times New Roman" pitchFamily="18" charset="0"/>
              </a:rPr>
              <a:t>y</a:t>
            </a:r>
            <a:r>
              <a:rPr lang="ru-RU" sz="6400" dirty="0">
                <a:latin typeface="Times New Roman" pitchFamily="18" charset="0"/>
                <a:cs typeface="Times New Roman" pitchFamily="18" charset="0"/>
              </a:rPr>
              <a:t>=2</a:t>
            </a:r>
            <a:r>
              <a:rPr lang="en-US" sz="6400" dirty="0">
                <a:latin typeface="Times New Roman" pitchFamily="18" charset="0"/>
                <a:cs typeface="Times New Roman" pitchFamily="18" charset="0"/>
              </a:rPr>
              <a:t>x</a:t>
            </a:r>
            <a:r>
              <a:rPr lang="ru-RU" sz="6400" baseline="30000" dirty="0">
                <a:latin typeface="Times New Roman" pitchFamily="18" charset="0"/>
                <a:cs typeface="Times New Roman" pitchFamily="18" charset="0"/>
              </a:rPr>
              <a:t>2</a:t>
            </a:r>
            <a:r>
              <a:rPr lang="ru-RU" sz="6400" dirty="0">
                <a:latin typeface="Times New Roman" pitchFamily="18" charset="0"/>
                <a:cs typeface="Times New Roman" pitchFamily="18" charset="0"/>
              </a:rPr>
              <a:t> +</a:t>
            </a:r>
            <a:r>
              <a:rPr lang="en-US" sz="6400" dirty="0">
                <a:latin typeface="Times New Roman" pitchFamily="18" charset="0"/>
                <a:cs typeface="Times New Roman" pitchFamily="18" charset="0"/>
              </a:rPr>
              <a:t>x</a:t>
            </a:r>
            <a:r>
              <a:rPr lang="ru-RU" sz="6400" dirty="0">
                <a:latin typeface="Times New Roman" pitchFamily="18" charset="0"/>
                <a:cs typeface="Times New Roman" pitchFamily="18" charset="0"/>
              </a:rPr>
              <a:t>-3        </a:t>
            </a:r>
          </a:p>
          <a:p>
            <a:r>
              <a:rPr lang="ru-RU" sz="6400" dirty="0">
                <a:latin typeface="Times New Roman" pitchFamily="18" charset="0"/>
                <a:cs typeface="Times New Roman" pitchFamily="18" charset="0"/>
              </a:rPr>
              <a:t>3. Дана функция .</a:t>
            </a:r>
          </a:p>
          <a:p>
            <a:r>
              <a:rPr lang="ru-RU" sz="6400" dirty="0">
                <a:latin typeface="Times New Roman" pitchFamily="18" charset="0"/>
                <a:cs typeface="Times New Roman" pitchFamily="18" charset="0"/>
              </a:rPr>
              <a:t>  а) построить график функции:</a:t>
            </a:r>
          </a:p>
          <a:p>
            <a:r>
              <a:rPr lang="ru-RU" sz="6400" dirty="0">
                <a:latin typeface="Times New Roman" pitchFamily="18" charset="0"/>
                <a:cs typeface="Times New Roman" pitchFamily="18" charset="0"/>
              </a:rPr>
              <a:t>  б) найти область значения и промежутки возрастания и убывания заданной      </a:t>
            </a:r>
          </a:p>
          <a:p>
            <a:r>
              <a:rPr lang="ru-RU" sz="6400" dirty="0">
                <a:latin typeface="Times New Roman" pitchFamily="18" charset="0"/>
                <a:cs typeface="Times New Roman" pitchFamily="18" charset="0"/>
              </a:rPr>
              <a:t>      функции, используя построенный график;</a:t>
            </a:r>
          </a:p>
          <a:p>
            <a:r>
              <a:rPr lang="ru-RU" sz="6400" dirty="0">
                <a:latin typeface="Times New Roman" pitchFamily="18" charset="0"/>
                <a:cs typeface="Times New Roman" pitchFamily="18" charset="0"/>
              </a:rPr>
              <a:t>  в) сравнить значение функции на концах отрезка [1;2</a:t>
            </a:r>
            <a:r>
              <a:rPr lang="ru-RU" sz="6400" dirty="0" smtClean="0">
                <a:latin typeface="Times New Roman" pitchFamily="18" charset="0"/>
                <a:cs typeface="Times New Roman" pitchFamily="18" charset="0"/>
              </a:rPr>
              <a:t>]</a:t>
            </a:r>
            <a:r>
              <a:rPr lang="ru-RU" sz="6400" dirty="0">
                <a:latin typeface="Times New Roman" pitchFamily="18" charset="0"/>
                <a:cs typeface="Times New Roman" pitchFamily="18" charset="0"/>
              </a:rPr>
              <a:t> </a:t>
            </a:r>
          </a:p>
          <a:p>
            <a:pPr>
              <a:buNone/>
            </a:pPr>
            <a:r>
              <a:rPr lang="ru-RU" sz="6400" b="1" dirty="0">
                <a:latin typeface="Times New Roman" pitchFamily="18" charset="0"/>
                <a:cs typeface="Times New Roman" pitchFamily="18" charset="0"/>
              </a:rPr>
              <a:t>3-й уровень.</a:t>
            </a:r>
            <a:endParaRPr lang="ru-RU" sz="6400" dirty="0">
              <a:latin typeface="Times New Roman" pitchFamily="18" charset="0"/>
              <a:cs typeface="Times New Roman" pitchFamily="18" charset="0"/>
            </a:endParaRPr>
          </a:p>
          <a:p>
            <a:r>
              <a:rPr lang="ru-RU" sz="6400" dirty="0">
                <a:latin typeface="Times New Roman" pitchFamily="18" charset="0"/>
                <a:cs typeface="Times New Roman" pitchFamily="18" charset="0"/>
              </a:rPr>
              <a:t>4. Найти область значений и промежутки возрастания и убывания функции</a:t>
            </a:r>
          </a:p>
          <a:p>
            <a:r>
              <a:rPr lang="ru-RU" sz="6400" dirty="0">
                <a:latin typeface="Times New Roman" pitchFamily="18" charset="0"/>
                <a:cs typeface="Times New Roman" pitchFamily="18" charset="0"/>
              </a:rPr>
              <a:t>      не строя её графика.</a:t>
            </a:r>
          </a:p>
          <a:p>
            <a:r>
              <a:rPr lang="ru-RU" sz="6400" dirty="0">
                <a:latin typeface="Times New Roman" pitchFamily="18" charset="0"/>
                <a:cs typeface="Times New Roman" pitchFamily="18" charset="0"/>
              </a:rPr>
              <a:t>5. 7. Построить график функции  с помощью шаблона параболы , предварительно выделив квадрат двучлена.</a:t>
            </a:r>
          </a:p>
          <a:p>
            <a:r>
              <a:rPr lang="ru-RU" sz="6400" dirty="0">
                <a:latin typeface="Times New Roman" pitchFamily="18" charset="0"/>
                <a:cs typeface="Times New Roman" pitchFamily="18" charset="0"/>
              </a:rPr>
              <a:t>Критерии оценок</a:t>
            </a:r>
          </a:p>
          <a:p>
            <a:r>
              <a:rPr lang="ru-RU" sz="6400" dirty="0">
                <a:latin typeface="Times New Roman" pitchFamily="18" charset="0"/>
                <a:cs typeface="Times New Roman" pitchFamily="18" charset="0"/>
              </a:rPr>
              <a:t>Только 1 уровень-«3», 1 и 2 уровни-«4», все 3 уровня-«5»</a:t>
            </a:r>
          </a:p>
          <a:p>
            <a:pPr>
              <a:buNone/>
            </a:pPr>
            <a:r>
              <a:rPr lang="ru-RU" sz="5600" dirty="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214290"/>
            <a:ext cx="7929618" cy="6143668"/>
          </a:xfrm>
        </p:spPr>
        <p:txBody>
          <a:bodyPr>
            <a:noAutofit/>
          </a:bodyPr>
          <a:lstStyle/>
          <a:p>
            <a:pPr algn="ctr">
              <a:buNone/>
            </a:pPr>
            <a:r>
              <a:rPr lang="ru-RU" sz="2000" dirty="0">
                <a:latin typeface="Times New Roman" pitchFamily="18" charset="0"/>
                <a:cs typeface="Times New Roman" pitchFamily="18" charset="0"/>
              </a:rPr>
              <a:t>Геометрия.</a:t>
            </a:r>
          </a:p>
          <a:p>
            <a:pPr algn="ctr">
              <a:buNone/>
            </a:pPr>
            <a:r>
              <a:rPr lang="ru-RU" sz="2000" b="1" dirty="0">
                <a:latin typeface="Times New Roman" pitchFamily="18" charset="0"/>
                <a:cs typeface="Times New Roman" pitchFamily="18" charset="0"/>
              </a:rPr>
              <a:t>Самостоятельная  работа (в группах). Тема: Площадь.</a:t>
            </a:r>
          </a:p>
          <a:p>
            <a:r>
              <a:rPr lang="ru-RU" sz="2000" dirty="0">
                <a:latin typeface="Times New Roman" pitchFamily="18" charset="0"/>
                <a:cs typeface="Times New Roman" pitchFamily="18" charset="0"/>
              </a:rPr>
              <a:t>Задание 1</a:t>
            </a:r>
          </a:p>
          <a:p>
            <a:pPr>
              <a:buNone/>
            </a:pPr>
            <a:r>
              <a:rPr lang="ru-RU" sz="2000" b="1" dirty="0">
                <a:latin typeface="Times New Roman" pitchFamily="18" charset="0"/>
                <a:cs typeface="Times New Roman" pitchFamily="18" charset="0"/>
              </a:rPr>
              <a:t>1 уровень</a:t>
            </a:r>
          </a:p>
          <a:p>
            <a:pPr>
              <a:buNone/>
            </a:pPr>
            <a:r>
              <a:rPr lang="ru-RU" sz="2000" dirty="0">
                <a:latin typeface="Times New Roman" pitchFamily="18" charset="0"/>
                <a:cs typeface="Times New Roman" pitchFamily="18" charset="0"/>
              </a:rPr>
              <a:t>Записать формулу площади:</a:t>
            </a:r>
          </a:p>
          <a:p>
            <a:pPr lvl="0">
              <a:buNone/>
            </a:pPr>
            <a:r>
              <a:rPr lang="ru-RU" sz="2000" dirty="0">
                <a:latin typeface="Times New Roman" pitchFamily="18" charset="0"/>
                <a:cs typeface="Times New Roman" pitchFamily="18" charset="0"/>
              </a:rPr>
              <a:t>Квадрата, где </a:t>
            </a:r>
            <a:r>
              <a:rPr lang="en-US" sz="2000" dirty="0">
                <a:latin typeface="Times New Roman" pitchFamily="18" charset="0"/>
                <a:cs typeface="Times New Roman" pitchFamily="18" charset="0"/>
              </a:rPr>
              <a:t>a</a:t>
            </a:r>
            <a:r>
              <a:rPr lang="ru-RU" sz="2000" dirty="0">
                <a:latin typeface="Times New Roman" pitchFamily="18" charset="0"/>
                <a:cs typeface="Times New Roman" pitchFamily="18" charset="0"/>
              </a:rPr>
              <a:t>-сторона квадрата;</a:t>
            </a:r>
          </a:p>
          <a:p>
            <a:pPr lvl="0">
              <a:buNone/>
            </a:pPr>
            <a:r>
              <a:rPr lang="ru-RU" sz="2000" dirty="0">
                <a:latin typeface="Times New Roman" pitchFamily="18" charset="0"/>
                <a:cs typeface="Times New Roman" pitchFamily="18" charset="0"/>
              </a:rPr>
              <a:t>Прямоугольника, где </a:t>
            </a:r>
            <a:r>
              <a:rPr lang="en-US" sz="2000" dirty="0">
                <a:latin typeface="Times New Roman" pitchFamily="18" charset="0"/>
                <a:cs typeface="Times New Roman" pitchFamily="18" charset="0"/>
              </a:rPr>
              <a:t>a</a:t>
            </a:r>
            <a:r>
              <a:rPr lang="ru-RU" sz="2000" dirty="0">
                <a:latin typeface="Times New Roman" pitchFamily="18" charset="0"/>
                <a:cs typeface="Times New Roman" pitchFamily="18" charset="0"/>
              </a:rPr>
              <a:t>,</a:t>
            </a:r>
            <a:r>
              <a:rPr lang="en-US" sz="2000" dirty="0">
                <a:latin typeface="Times New Roman" pitchFamily="18" charset="0"/>
                <a:cs typeface="Times New Roman" pitchFamily="18" charset="0"/>
              </a:rPr>
              <a:t>b</a:t>
            </a:r>
            <a:r>
              <a:rPr lang="ru-RU" sz="2000" dirty="0">
                <a:latin typeface="Times New Roman" pitchFamily="18" charset="0"/>
                <a:cs typeface="Times New Roman" pitchFamily="18" charset="0"/>
              </a:rPr>
              <a:t>-стороны прямоугольника;</a:t>
            </a:r>
          </a:p>
          <a:p>
            <a:pPr lvl="0">
              <a:buNone/>
            </a:pPr>
            <a:r>
              <a:rPr lang="ru-RU" sz="2000" dirty="0">
                <a:latin typeface="Times New Roman" pitchFamily="18" charset="0"/>
                <a:cs typeface="Times New Roman" pitchFamily="18" charset="0"/>
              </a:rPr>
              <a:t>Параллелограмма, где </a:t>
            </a:r>
            <a:r>
              <a:rPr lang="en-US" sz="2000" dirty="0">
                <a:latin typeface="Times New Roman" pitchFamily="18" charset="0"/>
                <a:cs typeface="Times New Roman" pitchFamily="18" charset="0"/>
              </a:rPr>
              <a:t>a</a:t>
            </a:r>
            <a:r>
              <a:rPr lang="ru-RU" sz="2000" dirty="0">
                <a:latin typeface="Times New Roman" pitchFamily="18" charset="0"/>
                <a:cs typeface="Times New Roman" pitchFamily="18" charset="0"/>
              </a:rPr>
              <a:t>-сторона,</a:t>
            </a:r>
            <a:r>
              <a:rPr lang="en-US" sz="2000" dirty="0">
                <a:latin typeface="Times New Roman" pitchFamily="18" charset="0"/>
                <a:cs typeface="Times New Roman" pitchFamily="18" charset="0"/>
              </a:rPr>
              <a:t>h</a:t>
            </a:r>
            <a:r>
              <a:rPr lang="ru-RU" sz="2000" dirty="0">
                <a:latin typeface="Times New Roman" pitchFamily="18" charset="0"/>
                <a:cs typeface="Times New Roman" pitchFamily="18" charset="0"/>
              </a:rPr>
              <a:t>-высота параллелограмма.</a:t>
            </a:r>
          </a:p>
          <a:p>
            <a:pPr>
              <a:buNone/>
            </a:pPr>
            <a:r>
              <a:rPr lang="ru-RU" sz="2000" b="1" dirty="0">
                <a:latin typeface="Times New Roman" pitchFamily="18" charset="0"/>
                <a:cs typeface="Times New Roman" pitchFamily="18" charset="0"/>
              </a:rPr>
              <a:t>2 уровень</a:t>
            </a:r>
          </a:p>
          <a:p>
            <a:pPr>
              <a:buNone/>
            </a:pPr>
            <a:r>
              <a:rPr lang="ru-RU" sz="2000" dirty="0">
                <a:latin typeface="Times New Roman" pitchFamily="18" charset="0"/>
                <a:cs typeface="Times New Roman" pitchFamily="18" charset="0"/>
              </a:rPr>
              <a:t>Вычислите площадь пола классной комнаты, сделав необходимые измерения. (Примечание: в классе </a:t>
            </a:r>
            <a:r>
              <a:rPr lang="ru-RU" sz="2000" dirty="0" smtClean="0">
                <a:latin typeface="Times New Roman" pitchFamily="18" charset="0"/>
                <a:cs typeface="Times New Roman" pitchFamily="18" charset="0"/>
              </a:rPr>
              <a:t>имеются  </a:t>
            </a:r>
            <a:r>
              <a:rPr lang="ru-RU" sz="2000" dirty="0">
                <a:latin typeface="Times New Roman" pitchFamily="18" charset="0"/>
                <a:cs typeface="Times New Roman" pitchFamily="18" charset="0"/>
              </a:rPr>
              <a:t>выступы</a:t>
            </a:r>
            <a:r>
              <a:rPr lang="ru-RU" sz="2000" dirty="0" smtClean="0">
                <a:latin typeface="Times New Roman" pitchFamily="18" charset="0"/>
                <a:cs typeface="Times New Roman" pitchFamily="18" charset="0"/>
              </a:rPr>
              <a:t>)</a:t>
            </a:r>
          </a:p>
          <a:p>
            <a:pPr>
              <a:buNone/>
            </a:pPr>
            <a:endParaRPr lang="ru-RU" sz="2000"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3 уровень</a:t>
            </a:r>
          </a:p>
          <a:p>
            <a:pPr algn="ctr">
              <a:buNone/>
            </a:pPr>
            <a:r>
              <a:rPr lang="ru-RU" sz="2000" dirty="0" smtClean="0">
                <a:latin typeface="Times New Roman" pitchFamily="18" charset="0"/>
                <a:cs typeface="Times New Roman" pitchFamily="18" charset="0"/>
              </a:rPr>
              <a:t>При строительстве дома используются керамические кирпичи размером </a:t>
            </a:r>
          </a:p>
          <a:p>
            <a:pPr algn="ctr">
              <a:buNone/>
            </a:pPr>
            <a:r>
              <a:rPr lang="ru-RU" sz="2000" dirty="0" smtClean="0">
                <a:latin typeface="Times New Roman" pitchFamily="18" charset="0"/>
                <a:cs typeface="Times New Roman" pitchFamily="18" charset="0"/>
              </a:rPr>
              <a:t>25см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12 см </a:t>
            </a:r>
            <a:r>
              <a:rPr lang="ru-RU" sz="2000" dirty="0" err="1" smtClean="0">
                <a:latin typeface="Times New Roman" pitchFamily="18" charset="0"/>
                <a:cs typeface="Times New Roman" pitchFamily="18" charset="0"/>
              </a:rPr>
              <a:t>х</a:t>
            </a:r>
            <a:r>
              <a:rPr lang="ru-RU" sz="2000" dirty="0" smtClean="0">
                <a:latin typeface="Times New Roman" pitchFamily="18" charset="0"/>
                <a:cs typeface="Times New Roman" pitchFamily="18" charset="0"/>
              </a:rPr>
              <a:t> 6 см. Сколько кирпичей потребуется на возведение одной внешней стены размером 3 и 12 м и толщиной 25 см?</a:t>
            </a:r>
          </a:p>
          <a:p>
            <a:pPr>
              <a:buNone/>
            </a:pPr>
            <a:endParaRPr lang="ru-RU"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92696"/>
            <a:ext cx="8229600" cy="5736700"/>
          </a:xfrm>
        </p:spPr>
        <p:txBody>
          <a:bodyPr>
            <a:noAutofit/>
          </a:bodyPr>
          <a:lstStyle/>
          <a:p>
            <a:r>
              <a:rPr lang="ru-RU" sz="2000" dirty="0" smtClean="0">
                <a:latin typeface="Times New Roman" pitchFamily="18" charset="0"/>
                <a:cs typeface="Times New Roman" pitchFamily="18" charset="0"/>
              </a:rPr>
              <a:t>Задание 2.</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1-й уровень.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Реши задачу: “Площадь прямоугольника равна 36см2. Ширина прямоугольника 4см. Чему равен периметр прямоугольника?”</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2-й уровень.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Реши задачу: “Площадь прямоугольника 32см2. Какова длина и ширина прямоугольника, если ширина в 2 раза короче, чем его длина?”</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3-й уровень.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Реши задачу: “Периметр прямоугольника равен 26 см, площадь – 42см  Определи его длину и ширину”</a:t>
            </a:r>
          </a:p>
          <a:p>
            <a:pPr algn="ctr">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Критерии оценок.</a:t>
            </a:r>
          </a:p>
          <a:p>
            <a:pPr>
              <a:buNone/>
            </a:pPr>
            <a:r>
              <a:rPr lang="ru-RU" sz="2000" dirty="0" smtClean="0">
                <a:latin typeface="Times New Roman" pitchFamily="18" charset="0"/>
                <a:cs typeface="Times New Roman" pitchFamily="18" charset="0"/>
              </a:rPr>
              <a:t> 1 уровень- «3», 2 уровень-«4», 3 уровень-«5».</a:t>
            </a:r>
          </a:p>
          <a:p>
            <a:endParaRPr lang="ru-RU" sz="2000" dirty="0" smtClean="0">
              <a:latin typeface="Times New Roman" pitchFamily="18" charset="0"/>
              <a:cs typeface="Times New Roman" pitchFamily="18" charset="0"/>
            </a:endParaRPr>
          </a:p>
          <a:p>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1143000"/>
          </a:xfrm>
        </p:spPr>
        <p:txBody>
          <a:bodyPr>
            <a:noAutofit/>
          </a:bodyPr>
          <a:lstStyle/>
          <a:p>
            <a:r>
              <a:rPr lang="ru-RU" sz="3200" b="1" dirty="0" smtClean="0"/>
              <a:t>Тема: Прогрессии.</a:t>
            </a:r>
            <a:r>
              <a:rPr lang="ru-RU" sz="4800" b="1" dirty="0" smtClean="0"/>
              <a:t/>
            </a:r>
            <a:br>
              <a:rPr lang="ru-RU" sz="4800" b="1" dirty="0" smtClean="0"/>
            </a:br>
            <a:r>
              <a:rPr lang="ru-RU" sz="4800" b="1" dirty="0" smtClean="0"/>
              <a:t/>
            </a:r>
            <a:br>
              <a:rPr lang="ru-RU" sz="4800" b="1" dirty="0" smtClean="0"/>
            </a:br>
            <a:endParaRPr lang="ru-RU" sz="4800" b="1" dirty="0"/>
          </a:p>
        </p:txBody>
      </p:sp>
      <p:sp>
        <p:nvSpPr>
          <p:cNvPr id="3" name="Содержимое 2"/>
          <p:cNvSpPr>
            <a:spLocks noGrp="1"/>
          </p:cNvSpPr>
          <p:nvPr>
            <p:ph idx="1"/>
          </p:nvPr>
        </p:nvSpPr>
        <p:spPr>
          <a:xfrm>
            <a:off x="395536" y="620688"/>
            <a:ext cx="8229600" cy="5544616"/>
          </a:xfrm>
        </p:spPr>
        <p:txBody>
          <a:bodyPr numCol="2">
            <a:noAutofit/>
          </a:bodyPr>
          <a:lstStyle/>
          <a:p>
            <a:pPr>
              <a:buNone/>
            </a:pPr>
            <a:r>
              <a:rPr lang="ru-RU" sz="1800" dirty="0" smtClean="0"/>
              <a:t>Задание 1.</a:t>
            </a:r>
          </a:p>
          <a:p>
            <a:pPr>
              <a:buNone/>
            </a:pPr>
            <a:r>
              <a:rPr lang="ru-RU" sz="1800" dirty="0" smtClean="0"/>
              <a:t>Является ли последовательность арифметической прогрессией:</a:t>
            </a:r>
          </a:p>
          <a:p>
            <a:pPr lvl="0">
              <a:buNone/>
            </a:pPr>
            <a:r>
              <a:rPr lang="ru-RU" sz="1800" dirty="0" smtClean="0"/>
              <a:t>4, 7, 10, 13………</a:t>
            </a:r>
          </a:p>
          <a:p>
            <a:pPr lvl="0">
              <a:buNone/>
            </a:pPr>
            <a:r>
              <a:rPr lang="ru-RU" sz="1800" dirty="0" smtClean="0"/>
              <a:t>3,9,27,81,…………</a:t>
            </a:r>
          </a:p>
          <a:p>
            <a:pPr lvl="0">
              <a:buNone/>
            </a:pPr>
            <a:r>
              <a:rPr lang="ru-RU" sz="1800" dirty="0" smtClean="0"/>
              <a:t>-5,-1,0,1,5,………</a:t>
            </a:r>
          </a:p>
          <a:p>
            <a:pPr lvl="0">
              <a:buNone/>
            </a:pPr>
            <a:r>
              <a:rPr lang="ru-RU" sz="1800" dirty="0" smtClean="0"/>
              <a:t>2,4,6,8,…………..</a:t>
            </a:r>
          </a:p>
          <a:p>
            <a:pPr lvl="0">
              <a:buNone/>
            </a:pPr>
            <a:r>
              <a:rPr lang="ru-RU" sz="1800" dirty="0" smtClean="0"/>
              <a:t>2000,2004,2008,2012…………</a:t>
            </a:r>
          </a:p>
          <a:p>
            <a:pPr>
              <a:buNone/>
            </a:pPr>
            <a:r>
              <a:rPr lang="ru-RU" sz="1800" dirty="0" smtClean="0"/>
              <a:t> </a:t>
            </a:r>
          </a:p>
          <a:p>
            <a:pPr>
              <a:buNone/>
            </a:pPr>
            <a:r>
              <a:rPr lang="ru-RU" sz="1800" dirty="0" smtClean="0"/>
              <a:t>Задание 2</a:t>
            </a:r>
          </a:p>
          <a:p>
            <a:pPr>
              <a:buNone/>
            </a:pPr>
            <a:r>
              <a:rPr lang="ru-RU" sz="1800" dirty="0" smtClean="0"/>
              <a:t>Укажите арифметические прогрессии, разность которых равна 4</a:t>
            </a:r>
          </a:p>
          <a:p>
            <a:pPr lvl="0">
              <a:buNone/>
            </a:pPr>
            <a:r>
              <a:rPr lang="ru-RU" sz="1800" dirty="0" smtClean="0"/>
              <a:t>1,5,9,13…….</a:t>
            </a:r>
          </a:p>
          <a:p>
            <a:pPr lvl="0">
              <a:buNone/>
            </a:pPr>
            <a:r>
              <a:rPr lang="ru-RU" sz="1800" dirty="0" smtClean="0"/>
              <a:t>1,6,11,16,………</a:t>
            </a:r>
          </a:p>
          <a:p>
            <a:pPr lvl="0">
              <a:buNone/>
            </a:pPr>
            <a:r>
              <a:rPr lang="ru-RU" sz="1800" dirty="0" smtClean="0"/>
              <a:t>1988,1992,1996,2000………</a:t>
            </a:r>
          </a:p>
          <a:p>
            <a:pPr lvl="0">
              <a:buNone/>
            </a:pPr>
            <a:r>
              <a:rPr lang="ru-RU" sz="1800" dirty="0" smtClean="0"/>
              <a:t>1,3,5,7……..</a:t>
            </a:r>
          </a:p>
          <a:p>
            <a:pPr>
              <a:buNone/>
            </a:pPr>
            <a:r>
              <a:rPr lang="ru-RU" sz="1800" dirty="0" smtClean="0"/>
              <a:t> </a:t>
            </a:r>
          </a:p>
          <a:p>
            <a:pPr>
              <a:buNone/>
            </a:pPr>
            <a:r>
              <a:rPr lang="ru-RU" sz="1800" dirty="0" smtClean="0"/>
              <a:t>Задание 3</a:t>
            </a:r>
          </a:p>
          <a:p>
            <a:pPr>
              <a:buNone/>
            </a:pPr>
            <a:r>
              <a:rPr lang="ru-RU" sz="1800" dirty="0" smtClean="0"/>
              <a:t>Какая из предложенных последовательностей является  </a:t>
            </a:r>
          </a:p>
          <a:p>
            <a:pPr>
              <a:buNone/>
            </a:pPr>
            <a:r>
              <a:rPr lang="ru-RU" sz="1800" dirty="0" smtClean="0"/>
              <a:t>а) арифметической, </a:t>
            </a:r>
          </a:p>
          <a:p>
            <a:pPr>
              <a:buNone/>
            </a:pPr>
            <a:r>
              <a:rPr lang="ru-RU" sz="1800" dirty="0" smtClean="0"/>
              <a:t>б) геометрической прогрессией.</a:t>
            </a:r>
          </a:p>
          <a:p>
            <a:pPr>
              <a:buNone/>
            </a:pPr>
            <a:r>
              <a:rPr lang="ru-RU" sz="1800" dirty="0" smtClean="0"/>
              <a:t>1) 1,3,27,81…..</a:t>
            </a:r>
          </a:p>
          <a:p>
            <a:pPr>
              <a:buNone/>
            </a:pPr>
            <a:r>
              <a:rPr lang="ru-RU" sz="1800" dirty="0" smtClean="0"/>
              <a:t>2) -2,1,4,7,10,….</a:t>
            </a:r>
          </a:p>
          <a:p>
            <a:pPr>
              <a:buNone/>
            </a:pPr>
            <a:r>
              <a:rPr lang="ru-RU" sz="1800" dirty="0" smtClean="0"/>
              <a:t>3) 1,5,25…..</a:t>
            </a:r>
          </a:p>
          <a:p>
            <a:pPr>
              <a:buNone/>
            </a:pPr>
            <a:r>
              <a:rPr lang="ru-RU" sz="1800" dirty="0" smtClean="0"/>
              <a:t>4) 10,20,30…..</a:t>
            </a:r>
          </a:p>
          <a:p>
            <a:endParaRPr lang="ru-RU" sz="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numCol="2">
            <a:normAutofit fontScale="90000"/>
          </a:bodyPr>
          <a:lstStyle/>
          <a:p>
            <a:r>
              <a:rPr lang="ru-RU" sz="1800" b="1" dirty="0" smtClean="0">
                <a:latin typeface="Times New Roman" pitchFamily="18" charset="0"/>
                <a:cs typeface="Times New Roman" pitchFamily="18" charset="0"/>
              </a:rPr>
              <a:t>Задания по технологии ИСУД по теме «Прогрессии»</a:t>
            </a:r>
            <a:br>
              <a:rPr lang="ru-RU" sz="1800" b="1"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Задание </a:t>
            </a:r>
            <a:r>
              <a:rPr lang="ru-RU" sz="1600" b="1" dirty="0" smtClean="0">
                <a:latin typeface="Times New Roman" pitchFamily="18" charset="0"/>
                <a:cs typeface="Times New Roman" pitchFamily="18" charset="0"/>
              </a:rPr>
              <a:t>1 на опознания</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Является ли последовательность арифметической прогрессией: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4, 7, 10, 13………</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3,9,27,81,…………</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-5,-1,0,1,5,………</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2,4,6,8,…………..</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2000,2004,2008,2012…………</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Задание 2 на различение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Укажите арифметические прогрессии, разность которых равна 4</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1,5,9,13…….</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1,6,11,16,………</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1988,1992,1996,2000………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1,3,5,7……..</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Задание </a:t>
            </a:r>
            <a:r>
              <a:rPr lang="ru-RU" sz="1600" b="1" dirty="0" smtClean="0">
                <a:latin typeface="Times New Roman" pitchFamily="18" charset="0"/>
                <a:cs typeface="Times New Roman" pitchFamily="18" charset="0"/>
              </a:rPr>
              <a:t>3 на классификацию</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Какая из предложенных последовательностей является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а) арифметической,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б) геометрической прогрессией.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 1,3,27,81…..</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2) -2,1,4,7,10,….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3) 1,5,25…..</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4) 10,20,30…..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Задание 4 с пробелами</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Дополните неизвестный член прогрессии.</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15, …, 45,60.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16 ,…, 36</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Задание 5 применение знаний</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Дана последовательность.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1) 9, 81, 243……………</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2) 3, 8, 12, 17, 22.</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Выпишите данные.</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latin typeface="Times New Roman" pitchFamily="18" charset="0"/>
                <a:cs typeface="Times New Roman" pitchFamily="18" charset="0"/>
              </a:rPr>
              <a:t>Методические рекомендации по реализации уровневой дифференциации.</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916832"/>
            <a:ext cx="8229600" cy="4525963"/>
          </a:xfrm>
        </p:spPr>
        <p:txBody>
          <a:bodyPr>
            <a:normAutofit/>
          </a:bodyPr>
          <a:lstStyle/>
          <a:p>
            <a:pPr marL="514350" indent="-514350">
              <a:buNone/>
            </a:pPr>
            <a:r>
              <a:rPr lang="ru-RU" sz="2800" dirty="0">
                <a:latin typeface="Times New Roman" pitchFamily="18" charset="0"/>
                <a:cs typeface="Times New Roman" pitchFamily="18" charset="0"/>
              </a:rPr>
              <a:t>1. Использовать уровневый тематический контроль удобнее всего работая крупными блоками. </a:t>
            </a:r>
            <a:endParaRPr lang="ru-RU" sz="2800" dirty="0" smtClean="0">
              <a:latin typeface="Times New Roman" pitchFamily="18" charset="0"/>
              <a:cs typeface="Times New Roman" pitchFamily="18" charset="0"/>
            </a:endParaRPr>
          </a:p>
          <a:p>
            <a:pPr>
              <a:buNone/>
            </a:pPr>
            <a:r>
              <a:rPr lang="ru-RU" sz="2800" dirty="0">
                <a:latin typeface="Times New Roman" pitchFamily="18" charset="0"/>
                <a:cs typeface="Times New Roman" pitchFamily="18" charset="0"/>
              </a:rPr>
              <a:t>2. Содержание контролирующих работ должно быть заранее известно учащимся в той или иной </a:t>
            </a:r>
            <a:r>
              <a:rPr lang="ru-RU" sz="2800" dirty="0" smtClean="0">
                <a:latin typeface="Times New Roman" pitchFamily="18" charset="0"/>
                <a:cs typeface="Times New Roman" pitchFamily="18" charset="0"/>
              </a:rPr>
              <a:t>форме</a:t>
            </a:r>
          </a:p>
          <a:p>
            <a:pPr>
              <a:buNone/>
            </a:pPr>
            <a:r>
              <a:rPr lang="ru-RU" sz="2800" dirty="0" smtClean="0">
                <a:latin typeface="Times New Roman" pitchFamily="18" charset="0"/>
                <a:cs typeface="Times New Roman" pitchFamily="18" charset="0"/>
              </a:rPr>
              <a:t>3.Сужение </a:t>
            </a:r>
            <a:r>
              <a:rPr lang="ru-RU" sz="2800" dirty="0">
                <a:latin typeface="Times New Roman" pitchFamily="18" charset="0"/>
                <a:cs typeface="Times New Roman" pitchFamily="18" charset="0"/>
              </a:rPr>
              <a:t>списка типовых задач обязательных для усвоения всеми учениками за счет исключения комбинированных, усложненных задач не означает снижения уровня преподавания математики.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76672"/>
            <a:ext cx="8496944" cy="5976664"/>
          </a:xfrm>
        </p:spPr>
        <p:txBody>
          <a:bodyPr>
            <a:normAutofit/>
          </a:bodyPr>
          <a:lstStyle/>
          <a:p>
            <a:pPr>
              <a:buNone/>
            </a:pPr>
            <a:r>
              <a:rPr lang="ru-RU" dirty="0">
                <a:latin typeface="Times New Roman" pitchFamily="18" charset="0"/>
                <a:cs typeface="Times New Roman" pitchFamily="18" charset="0"/>
              </a:rPr>
              <a:t>4. Последовательное продвижение учащимися по уровням усвоения может осуществляться в индивидуальном для каждого ученика темпе</a:t>
            </a:r>
            <a:r>
              <a:rPr lang="ru-RU" dirty="0" smtClean="0">
                <a:latin typeface="Times New Roman" pitchFamily="18" charset="0"/>
                <a:cs typeface="Times New Roman" pitchFamily="18" charset="0"/>
              </a:rPr>
              <a:t>.</a:t>
            </a:r>
          </a:p>
          <a:p>
            <a:pPr>
              <a:buNone/>
            </a:pPr>
            <a:r>
              <a:rPr lang="ru-RU" dirty="0">
                <a:latin typeface="Times New Roman" pitchFamily="18" charset="0"/>
                <a:cs typeface="Times New Roman" pitchFamily="18" charset="0"/>
              </a:rPr>
              <a:t>5. Работая таким образом легко осуществить принцип добровольности в выборе уровня усвоения материала</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6. </a:t>
            </a:r>
            <a:r>
              <a:rPr lang="ru-RU" dirty="0">
                <a:latin typeface="Times New Roman" pitchFamily="18" charset="0"/>
                <a:cs typeface="Times New Roman" pitchFamily="18" charset="0"/>
              </a:rPr>
              <a:t>Использование уровневого подхода дает возможность целенаправленно отбирать материал</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280920" cy="4464496"/>
          </a:xfrm>
        </p:spPr>
        <p:txBody>
          <a:bodyPr/>
          <a:lstStyle/>
          <a:p>
            <a:r>
              <a:rPr lang="ru-RU" sz="2800" dirty="0">
                <a:latin typeface="Times New Roman" pitchFamily="18" charset="0"/>
                <a:cs typeface="Times New Roman" pitchFamily="18" charset="0"/>
              </a:rPr>
              <a:t>7. Оценка должна отражать уровневый подход при контроле, в основе которого лежит достижение всеми учащимися минимального базового обучения</a:t>
            </a:r>
            <a:r>
              <a:rPr lang="ru-RU" sz="2800" dirty="0" smtClean="0">
                <a:latin typeface="Times New Roman" pitchFamily="18" charset="0"/>
                <a:cs typeface="Times New Roman" pitchFamily="18" charset="0"/>
              </a:rPr>
              <a:t>.</a:t>
            </a:r>
          </a:p>
          <a:p>
            <a:r>
              <a:rPr lang="ru-RU" sz="2800" dirty="0">
                <a:latin typeface="Times New Roman" pitchFamily="18" charset="0"/>
                <a:cs typeface="Times New Roman" pitchFamily="18" charset="0"/>
              </a:rPr>
              <a:t>8. Уровневый контроль, осуществляемый с помощью тестирования, завершается уровневой контрольной работой (тематической или </a:t>
            </a:r>
            <a:r>
              <a:rPr lang="ru-RU" sz="2800" dirty="0" smtClean="0">
                <a:latin typeface="Times New Roman" pitchFamily="18" charset="0"/>
                <a:cs typeface="Times New Roman" pitchFamily="18" charset="0"/>
              </a:rPr>
              <a:t>итоговой)</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rmAutofit/>
          </a:bodyPr>
          <a:lstStyle/>
          <a:p>
            <a:r>
              <a:rPr lang="ru-RU" sz="2400" b="1" dirty="0" smtClean="0">
                <a:latin typeface="Times New Roman" pitchFamily="18" charset="0"/>
                <a:cs typeface="Times New Roman" pitchFamily="18" charset="0"/>
              </a:rPr>
              <a:t>Список использованной литературы</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Галеева</a:t>
            </a:r>
            <a:r>
              <a:rPr lang="ru-RU" sz="2400" dirty="0" smtClean="0">
                <a:latin typeface="Times New Roman" pitchFamily="18" charset="0"/>
                <a:cs typeface="Times New Roman" pitchFamily="18" charset="0"/>
              </a:rPr>
              <a:t> Н.Л. «Технология ИСУД как диагностический и управленческий ресурс качества школьного образования», М: 2012</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 </a:t>
            </a:r>
            <a:r>
              <a:rPr lang="ru-RU" sz="2400" dirty="0" smtClean="0">
                <a:latin typeface="Times New Roman" pitchFamily="18" charset="0"/>
                <a:cs typeface="Times New Roman" pitchFamily="18" charset="0"/>
              </a:rPr>
              <a:t>УМК по математике А.Г.Мордкович  и Л.С. </a:t>
            </a:r>
            <a:r>
              <a:rPr lang="ru-RU" sz="2400" dirty="0" err="1" smtClean="0">
                <a:latin typeface="Times New Roman" pitchFamily="18" charset="0"/>
                <a:cs typeface="Times New Roman" pitchFamily="18" charset="0"/>
              </a:rPr>
              <a:t>Атанасян</a:t>
            </a:r>
            <a:r>
              <a:rPr lang="ru-RU" sz="2400" dirty="0" smtClean="0">
                <a:latin typeface="Times New Roman" pitchFamily="18" charset="0"/>
                <a:cs typeface="Times New Roman" pitchFamily="18" charset="0"/>
              </a:rPr>
              <a:t> и др</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3) Интернет-ресурсы.</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928670"/>
            <a:ext cx="7772400" cy="5132705"/>
          </a:xfrm>
        </p:spPr>
        <p:txBody>
          <a:bodyPr>
            <a:normAutofit/>
          </a:bodyPr>
          <a:lstStyle/>
          <a:p>
            <a:pPr algn="ct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Понятие “дифференцированное обучение” в переводе с латинского “</a:t>
            </a:r>
            <a:r>
              <a:rPr lang="ru-RU" sz="1600" dirty="0" err="1" smtClean="0">
                <a:latin typeface="Times New Roman" pitchFamily="18" charset="0"/>
                <a:cs typeface="Times New Roman" pitchFamily="18" charset="0"/>
              </a:rPr>
              <a:t>different</a:t>
            </a:r>
            <a:r>
              <a:rPr lang="ru-RU" sz="1600" dirty="0" smtClean="0">
                <a:latin typeface="Times New Roman" pitchFamily="18" charset="0"/>
                <a:cs typeface="Times New Roman" pitchFamily="18" charset="0"/>
              </a:rPr>
              <a:t>” означает разделение, разложение целого на различные части, формы, ступени.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Цели дифференцированного </a:t>
            </a:r>
            <a:r>
              <a:rPr lang="ru-RU" sz="2000" dirty="0">
                <a:latin typeface="Times New Roman" pitchFamily="18" charset="0"/>
                <a:cs typeface="Times New Roman" pitchFamily="18" charset="0"/>
              </a:rPr>
              <a:t>обучения: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организовать учебный процесс на основе учета индивидуальных особенностей личности, т.е. на уровне его возможностей и способностей. </a:t>
            </a:r>
            <a:br>
              <a:rPr lang="ru-RU" sz="1600" dirty="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Основная </a:t>
            </a:r>
            <a:r>
              <a:rPr lang="ru-RU" sz="2000" dirty="0">
                <a:latin typeface="Times New Roman" pitchFamily="18" charset="0"/>
                <a:cs typeface="Times New Roman" pitchFamily="18" charset="0"/>
              </a:rPr>
              <a:t>задача:</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 увидеть индивидуальность ученика и сохранить ее, помочь ребенку поверить в свои силы, обеспечить его максимальное развитие.</a:t>
            </a:r>
          </a:p>
        </p:txBody>
      </p:sp>
      <p:sp>
        <p:nvSpPr>
          <p:cNvPr id="3" name="Текст 2"/>
          <p:cNvSpPr>
            <a:spLocks noGrp="1"/>
          </p:cNvSpPr>
          <p:nvPr>
            <p:ph type="body" idx="1"/>
          </p:nvPr>
        </p:nvSpPr>
        <p:spPr>
          <a:xfrm>
            <a:off x="722313" y="-214338"/>
            <a:ext cx="7772400" cy="214338"/>
          </a:xfrm>
        </p:spPr>
        <p:txBody>
          <a:bodyPr>
            <a:normAutofit fontScale="25000" lnSpcReduction="20000"/>
          </a:bodyPr>
          <a:lstStyle/>
          <a:p>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endParaRPr lang="ru-RU" b="1" dirty="0" smtClean="0">
              <a:latin typeface="Times New Roman" pitchFamily="18" charset="0"/>
              <a:cs typeface="Times New Roman" pitchFamily="18" charset="0"/>
            </a:endParaRPr>
          </a:p>
          <a:p>
            <a:endParaRPr lang="ru-RU" b="1" dirty="0" smtClean="0">
              <a:latin typeface="Times New Roman" pitchFamily="18" charset="0"/>
              <a:cs typeface="Times New Roman" pitchFamily="18" charset="0"/>
            </a:endParaRPr>
          </a:p>
          <a:p>
            <a:endParaRPr lang="ru-RU"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17247"/>
            <a:ext cx="8229600" cy="45719"/>
          </a:xfrm>
        </p:spPr>
        <p:txBody>
          <a:bodyPr>
            <a:normAutofit fontScale="90000"/>
          </a:bodyPr>
          <a:lstStyle/>
          <a:p>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428604"/>
            <a:ext cx="8229600" cy="5870175"/>
          </a:xfrm>
        </p:spPr>
        <p:txBody>
          <a:bodyPr>
            <a:normAutofit fontScale="77500" lnSpcReduction="20000"/>
          </a:bodyPr>
          <a:lstStyle/>
          <a:p>
            <a:pPr algn="ctr">
              <a:buNone/>
            </a:pPr>
            <a:r>
              <a:rPr lang="ru-RU" b="1" dirty="0" smtClean="0">
                <a:latin typeface="Times New Roman" pitchFamily="18" charset="0"/>
                <a:cs typeface="Times New Roman" pitchFamily="18" charset="0"/>
              </a:rPr>
              <a:t>Уровневая дифференциация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позволяет работать как с отдельными учениками, так и с группами, сохраняет ученический коллектив, в котором происходит развитие личности. Ее характерными чертами являются: открытость требований, предоставление учениками возможности самим выбирать усвоения материала и переходить с одного уровня на другой. </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Система </a:t>
            </a:r>
            <a:r>
              <a:rPr lang="ru-RU" dirty="0">
                <a:latin typeface="Times New Roman" pitchFamily="18" charset="0"/>
                <a:cs typeface="Times New Roman" pitchFamily="18" charset="0"/>
              </a:rPr>
              <a:t>работы учителя по этой технологии включает в себя различные ступени: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Выявление отставаний в ЗУН;</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Ликвидация их пробелов;</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Устранение причин неуспеваемости;</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Формирование интереса и мотивация к учебе;</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Дифференцирование (по степени трудности) учебных задач и оценок деятельности ученика.</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85728"/>
            <a:ext cx="8229600" cy="5159496"/>
          </a:xfrm>
        </p:spPr>
        <p:txBody>
          <a:bodyPr>
            <a:normAutofit fontScale="9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3100" b="1" i="1" dirty="0" smtClean="0">
                <a:latin typeface="Times New Roman" pitchFamily="18" charset="0"/>
                <a:cs typeface="Times New Roman" pitchFamily="18" charset="0"/>
              </a:rPr>
              <a:t>Уровневая дифференциация</a:t>
            </a:r>
            <a:r>
              <a:rPr lang="ru-RU" sz="3100" dirty="0" smtClean="0">
                <a:latin typeface="Times New Roman" pitchFamily="18" charset="0"/>
                <a:cs typeface="Times New Roman" pitchFamily="18" charset="0"/>
              </a:rPr>
              <a:t> – организация обучения, при которой школьники, обучаясь по одной программе, имеют право и возможность усваивать её на различных планируемых уровнях: на обязательном (базовом, стандарт образования) и повышенном.</a:t>
            </a:r>
            <a:r>
              <a:rPr lang="ru-RU" sz="3100" dirty="0" smtClean="0"/>
              <a:t/>
            </a:r>
            <a:br>
              <a:rPr lang="ru-RU" sz="3100" dirty="0" smtClean="0"/>
            </a:b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Основная </a:t>
            </a:r>
            <a:r>
              <a:rPr lang="ru-RU" sz="3100" dirty="0">
                <a:latin typeface="Times New Roman" pitchFamily="18" charset="0"/>
                <a:cs typeface="Times New Roman" pitchFamily="18" charset="0"/>
              </a:rPr>
              <a:t>цель использования нами технологии уровневой дифференциации – обучение каждого на уровне его возможностей и способностей, что дает каждому учащемуся возможность получить максимальные по его способностям знания и реализовать свой личностный потенциал</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Autofit/>
          </a:bodyPr>
          <a:lstStyle/>
          <a:p>
            <a:r>
              <a:rPr lang="ru-RU" sz="2400" b="1" dirty="0" smtClean="0">
                <a:latin typeface="Times New Roman" pitchFamily="18" charset="0"/>
                <a:cs typeface="Times New Roman" pitchFamily="18" charset="0"/>
              </a:rPr>
              <a:t>Уровневая дифференциация</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 соответствии с выявленными способностями или интересом учащихся к изучению учебного предмета класс условно разбивается на группы</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1 -я группа - учащиеся с низким темпом усвоения материала;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2-я группа - учащиеся со средним темпом усвоения материала;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3-я группа - учащиеся с высоким темпом усвоения материала.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Деятельность учителя при организации индивидуальной и групповой дифференцированных форм работы состоит в:</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делении учащихся на группы (по уровню знаний, интересам, способностям);</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разработке или подборе заданий и программного обеспечения в соответствии выявленными уровнями знаний, интересами, способностями учащихся;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оценивании деятельности учащихся.</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Autofit/>
          </a:bodyPr>
          <a:lstStyle/>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Цели дифференцированного обучения: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для 1-й группы учащихся: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Пробудить интерес к предмету путем использования посильных задач, учебных программных средств, позволяющих ученику работать в соответствии с его индивидуальными способностями;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ликвидировать пробелы в знаниях и умениях;</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сформировать умение осуществлять самостоятельную деятельность по образцу;</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для 2-й группы учащихся: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развить устойчивый интерес к предмету;</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закрепить и повторить имеющиеся знания и способы действий, актуализировать имеющиеся знания для успешного изучения нового материала;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сформировать умение самостоятельно работать над задачей или с учебным программным средством;</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Autofit/>
          </a:bodyPr>
          <a:lstStyle/>
          <a:p>
            <a:r>
              <a:rPr lang="ru-RU" sz="2800" dirty="0" smtClean="0">
                <a:latin typeface="Times New Roman" pitchFamily="18" charset="0"/>
                <a:cs typeface="Times New Roman" pitchFamily="18" charset="0"/>
              </a:rPr>
              <a:t>для 3-й группы учащихся: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развить устойчивый интерес к предмету;</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сформировать новые способы действий, умение решать задачи повышенной сложности, нестандартные задачи;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развить умение самостоятельно работать над составлением алгоритма или учебным программным средством.</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Подбор заданий для группового и индивидуального выполнения учитель должен осуществлять с учетом:</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обязательных результатов обучения;</a:t>
            </a:r>
            <a:br>
              <a:rPr lang="ru-RU" sz="2800" dirty="0" smtClean="0">
                <a:latin typeface="Times New Roman" pitchFamily="18" charset="0"/>
                <a:cs typeface="Times New Roman" pitchFamily="18" charset="0"/>
              </a:rPr>
            </a:br>
            <a:r>
              <a:rPr lang="ru-RU" sz="2800" dirty="0" err="1" smtClean="0">
                <a:latin typeface="Times New Roman" pitchFamily="18" charset="0"/>
                <a:cs typeface="Times New Roman" pitchFamily="18" charset="0"/>
              </a:rPr>
              <a:t>межпредметных</a:t>
            </a:r>
            <a:r>
              <a:rPr lang="ru-RU" sz="2800" dirty="0" smtClean="0">
                <a:latin typeface="Times New Roman" pitchFamily="18" charset="0"/>
                <a:cs typeface="Times New Roman" pitchFamily="18" charset="0"/>
              </a:rPr>
              <a:t> связей;</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496944" cy="6048672"/>
          </a:xfrm>
        </p:spPr>
        <p:txBody>
          <a:bodyPr>
            <a:normAutofit/>
          </a:bodyPr>
          <a:lstStyle/>
          <a:p>
            <a:r>
              <a:rPr lang="ru-RU" dirty="0">
                <a:latin typeface="Times New Roman" pitchFamily="18" charset="0"/>
                <a:cs typeface="Times New Roman" pitchFamily="18" charset="0"/>
              </a:rPr>
              <a:t>Под разноуровневым обучением понимают такую организацию </a:t>
            </a:r>
            <a:r>
              <a:rPr lang="ru-RU" dirty="0" smtClean="0">
                <a:latin typeface="Times New Roman" pitchFamily="18" charset="0"/>
                <a:cs typeface="Times New Roman" pitchFamily="18" charset="0"/>
              </a:rPr>
              <a:t>учебно-воспитательного </a:t>
            </a:r>
            <a:r>
              <a:rPr lang="ru-RU" dirty="0">
                <a:latin typeface="Times New Roman" pitchFamily="18" charset="0"/>
                <a:cs typeface="Times New Roman" pitchFamily="18" charset="0"/>
              </a:rPr>
              <a:t>процесса, при </a:t>
            </a:r>
            <a:r>
              <a:rPr lang="ru-RU" dirty="0" smtClean="0">
                <a:latin typeface="Times New Roman" pitchFamily="18" charset="0"/>
                <a:cs typeface="Times New Roman" pitchFamily="18" charset="0"/>
              </a:rPr>
              <a:t>которой каждый ученик </a:t>
            </a:r>
            <a:r>
              <a:rPr lang="ru-RU" dirty="0">
                <a:latin typeface="Times New Roman" pitchFamily="18" charset="0"/>
                <a:cs typeface="Times New Roman" pitchFamily="18" charset="0"/>
              </a:rPr>
              <a:t>имеет возможность овладевать учебным материалом по отдельным предметам школьной программы на разном уровне (А, В, С), не ниже базового, в зависимости от ЕГО способностей и индивидуальных особенностей личности, при которой за критерий оценки деятельности ученика принимаются его </a:t>
            </a:r>
            <a:r>
              <a:rPr lang="ru-RU" dirty="0" smtClean="0">
                <a:latin typeface="Times New Roman" pitchFamily="18" charset="0"/>
                <a:cs typeface="Times New Roman" pitchFamily="18" charset="0"/>
              </a:rPr>
              <a:t>усилия </a:t>
            </a:r>
            <a:r>
              <a:rPr lang="ru-RU" dirty="0">
                <a:latin typeface="Times New Roman" pitchFamily="18" charset="0"/>
                <a:cs typeface="Times New Roman" pitchFamily="18" charset="0"/>
              </a:rPr>
              <a:t>по овладению этим материалом, творческому его применению.</a:t>
            </a:r>
          </a:p>
          <a:p>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597352"/>
          </a:xfrm>
        </p:spPr>
        <p:txBody>
          <a:bodyPr>
            <a:noAutofit/>
          </a:bodyPr>
          <a:lstStyle/>
          <a:p>
            <a:r>
              <a:rPr lang="ru-RU" sz="2800" b="1" dirty="0">
                <a:latin typeface="Times New Roman" pitchFamily="18" charset="0"/>
                <a:cs typeface="Times New Roman" pitchFamily="18" charset="0"/>
              </a:rPr>
              <a:t>Схема разноуровневого урока</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Цель трёх уровней формируется через результаты обучения: ученик в конце урока знает</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описывает, использует, объясняет, выполняет, умеет, оценивает).</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Опрос на разных уровнях.</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Объяснение нового материала на высоком уровне.</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Закрепление на разных уровнях (кроме изучения нового).</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Контроль на разных уровнях (кроме </a:t>
            </a:r>
            <a:r>
              <a:rPr lang="ru-RU" sz="2800" dirty="0" smtClean="0">
                <a:latin typeface="Times New Roman" pitchFamily="18" charset="0"/>
                <a:cs typeface="Times New Roman" pitchFamily="18" charset="0"/>
              </a:rPr>
              <a:t>изучения нового</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br>
              <a:rPr lang="ru-RU" sz="2800" dirty="0">
                <a:latin typeface="Times New Roman" pitchFamily="18" charset="0"/>
                <a:cs typeface="Times New Roman" pitchFamily="18" charset="0"/>
              </a:rPr>
            </a:b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387</Words>
  <Application>Microsoft Office PowerPoint</Application>
  <PresentationFormat>Экран (4:3)</PresentationFormat>
  <Paragraphs>87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ФКОУ В(С)ОШ№2 ГУФСИН России по Свердловской области  Обеспечение дифференцированного подхода к обучению с помощью разноуровневых заданий.</vt:lpstr>
      <vt:lpstr> Понятие “дифференцированное обучение” в переводе с латинского “different” означает разделение, разложение целого на различные части, формы, ступени.    Цели дифференцированного обучения:  организовать учебный процесс на основе учета индивидуальных особенностей личности, т.е. на уровне его возможностей и способностей.    Основная задача:  увидеть индивидуальность ученика и сохранить ее, помочь ребенку поверить в свои силы, обеспечить его максимальное развитие.</vt:lpstr>
      <vt:lpstr>Слайд 3</vt:lpstr>
      <vt:lpstr>  Уровневая дифференциация – организация обучения, при которой школьники, обучаясь по одной программе, имеют право и возможность усваивать её на различных планируемых уровнях: на обязательном (базовом, стандарт образования) и повышенном.  Основная цель использования нами технологии уровневой дифференциации – обучение каждого на уровне его возможностей и способностей, что дает каждому учащемуся возможность получить максимальные по его способностям знания и реализовать свой личностный потенциал</vt:lpstr>
      <vt:lpstr>Уровневая дифференциация В соответствии с выявленными способностями или интересом учащихся к изучению учебного предмета класс условно разбивается на группы 1 -я группа - учащиеся с низким темпом усвоения материала; 2-я группа - учащиеся со средним темпом усвоения материала; 3-я группа - учащиеся с высоким темпом усвоения материала. Деятельность учителя при организации индивидуальной и групповой дифференцированных форм работы состоит в: делении учащихся на группы (по уровню знаний, интересам, способностям); разработке или подборе заданий и программного обеспечения в соответствии выявленными уровнями знаний, интересами, способностями учащихся; оценивании деятельности учащихся.</vt:lpstr>
      <vt:lpstr> Цели дифференцированного обучения: для 1-й группы учащихся: Пробудить интерес к предмету путем использования посильных задач, учебных программных средств, позволяющих ученику работать в соответствии с его индивидуальными способностями; ликвидировать пробелы в знаниях и умениях; сформировать умение осуществлять самостоятельную деятельность по образцу; для 2-й группы учащихся: развить устойчивый интерес к предмету; закрепить и повторить имеющиеся знания и способы действий, актуализировать имеющиеся знания для успешного изучения нового материала; сформировать умение самостоятельно работать над задачей или с учебным программным средством;  </vt:lpstr>
      <vt:lpstr>для 3-й группы учащихся: развить устойчивый интерес к предмету; сформировать новые способы действий, умение решать задачи повышенной сложности, нестандартные задачи; развить умение самостоятельно работать над составлением алгоритма или учебным программным средством. Подбор заданий для группового и индивидуального выполнения учитель должен осуществлять с учетом: обязательных результатов обучения; межпредметных связей;</vt:lpstr>
      <vt:lpstr>Слайд 8</vt:lpstr>
      <vt:lpstr>Схема разноуровневого урока   Цель трёх уровней формируется через результаты обучения: ученик в конце урока знает (описывает, использует, объясняет, выполняет, умеет, оценивает). Опрос на разных уровнях. Объяснение нового материала на высоком уровне. Закрепление на разных уровнях (кроме изучения нового). Контроль на разных уровнях (кроме изучения нового).     </vt:lpstr>
      <vt:lpstr>Набор  разноуровневых задании по математике. </vt:lpstr>
      <vt:lpstr>Слайд 11</vt:lpstr>
      <vt:lpstr>Слайд 12</vt:lpstr>
      <vt:lpstr>Тема: Прогрессии.  </vt:lpstr>
      <vt:lpstr>Задания по технологии ИСУД по теме «Прогрессии»  Задание 1 на опознания  Является ли последовательность арифметической прогрессией: 4, 7, 10, 13……… 3,9,27,81,………… -5,-1,0,1,5,……… 2,4,6,8,………….. 2000,2004,2008,2012…………   Задание 2 на различение  Укажите арифметические прогрессии, разность которых равна 4 1,5,9,13……. 1,6,11,16,……… 1988,1992,1996,2000……… 1,3,5,7……..          Задание 3 на классификацию  Какая из предложенных последовательностей является   а) арифметической,  б) геометрической прогрессией. 1) 1,3,27,81….. 2) -2,1,4,7,10,…. 3) 1,5,25….. 4) 10,20,30…..   Задание 4 с пробелами  Дополните неизвестный член прогрессии. 15, …, 45,60. 16 ,…, 36   Задание 5 применение знаний  Дана последовательность.  1) 9, 81, 243…………… 2) 3, 8, 12, 17, 22. Выпишите данные. </vt:lpstr>
      <vt:lpstr>Методические рекомендации по реализации уровневой дифференциации.</vt:lpstr>
      <vt:lpstr>Слайд 16</vt:lpstr>
      <vt:lpstr>Слайд 17</vt:lpstr>
      <vt:lpstr>Список использованной литературы    1)  Галеева Н.Л. «Технология ИСУД как диагностический и управленческий ресурс качества школьного образования», М: 2012 2) УМК по математике А.Г.Мордкович  и Л.С. Атанасян и др. 3) Интернет-ресурсы.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Обеспечение дифференцированногоподхода к обучению с помощью разноуровневых заданий.</dc:title>
  <dc:creator>USER</dc:creator>
  <cp:lastModifiedBy>USER</cp:lastModifiedBy>
  <cp:revision>20</cp:revision>
  <dcterms:created xsi:type="dcterms:W3CDTF">2015-01-12T19:29:34Z</dcterms:created>
  <dcterms:modified xsi:type="dcterms:W3CDTF">2015-01-27T15:56:07Z</dcterms:modified>
</cp:coreProperties>
</file>