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5" r:id="rId2"/>
    <p:sldId id="259" r:id="rId3"/>
    <p:sldId id="260" r:id="rId4"/>
    <p:sldId id="274" r:id="rId5"/>
    <p:sldId id="264" r:id="rId6"/>
    <p:sldId id="258" r:id="rId7"/>
    <p:sldId id="262" r:id="rId8"/>
    <p:sldId id="272" r:id="rId9"/>
    <p:sldId id="273" r:id="rId10"/>
    <p:sldId id="271" r:id="rId11"/>
    <p:sldId id="275" r:id="rId12"/>
    <p:sldId id="277" r:id="rId13"/>
    <p:sldId id="276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103083C-6C00-449E-986B-84D696898FF6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351C170-521B-4D50-9F97-5C3469604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083C-6C00-449E-986B-84D696898FF6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C170-521B-4D50-9F97-5C3469604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083C-6C00-449E-986B-84D696898FF6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C170-521B-4D50-9F97-5C3469604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103083C-6C00-449E-986B-84D696898FF6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C170-521B-4D50-9F97-5C3469604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103083C-6C00-449E-986B-84D696898FF6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351C170-521B-4D50-9F97-5C3469604C5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103083C-6C00-449E-986B-84D696898FF6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351C170-521B-4D50-9F97-5C3469604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103083C-6C00-449E-986B-84D696898FF6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351C170-521B-4D50-9F97-5C3469604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083C-6C00-449E-986B-84D696898FF6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C170-521B-4D50-9F97-5C3469604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103083C-6C00-449E-986B-84D696898FF6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351C170-521B-4D50-9F97-5C3469604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103083C-6C00-449E-986B-84D696898FF6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351C170-521B-4D50-9F97-5C3469604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103083C-6C00-449E-986B-84D696898FF6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351C170-521B-4D50-9F97-5C3469604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103083C-6C00-449E-986B-84D696898FF6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351C170-521B-4D50-9F97-5C3469604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938464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Урок развития речи</a:t>
            </a:r>
            <a:endParaRPr lang="ru-RU" sz="6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85984" y="4286256"/>
            <a:ext cx="6205524" cy="1571636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Шапошникова Лариса Борисовна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читель русского языка и литературы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МОУ « СОШ № 4 г. Жирновска»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Волгоградской области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5400000">
            <a:off x="4071934" y="-3286172"/>
            <a:ext cx="928694" cy="82153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факты приводятся учеником для доказательства?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500034" y="1500174"/>
            <a:ext cx="5786478" cy="500066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      Хорошо быть моряком! Это самая лучшая профессия.</a:t>
            </a:r>
          </a:p>
          <a:p>
            <a:r>
              <a:rPr lang="ru-RU" sz="2000" dirty="0" smtClean="0"/>
              <a:t>       Моряки всюду бывают, видят разные страны, разных людей. А это очень интересно.</a:t>
            </a:r>
          </a:p>
          <a:p>
            <a:r>
              <a:rPr lang="ru-RU" sz="2000" dirty="0" smtClean="0"/>
              <a:t>       Я читал много книг о море, и мне нравится, что моряки ни перед какой опасностью не отступают. Они побеждают бурю, не бояться урагана.</a:t>
            </a:r>
          </a:p>
          <a:p>
            <a:r>
              <a:rPr lang="ru-RU" sz="2000" dirty="0" smtClean="0"/>
              <a:t>       Когда я вырасту, я буду матросом. Буду носить на шапке ленту .  Буду ходить на разных кораблях по темно-голубым волнам океана. А когда  установится тихая погода и солнце будет слепить глаза, стану вместе со всеми качаться на волнах.</a:t>
            </a:r>
            <a:endParaRPr lang="ru-RU" sz="2000" dirty="0"/>
          </a:p>
        </p:txBody>
      </p:sp>
      <p:pic>
        <p:nvPicPr>
          <p:cNvPr id="7" name="Содержимое 6" descr="скачанные файлы (1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500813" y="2071678"/>
            <a:ext cx="2427287" cy="40719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Проверь себя</a:t>
            </a:r>
            <a:b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факты приводятся учеником для доказательства?</a:t>
            </a:r>
            <a:endParaRPr lang="ru-RU" sz="36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285720" y="1928802"/>
            <a:ext cx="6072230" cy="4643470"/>
          </a:xfrm>
        </p:spPr>
        <p:txBody>
          <a:bodyPr>
            <a:normAutofit fontScale="70000" lnSpcReduction="20000"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Хорошо быть моряком! Это самая лучшая профессия.</a:t>
            </a: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Моряки всюду бывают, видят разные страны, разных людей. А это очень интересно.</a:t>
            </a: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Я читал много книг о море, и мне нравится, что моряки ни перед какой опасностью не отступают. Они побеждают бурю, не бояться урагана.</a:t>
            </a: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Когда я вырасту, я буду матросом. Буду носить на шапке ленту .  Буду ходить на разных кораблях по темно-голубым волнам океана. А когда  установится тихая погода и солнце будет слепить глаза, стану вместе со всеми качаться на волнах.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Содержимое 7" descr="скачанные файлы (2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72264" y="2071678"/>
            <a:ext cx="2143140" cy="37147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Доказательства в рассуждении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8258204" cy="313532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sz="4800" dirty="0" smtClean="0"/>
          </a:p>
          <a:p>
            <a:pPr>
              <a:buNone/>
            </a:pPr>
            <a:endParaRPr lang="ru-RU" sz="4800" dirty="0" smtClean="0"/>
          </a:p>
          <a:p>
            <a:pPr>
              <a:buNone/>
            </a:pPr>
            <a:r>
              <a:rPr lang="ru-RU" sz="4800" dirty="0" smtClean="0"/>
              <a:t>из книг                   из жизни</a:t>
            </a:r>
            <a:r>
              <a:rPr lang="ru-RU" dirty="0" smtClean="0"/>
              <a:t>                                      </a:t>
            </a:r>
          </a:p>
          <a:p>
            <a:pPr>
              <a:buNone/>
            </a:pPr>
            <a:r>
              <a:rPr lang="ru-RU" sz="5400" dirty="0" smtClean="0"/>
              <a:t>                                                           </a:t>
            </a:r>
            <a:endParaRPr lang="ru-RU" sz="5400" dirty="0"/>
          </a:p>
        </p:txBody>
      </p:sp>
      <p:pic>
        <p:nvPicPr>
          <p:cNvPr id="10" name="Содержимое 9" descr="imag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500298" y="4643446"/>
            <a:ext cx="4500594" cy="1604954"/>
          </a:xfrm>
        </p:spPr>
      </p:pic>
      <p:cxnSp>
        <p:nvCxnSpPr>
          <p:cNvPr id="6" name="Прямая со стрелкой 5"/>
          <p:cNvCxnSpPr/>
          <p:nvPr/>
        </p:nvCxnSpPr>
        <p:spPr>
          <a:xfrm rot="10800000" flipV="1">
            <a:off x="1571604" y="1785926"/>
            <a:ext cx="2143140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714876" y="1785926"/>
            <a:ext cx="2071702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14348" y="571480"/>
            <a:ext cx="6000792" cy="6286520"/>
          </a:xfrm>
        </p:spPr>
        <p:txBody>
          <a:bodyPr>
            <a:noAutofit/>
          </a:bodyPr>
          <a:lstStyle/>
          <a:p>
            <a:pPr marL="514350" indent="-514350">
              <a:defRPr/>
            </a:pP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Я 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понял, что…</a:t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Было интересно…</a:t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 понравилось…</a:t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Вызвало затруднение…</a:t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Нужно выучить…</a:t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7" name="Содержимое 6" descr="images (8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00892" y="1785926"/>
            <a:ext cx="1714512" cy="335758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3518696"/>
          </a:xfrm>
        </p:spPr>
        <p:txBody>
          <a:bodyPr/>
          <a:lstStyle/>
          <a:p>
            <a:r>
              <a:rPr lang="ru-RU" sz="6000" dirty="0" smtClean="0">
                <a:solidFill>
                  <a:schemeClr val="tx1">
                    <a:lumMod val="95000"/>
                  </a:schemeClr>
                </a:solidFill>
              </a:rPr>
              <a:t>Домашняя работа:</a:t>
            </a:r>
            <a:br>
              <a:rPr lang="ru-RU" sz="60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6000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ru-RU" sz="60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6600" dirty="0" smtClean="0">
                <a:solidFill>
                  <a:schemeClr val="tx1">
                    <a:lumMod val="95000"/>
                  </a:schemeClr>
                </a:solidFill>
              </a:rPr>
              <a:t>Упр. 484</a:t>
            </a:r>
            <a:endParaRPr lang="ru-RU" sz="6600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9" name="Содержимое 8" descr="0010-010-Vstupleni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4286256"/>
            <a:ext cx="6000792" cy="21431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67494"/>
            <a:ext cx="7686700" cy="1399032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Дайте оценку своим знаниям и умениям, полученным на уроке. </a:t>
            </a:r>
            <a:endParaRPr lang="ru-RU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4" name="Содержимое 3" descr="images (33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472" y="2500306"/>
            <a:ext cx="3286148" cy="3500462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143372" y="2000240"/>
            <a:ext cx="4543428" cy="4248160"/>
          </a:xfrm>
        </p:spPr>
        <p:txBody>
          <a:bodyPr/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уроке мне было неинтересно и  многое непонятно</a:t>
            </a:r>
          </a:p>
          <a:p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уроке мне было интересно и все понятно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04118"/>
          </a:xfrm>
        </p:spPr>
        <p:txBody>
          <a:bodyPr/>
          <a:lstStyle/>
          <a:p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       </a:t>
            </a:r>
            <a:r>
              <a:rPr lang="ru-RU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типы  речи</a:t>
            </a:r>
            <a:endParaRPr lang="ru-RU" sz="66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6688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Повествование</a:t>
            </a:r>
          </a:p>
          <a:p>
            <a:pPr>
              <a:buNone/>
            </a:pPr>
            <a: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                                  описание</a:t>
            </a:r>
          </a:p>
          <a:p>
            <a:pPr>
              <a:buNone/>
            </a:pPr>
            <a: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                                              рассуждение</a:t>
            </a:r>
          </a:p>
          <a:p>
            <a:endParaRPr lang="ru-RU" sz="40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2714612" y="1357298"/>
            <a:ext cx="1428760" cy="6429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072198" y="1357298"/>
            <a:ext cx="1428760" cy="1214446"/>
          </a:xfrm>
          <a:prstGeom prst="straightConnector1">
            <a:avLst/>
          </a:prstGeom>
          <a:ln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3000364" y="1643050"/>
            <a:ext cx="2643206" cy="2214578"/>
          </a:xfrm>
          <a:prstGeom prst="straightConnector1">
            <a:avLst/>
          </a:prstGeom>
          <a:ln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Содержимое 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3929066"/>
            <a:ext cx="2286016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857916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ln w="1905"/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Рассуждение</a:t>
            </a:r>
            <a:r>
              <a:rPr lang="ru-RU" sz="4400" b="1" dirty="0" smtClean="0">
                <a:ln w="1905"/>
                <a:solidFill>
                  <a:schemeClr val="tx1">
                    <a:lumMod val="9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</a:t>
            </a:r>
            <a:br>
              <a:rPr lang="ru-RU" sz="4400" b="1" dirty="0" smtClean="0">
                <a:ln w="1905"/>
                <a:solidFill>
                  <a:schemeClr val="tx1">
                    <a:lumMod val="9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400" b="1" dirty="0" smtClean="0">
                <a:ln w="1905"/>
                <a:solidFill>
                  <a:schemeClr val="tx1">
                    <a:lumMod val="9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словесное изложение, разъяснение, </a:t>
            </a:r>
            <a:br>
              <a:rPr lang="ru-RU" sz="4400" b="1" dirty="0" smtClean="0">
                <a:ln w="1905"/>
                <a:solidFill>
                  <a:schemeClr val="tx1">
                    <a:lumMod val="9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400" b="1" dirty="0" smtClean="0">
                <a:ln w="1905"/>
                <a:solidFill>
                  <a:schemeClr val="tx1">
                    <a:lumMod val="9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развитие, подтверждение </a:t>
            </a:r>
            <a:br>
              <a:rPr lang="ru-RU" sz="4400" b="1" dirty="0" smtClean="0">
                <a:ln w="1905"/>
                <a:solidFill>
                  <a:schemeClr val="tx1">
                    <a:lumMod val="9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400" b="1" dirty="0" smtClean="0">
                <a:ln w="1905"/>
                <a:solidFill>
                  <a:schemeClr val="tx1">
                    <a:lumMod val="9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или опровержение какой-либо мысли.</a:t>
            </a:r>
            <a:br>
              <a:rPr lang="ru-RU" sz="4400" b="1" dirty="0" smtClean="0">
                <a:ln w="1905"/>
                <a:solidFill>
                  <a:schemeClr val="tx1">
                    <a:lumMod val="9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6" name="Содержимое 5" descr="Blue_book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00562" y="4357694"/>
            <a:ext cx="4429156" cy="207170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3429024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/>
              <a:t>Доказательства  в</a:t>
            </a:r>
            <a:br>
              <a:rPr lang="ru-RU" sz="6600" dirty="0" smtClean="0"/>
            </a:br>
            <a:r>
              <a:rPr lang="ru-RU" sz="6600" dirty="0" smtClean="0"/>
              <a:t>рассуждении</a:t>
            </a:r>
            <a:endParaRPr lang="ru-RU" sz="6600" dirty="0"/>
          </a:p>
        </p:txBody>
      </p:sp>
      <p:pic>
        <p:nvPicPr>
          <p:cNvPr id="4" name="Содержимое 3" descr="top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050" y="4429132"/>
            <a:ext cx="3786214" cy="178594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Цели урока:</a:t>
            </a:r>
            <a:endParaRPr lang="ru-RU" sz="66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Вспомнить типы речи</a:t>
            </a:r>
          </a:p>
          <a:p>
            <a:r>
              <a:rPr lang="ru-RU" sz="4000" dirty="0" smtClean="0"/>
              <a:t>Знать построение текста –рассуждения</a:t>
            </a:r>
          </a:p>
          <a:p>
            <a:r>
              <a:rPr lang="ru-RU" sz="4000" dirty="0" smtClean="0"/>
              <a:t>Уметь строить доказательства в рассуждении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089936"/>
          </a:xfrm>
        </p:spPr>
        <p:txBody>
          <a:bodyPr/>
          <a:lstStyle/>
          <a:p>
            <a:pPr algn="ctr"/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Схема</a:t>
            </a:r>
            <a:b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текста-рассуждения</a:t>
            </a:r>
            <a:endParaRPr lang="ru-RU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097378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Тезис (какая-либо мысль);</a:t>
            </a:r>
          </a:p>
          <a:p>
            <a:r>
              <a:rPr lang="ru-RU" sz="4400" b="1" dirty="0" smtClean="0"/>
              <a:t>Доказательства (или опровержения)  тезиса.</a:t>
            </a:r>
          </a:p>
          <a:p>
            <a:r>
              <a:rPr lang="ru-RU" sz="4400" b="1" dirty="0" smtClean="0"/>
              <a:t>Вывод из доказательств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« Грамматику изучать необходимо и полезно ».</a:t>
            </a:r>
            <a:endParaRPr lang="ru-RU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85992"/>
            <a:ext cx="5043494" cy="396240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Какие доказательства можно подобрать для данного тезиса?</a:t>
            </a:r>
            <a:endParaRPr lang="ru-RU" sz="4000" dirty="0"/>
          </a:p>
        </p:txBody>
      </p:sp>
      <p:pic>
        <p:nvPicPr>
          <p:cNvPr id="7" name="Содержимое 6" descr="images (2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15074" y="2071678"/>
            <a:ext cx="2071702" cy="36433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6858048" cy="587615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Тот, кто не изучал грамматики, не знает законов языка . Он говорит более или менее правильно. Но такого человека легко сбить с толку. Он  может  незаметно для самого себя  испортить свой язык, усвоить неправильные обороты речи . Ведь он не изучал правил русского языка и не знает. что правильно и что неправильно.</a:t>
            </a:r>
            <a:endParaRPr lang="ru-RU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images (29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58082" y="1142984"/>
            <a:ext cx="1500198" cy="45720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28794" y="267494"/>
            <a:ext cx="6758006" cy="623334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Склонять, спрягать , соединять отдельные слова в предложения такой человек научился бессознательно, как научился ходить. Этого знания языка ему хватает  для выражения самых простых  мыслей. Но когда ему понадобится выразить мысль сложную, требующую пояснений и дополнений  , - вот тогда ему трудно придется, если он не знает законов языка.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" name="Содержимое 3" descr="books3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28736"/>
            <a:ext cx="2357422" cy="44735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188</TotalTime>
  <Words>452</Words>
  <Application>Microsoft Office PowerPoint</Application>
  <PresentationFormat>Экран (4:3)</PresentationFormat>
  <Paragraphs>44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Яркая</vt:lpstr>
      <vt:lpstr>Урок развития речи</vt:lpstr>
      <vt:lpstr>           типы  речи</vt:lpstr>
      <vt:lpstr>Рассуждение –  словесное изложение, разъяснение,  развитие, подтверждение  или опровержение какой-либо мысли. </vt:lpstr>
      <vt:lpstr>Доказательства  в рассуждении</vt:lpstr>
      <vt:lpstr>Цели урока:</vt:lpstr>
      <vt:lpstr>Схема текста-рассуждения</vt:lpstr>
      <vt:lpstr>« Грамматику изучать необходимо и полезно ».</vt:lpstr>
      <vt:lpstr>Тот, кто не изучал грамматики, не знает законов языка . Он говорит более или менее правильно. Но такого человека легко сбить с толку. Он  может  незаметно для самого себя  испортить свой язык, усвоить неправильные обороты речи . Ведь он не изучал правил русского языка и не знает. что правильно и что неправильно.</vt:lpstr>
      <vt:lpstr>Склонять, спрягать , соединять отдельные слова в предложения такой человек научился бессознательно, как научился ходить. Этого знания языка ему хватает  для выражения самых простых  мыслей. Но когда ему понадобится выразить мысль сложную, требующую пояснений и дополнений  , - вот тогда ему трудно придется, если он не знает законов языка.</vt:lpstr>
      <vt:lpstr>Какие факты приводятся учеником для доказательства?</vt:lpstr>
      <vt:lpstr>Проверь себя Какие факты приводятся учеником для доказательства?</vt:lpstr>
      <vt:lpstr>Доказательства в рассуждении</vt:lpstr>
      <vt:lpstr>    Я понял, что… Было интересно… Особенно понравилось… Вызвало затруднение… Нужно выучить… </vt:lpstr>
      <vt:lpstr>Домашняя работа:  Упр. 484</vt:lpstr>
      <vt:lpstr> Дайте оценку своим знаниям и умениям, полученным на уроке.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Доказательства в рассуждении</dc:title>
  <dc:creator>Comp</dc:creator>
  <cp:lastModifiedBy>Comp</cp:lastModifiedBy>
  <cp:revision>45</cp:revision>
  <dcterms:created xsi:type="dcterms:W3CDTF">2015-02-05T21:37:46Z</dcterms:created>
  <dcterms:modified xsi:type="dcterms:W3CDTF">2015-02-06T13:49:42Z</dcterms:modified>
</cp:coreProperties>
</file>