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6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57" r:id="rId19"/>
    <p:sldId id="260" r:id="rId20"/>
    <p:sldId id="267" r:id="rId21"/>
    <p:sldId id="284" r:id="rId22"/>
    <p:sldId id="28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CD3A3-4399-46A8-920A-CA41C823CEC8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7F090-7FE9-4FF8-8F30-DF5CA6C4E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7B535-54A6-48A8-91A6-4D7D73EAFFF1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Родители отвечают на вопросы предыдущего слайда и заполняется сравнительная таблица.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8E1EA-7FEA-459A-A648-CF692986000C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EC2CB6-79B8-4D47-A342-22CC61E28BBE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«Какие проблемы возникли у ваших детей с переходом в 5 класс?» -вопрос родителям. Список дополняется ответами на этот вопрос учителями и детьми.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A879-31D7-4A1C-A467-CC0027F6CE2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BAE6-91AA-4349-B851-133B6E795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A879-31D7-4A1C-A467-CC0027F6CE2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BAE6-91AA-4349-B851-133B6E795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A879-31D7-4A1C-A467-CC0027F6CE2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BAE6-91AA-4349-B851-133B6E795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DA33C-A3F8-49C6-8362-DD287F1BD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28017-1211-4350-8335-003DE82FE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A879-31D7-4A1C-A467-CC0027F6CE2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BAE6-91AA-4349-B851-133B6E795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A879-31D7-4A1C-A467-CC0027F6CE2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BAE6-91AA-4349-B851-133B6E795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A879-31D7-4A1C-A467-CC0027F6CE2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BAE6-91AA-4349-B851-133B6E795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A879-31D7-4A1C-A467-CC0027F6CE2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BAE6-91AA-4349-B851-133B6E795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A879-31D7-4A1C-A467-CC0027F6CE2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BAE6-91AA-4349-B851-133B6E795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A879-31D7-4A1C-A467-CC0027F6CE2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BAE6-91AA-4349-B851-133B6E795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A879-31D7-4A1C-A467-CC0027F6CE2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BAE6-91AA-4349-B851-133B6E795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A879-31D7-4A1C-A467-CC0027F6CE2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BAE6-91AA-4349-B851-133B6E795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EA879-31D7-4A1C-A467-CC0027F6CE2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0BAE6-91AA-4349-B851-133B6E795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ХАРАКТЕРИСТИКА КЛАССНОГО КОЛЛЕКТИВА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/>
          <a:p>
            <a:r>
              <a:rPr lang="ru-RU" dirty="0" smtClean="0"/>
              <a:t>5А класс</a:t>
            </a:r>
          </a:p>
          <a:p>
            <a:r>
              <a:rPr lang="ru-RU" dirty="0" smtClean="0"/>
              <a:t>Классный руководитель: </a:t>
            </a:r>
            <a:r>
              <a:rPr lang="ru-RU" dirty="0" err="1" smtClean="0"/>
              <a:t>Кулькова</a:t>
            </a:r>
            <a:r>
              <a:rPr lang="ru-RU" dirty="0" smtClean="0"/>
              <a:t> В.В.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0000"/>
                </a:solidFill>
              </a:rPr>
              <a:t>Признаки успешной адаптации: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удовлетворенность ребенка процессом обучения;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ребенок легко справляется с программой;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степень самостоятельности ребенка при выполнении им учебных заданий, готовность прибегнуть к помощи взрослого лишь ПОСЛЕ попыток выполнить задание самому;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удовлетворенность межличностными отношениями – с одноклассниками и учителями.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Признаки дезадаптации: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sz="2400" smtClean="0"/>
              <a:t>Усталый, утомлённый внешний вид ребёнка.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smtClean="0"/>
              <a:t>Нежелание ребёнка делиться своими впечатлениями о проведённом дне.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smtClean="0"/>
              <a:t>Стремление отвлечь взрослого от школьных событий, переключить внимание на другие темы.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smtClean="0"/>
              <a:t>Нежелания выполнять домашние задания.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smtClean="0"/>
              <a:t>Жалобы на те или иные события, связанные со школой.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smtClean="0"/>
              <a:t>Беспокойный сон.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smtClean="0"/>
              <a:t>Трудности утреннего пробуждения, вялость.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smtClean="0"/>
              <a:t>Постоянные жалобы на плохое самочувствие.</a:t>
            </a:r>
          </a:p>
        </p:txBody>
      </p:sp>
      <p:pic>
        <p:nvPicPr>
          <p:cNvPr id="13316" name="Picture 4" descr="people18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549275"/>
            <a:ext cx="1150938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«Отношение к учебным предметам».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Предлагается  напротив предмета в одной из трех граф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поставить «+» и выразить тем самым свое отношение.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1428750"/>
          <a:ext cx="8215313" cy="4243386"/>
        </p:xfrm>
        <a:graphic>
          <a:graphicData uri="http://schemas.openxmlformats.org/drawingml/2006/table">
            <a:tbl>
              <a:tblPr/>
              <a:tblGrid>
                <a:gridCol w="714375"/>
                <a:gridCol w="2571750"/>
                <a:gridCol w="1643063"/>
                <a:gridCol w="1643062"/>
                <a:gridCol w="1643063"/>
              </a:tblGrid>
              <a:tr h="643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Изучаю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интересом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Равнодушен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люблю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Природоведение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Мотивы учения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38" y="857250"/>
          <a:ext cx="7858125" cy="4995863"/>
        </p:xfrm>
        <a:graphic>
          <a:graphicData uri="http://schemas.openxmlformats.org/drawingml/2006/table">
            <a:tbl>
              <a:tblPr/>
              <a:tblGrid>
                <a:gridCol w="3929062"/>
                <a:gridCol w="1785938"/>
                <a:gridCol w="2143125"/>
              </a:tblGrid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Мотивы учения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Желание испытать себя.</a:t>
                      </a: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Желание знать больше из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данной науки.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Полезно, пригодиться в будущей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работе.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Легко учиться.</a:t>
                      </a: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Желание иметь авторитет среди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товарищей.</a:t>
                      </a: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Нравятся учителя.</a:t>
                      </a: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Желание быть образованным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человеком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Желание быть готовым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самостоятельной жизни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Чтобы не ругали родители, учителя; неприятно</a:t>
                      </a: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63" y="285750"/>
          <a:ext cx="7991474" cy="5589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870"/>
                <a:gridCol w="1155963"/>
                <a:gridCol w="216024"/>
                <a:gridCol w="216024"/>
                <a:gridCol w="216024"/>
                <a:gridCol w="216024"/>
                <a:gridCol w="216024"/>
                <a:gridCol w="1584176"/>
                <a:gridCol w="2191345"/>
              </a:tblGrid>
              <a:tr h="441608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</a:tr>
              <a:tr h="4679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Довольным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Недовольным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</a:tr>
              <a:tr h="4679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Спокойным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Встревоженным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</a:tr>
              <a:tr h="4679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Расслабленным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Напряженным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</a:tr>
              <a:tr h="4679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Радостным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Огорченным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</a:tr>
              <a:tr h="4679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Нужным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Лишним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</a:tr>
              <a:tr h="4679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Отдохнувшим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Усталым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</a:tr>
              <a:tr h="4679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Здоровым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Больным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</a:tr>
              <a:tr h="4679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Смелым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Робким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</a:tr>
              <a:tr h="4679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Беззаботным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Озабоченным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</a:tr>
              <a:tr h="4679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Хорошим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Плохим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</a:tr>
              <a:tr h="4679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Свободным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Занятым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1" y="0"/>
            <a:ext cx="9144000" cy="6453336"/>
          </a:xfrm>
        </p:spPr>
        <p:txBody>
          <a:bodyPr>
            <a:noAutofit/>
          </a:bodyPr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Школа для меня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родной дом, образованный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дом, чужой дом)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школе  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(пытаюсь работать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люблю разговаривать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друзьями,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ходить в другие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чувствую себя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испытываю себя, проверяю свои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знания, учусь,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общаюсь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друзьями,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узнаю много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нового,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стаю образованным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человеком,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получаю большое количество знаний и мне 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нравится,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люблю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учиться,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отдыхаю от домашней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рутины)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Больше всего в школе мне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(заниматься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уроках,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нравятся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нравятся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встречаюсь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друзьями,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нравится мой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обожаю классного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руководителя);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Учителя меня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уважают, хвалят,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очень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любят,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иногда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ругают,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ругают, относятся ко мне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уделяют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внимания);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классе я чувствую себя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весело,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комфортно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уютно, хорошо,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своих,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теперь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хочу в другой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классе у меня много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друзей, одноклассников, врагов);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/>
              <a:t>Классного руководителя </a:t>
            </a:r>
            <a:r>
              <a:rPr lang="ru-RU" dirty="0" smtClean="0"/>
              <a:t>(хочу </a:t>
            </a:r>
            <a:r>
              <a:rPr lang="ru-RU" dirty="0" smtClean="0"/>
              <a:t>другого, </a:t>
            </a:r>
            <a:r>
              <a:rPr lang="ru-RU" dirty="0" smtClean="0"/>
              <a:t>люблю и </a:t>
            </a:r>
            <a:r>
              <a:rPr lang="ru-RU" dirty="0" smtClean="0"/>
              <a:t>уважаю, понимаю, </a:t>
            </a:r>
            <a:r>
              <a:rPr lang="ru-RU" dirty="0" smtClean="0"/>
              <a:t>жду встречи с </a:t>
            </a:r>
            <a:r>
              <a:rPr lang="ru-RU" dirty="0" smtClean="0"/>
              <a:t>нетерпением, строгая, веселая, прикольная, честная, </a:t>
            </a:r>
            <a:r>
              <a:rPr lang="ru-RU" dirty="0" smtClean="0"/>
              <a:t>ко мне </a:t>
            </a:r>
            <a:r>
              <a:rPr lang="ru-RU" dirty="0" smtClean="0"/>
              <a:t>безразличная, внимательная, </a:t>
            </a:r>
            <a:r>
              <a:rPr lang="ru-RU" dirty="0" smtClean="0"/>
              <a:t>воспитывает </a:t>
            </a:r>
            <a:r>
              <a:rPr lang="ru-RU" dirty="0" smtClean="0"/>
              <a:t>нас.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Century Gothic" pitchFamily="34" charset="0"/>
              </a:rPr>
              <a:t>Слова, которые поддерживают и которые разрушают его веру в себя: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rgbClr val="FF3300"/>
                </a:solidFill>
              </a:rPr>
              <a:t>Слова поддержки: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Зная класс, я уверен, что мы все сделали, </a:t>
            </a:r>
            <a:r>
              <a:rPr lang="ru-RU" sz="2400" dirty="0" smtClean="0"/>
              <a:t>хорошо.</a:t>
            </a: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Мы делаем это все </a:t>
            </a:r>
            <a:r>
              <a:rPr lang="ru-RU" sz="2400" dirty="0" smtClean="0"/>
              <a:t>вместе.</a:t>
            </a: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У нас есть перспектива на будущее хорошо закончить </a:t>
            </a:r>
            <a:r>
              <a:rPr lang="ru-RU" sz="2400" dirty="0" smtClean="0"/>
              <a:t>школу.</a:t>
            </a: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Школа - это серьезный вызов. Но я уверен, что мы готовы к нему.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2963" y="1600200"/>
            <a:ext cx="4240212" cy="4525963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rgbClr val="FF3300"/>
                </a:solidFill>
              </a:rPr>
              <a:t>Слова разочарования: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400" b="1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У нас это не получится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Зная наш класс и наши способности, я думаю, мы не сможем  сделать </a:t>
            </a:r>
            <a:r>
              <a:rPr lang="ru-RU" sz="2400" dirty="0" smtClean="0"/>
              <a:t>это.</a:t>
            </a: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Эта идея никогда не сможет быть реализована.</a:t>
            </a:r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Это для нас слишком трудно, поэтому у нас это не </a:t>
            </a:r>
            <a:r>
              <a:rPr lang="ru-RU" sz="2400" dirty="0" smtClean="0"/>
              <a:t>получится.</a:t>
            </a:r>
            <a:endParaRPr lang="ru-RU" sz="2400" dirty="0" smtClean="0"/>
          </a:p>
        </p:txBody>
      </p:sp>
      <p:pic>
        <p:nvPicPr>
          <p:cNvPr id="29701" name="Picture 5" descr="super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613326"/>
            <a:ext cx="1312838" cy="1244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2458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5 «А» классе  в 2014-2015 учебном  году  учатся </a:t>
            </a:r>
            <a:r>
              <a:rPr lang="ru-RU" dirty="0" smtClean="0"/>
              <a:t>__</a:t>
            </a:r>
            <a:r>
              <a:rPr lang="ru-RU" dirty="0" smtClean="0"/>
              <a:t> </a:t>
            </a:r>
            <a:r>
              <a:rPr lang="ru-RU" dirty="0" smtClean="0"/>
              <a:t>учеников: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__</a:t>
            </a:r>
            <a:r>
              <a:rPr lang="ru-RU" dirty="0" smtClean="0"/>
              <a:t> </a:t>
            </a:r>
            <a:r>
              <a:rPr lang="ru-RU" dirty="0"/>
              <a:t>мальчиков, </a:t>
            </a:r>
            <a:r>
              <a:rPr lang="ru-RU" dirty="0" smtClean="0"/>
              <a:t>__ </a:t>
            </a:r>
            <a:r>
              <a:rPr lang="ru-RU" dirty="0"/>
              <a:t>девочек. </a:t>
            </a:r>
            <a:endParaRPr lang="ru-RU" dirty="0" smtClean="0"/>
          </a:p>
          <a:p>
            <a:r>
              <a:rPr lang="ru-RU" dirty="0" smtClean="0"/>
              <a:t>Возрастной </a:t>
            </a:r>
            <a:r>
              <a:rPr lang="ru-RU" dirty="0"/>
              <a:t>состав: </a:t>
            </a:r>
            <a:r>
              <a:rPr lang="ru-RU" dirty="0" smtClean="0"/>
              <a:t>____</a:t>
            </a:r>
            <a:r>
              <a:rPr lang="ru-RU" dirty="0" smtClean="0"/>
              <a:t> </a:t>
            </a:r>
            <a:r>
              <a:rPr lang="ru-RU" dirty="0"/>
              <a:t>лет </a:t>
            </a:r>
            <a:r>
              <a:rPr lang="ru-RU" dirty="0" smtClean="0"/>
              <a:t>(</a:t>
            </a:r>
            <a:r>
              <a:rPr lang="ru-RU" dirty="0" err="1" smtClean="0"/>
              <a:t>_________</a:t>
            </a:r>
            <a:r>
              <a:rPr lang="ru-RU" dirty="0" err="1" smtClean="0"/>
              <a:t>г.р</a:t>
            </a:r>
            <a:r>
              <a:rPr lang="ru-RU" dirty="0"/>
              <a:t>.). </a:t>
            </a:r>
            <a:endParaRPr lang="ru-RU" dirty="0" smtClean="0"/>
          </a:p>
          <a:p>
            <a:r>
              <a:rPr lang="ru-RU" dirty="0" smtClean="0"/>
              <a:t>Из </a:t>
            </a:r>
            <a:r>
              <a:rPr lang="ru-RU" dirty="0"/>
              <a:t>полных семей </a:t>
            </a:r>
            <a:r>
              <a:rPr lang="ru-RU" dirty="0" smtClean="0"/>
              <a:t>-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, </a:t>
            </a:r>
            <a:r>
              <a:rPr lang="ru-RU" dirty="0"/>
              <a:t>неполных – </a:t>
            </a:r>
            <a:r>
              <a:rPr lang="ru-RU" dirty="0" smtClean="0"/>
              <a:t>, </a:t>
            </a:r>
            <a:r>
              <a:rPr lang="ru-RU" dirty="0"/>
              <a:t>из многодетных семей </a:t>
            </a:r>
            <a:r>
              <a:rPr lang="ru-RU" dirty="0" smtClean="0"/>
              <a:t>-.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pPr>
              <a:buNone/>
            </a:pPr>
            <a:r>
              <a:rPr lang="ru-RU" dirty="0"/>
              <a:t>В</a:t>
            </a:r>
            <a:r>
              <a:rPr lang="ru-RU" dirty="0" smtClean="0"/>
              <a:t>елось наблюдение за успеваемостью учащихся в течение первой четверти текущего учебного года по предметам и сравнение результатов с годовыми за 4 класс.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1)Сядьте так, как сидят ваши дети на уроках.</a:t>
            </a:r>
          </a:p>
          <a:p>
            <a:r>
              <a:rPr lang="ru-RU" sz="4400" smtClean="0"/>
              <a:t>2)Теперь пересядьте </a:t>
            </a:r>
            <a:r>
              <a:rPr lang="ru-RU" sz="4400" dirty="0" smtClean="0"/>
              <a:t>к тому, с кем дружит ваш ребенок.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Класс </a:t>
            </a:r>
            <a:r>
              <a:rPr lang="ru-RU" dirty="0" smtClean="0"/>
              <a:t>активный. В </a:t>
            </a:r>
            <a:r>
              <a:rPr lang="ru-RU" dirty="0"/>
              <a:t>школьной жизни, и в делах </a:t>
            </a:r>
            <a:r>
              <a:rPr lang="ru-RU" dirty="0" smtClean="0"/>
              <a:t>класса принимает </a:t>
            </a:r>
            <a:r>
              <a:rPr lang="ru-RU" dirty="0"/>
              <a:t>участие </a:t>
            </a:r>
            <a:r>
              <a:rPr lang="ru-RU" dirty="0" smtClean="0"/>
              <a:t>70% учащихся.  Все имеют поручения в классе (ответственные и их замы). </a:t>
            </a:r>
          </a:p>
          <a:p>
            <a:pPr>
              <a:buNone/>
            </a:pPr>
            <a:r>
              <a:rPr lang="ru-RU" dirty="0"/>
              <a:t>Лидерами в классе </a:t>
            </a:r>
            <a:r>
              <a:rPr lang="ru-RU" dirty="0" smtClean="0"/>
              <a:t>являются: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коллективе </a:t>
            </a:r>
            <a:r>
              <a:rPr lang="ru-RU" dirty="0"/>
              <a:t>выделяются: по способностям </a:t>
            </a:r>
            <a:r>
              <a:rPr lang="ru-RU" dirty="0" smtClean="0"/>
              <a:t>индивидуальны: </a:t>
            </a:r>
          </a:p>
          <a:p>
            <a:pPr>
              <a:buNone/>
            </a:pPr>
            <a:r>
              <a:rPr lang="ru-RU" dirty="0" smtClean="0"/>
              <a:t>Остальные </a:t>
            </a:r>
            <a:r>
              <a:rPr lang="ru-RU" dirty="0" smtClean="0"/>
              <a:t>дети не выделяются из общей массы, но принимают активное участие в жизни класса.</a:t>
            </a: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/>
              <a:t>Совет для </a:t>
            </a:r>
            <a:r>
              <a:rPr lang="ru-RU" sz="4000" b="1" dirty="0" smtClean="0"/>
              <a:t>преодоления </a:t>
            </a:r>
            <a:r>
              <a:rPr lang="ru-RU" sz="4000" b="1" smtClean="0"/>
              <a:t>тревожности ребенка:</a:t>
            </a:r>
            <a:endParaRPr lang="ru-RU" sz="4000" b="1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Не сравнивайте ребенка с окружающими.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Доверяйте ребенку.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Чаще хвалите его, но так, чтобы он знал, за что.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Демонстрируйте образцы уверенного поведения, будьте во всем примером ребенку.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Не предъявляйте к ребенку завышенных требований.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Будьте последовательны в воспитании ребенка. Не запрещайте без всяких причин того, что разрешали раньше.</a:t>
            </a:r>
          </a:p>
        </p:txBody>
      </p:sp>
      <p:pic>
        <p:nvPicPr>
          <p:cNvPr id="30724" name="Picture 4" descr="lands0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14398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Старайтесь делать ребенку меньше замечаний по пустякам (объясните причину замечания).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Не унижайте ребенка, наказывая его.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Общаясь с ребенком, не подрывайте авторитет других значимых взрослых людей. Например, нельзя говорить ребенку: «Много ваша учительница понимает, лучше меня слушай!».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Помогите ему найти дело по душе.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Разговаривайте со своим ребёнком, чтобы он учился слышать ВАС. Постарайтесь услышать  и ЕГО, чтобы он научился высказать и объяснить свое желание.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55650" y="404813"/>
            <a:ext cx="81534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500" b="1">
                <a:solidFill>
                  <a:srgbClr val="F42F20"/>
                </a:solidFill>
                <a:latin typeface="Times New Roman" pitchFamily="18" charset="0"/>
              </a:rPr>
              <a:t>Представьте себе ситуацию:</a:t>
            </a:r>
          </a:p>
          <a:p>
            <a:pPr algn="ctr" eaLnBrk="0" hangingPunct="0"/>
            <a:endParaRPr lang="ru-RU" sz="4500" b="1">
              <a:latin typeface="Times New Roman" pitchFamily="18" charset="0"/>
            </a:endParaRPr>
          </a:p>
          <a:p>
            <a:pPr eaLnBrk="0" hangingPunct="0"/>
            <a:r>
              <a:rPr lang="ru-RU" sz="4000">
                <a:solidFill>
                  <a:schemeClr val="tx2"/>
                </a:solidFill>
                <a:latin typeface="Times New Roman" pitchFamily="18" charset="0"/>
              </a:rPr>
              <a:t>«Вы сменили работу и оказались в незнакомом коллективе. </a:t>
            </a:r>
          </a:p>
          <a:p>
            <a:pPr eaLnBrk="0" hangingPunct="0"/>
            <a:r>
              <a:rPr lang="ru-RU" sz="4000">
                <a:solidFill>
                  <a:schemeClr val="tx2"/>
                </a:solidFill>
                <a:latin typeface="Times New Roman" pitchFamily="18" charset="0"/>
              </a:rPr>
              <a:t>Какие чувства вы испытываете в первое время на новом месте?»</a:t>
            </a:r>
            <a:r>
              <a:rPr lang="ru-RU" sz="4000" b="1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852488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40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3238" y="1462088"/>
            <a:ext cx="81375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eaLnBrk="0" hangingPunct="0"/>
            <a:r>
              <a:rPr lang="ru-RU" sz="4000" b="1">
                <a:solidFill>
                  <a:schemeClr val="tx2"/>
                </a:solidFill>
                <a:latin typeface="Times New Roman" pitchFamily="18" charset="0"/>
              </a:rPr>
              <a:t>Представьте себя на месте ребят, пришедших в 5-й класс. </a:t>
            </a:r>
          </a:p>
          <a:p>
            <a:pPr eaLnBrk="0" hangingPunct="0"/>
            <a:r>
              <a:rPr lang="ru-RU" sz="4000" b="1">
                <a:solidFill>
                  <a:schemeClr val="tx2"/>
                </a:solidFill>
                <a:latin typeface="Times New Roman" pitchFamily="18" charset="0"/>
              </a:rPr>
              <a:t>С какими трудностями могут встретиться дети, придя в 5 класс?</a:t>
            </a:r>
            <a:endParaRPr lang="ru-RU" sz="4000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b="1" smtClean="0"/>
              <a:t>Вопросы родителям: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22450"/>
            <a:ext cx="8229600" cy="4464050"/>
          </a:xfrm>
        </p:spPr>
        <p:txBody>
          <a:bodyPr/>
          <a:lstStyle/>
          <a:p>
            <a:pPr eaLnBrk="1" hangingPunct="1"/>
            <a:r>
              <a:rPr lang="ru-RU" sz="2800" smtClean="0"/>
              <a:t>Сколько учебных предметов изучалось Вашим ребёнком в 4 классе? В 5 классе?</a:t>
            </a:r>
          </a:p>
          <a:p>
            <a:pPr eaLnBrk="1" hangingPunct="1"/>
            <a:r>
              <a:rPr lang="ru-RU" sz="2800" smtClean="0"/>
              <a:t>Какова недельная учебная нагрузка была у Вашего ребёнка в 4 классе? В 5 классе?</a:t>
            </a:r>
          </a:p>
          <a:p>
            <a:pPr eaLnBrk="1" hangingPunct="1"/>
            <a:r>
              <a:rPr lang="ru-RU" sz="2800" smtClean="0"/>
              <a:t>Сколько учителей обучало Вашего ребёнка в 4 классе? В 5 классе?</a:t>
            </a:r>
          </a:p>
          <a:p>
            <a:pPr eaLnBrk="1" hangingPunct="1"/>
            <a:r>
              <a:rPr lang="ru-RU" sz="2800" smtClean="0"/>
              <a:t>Сколько времени в среднем тратил Ваш ребёнок на подготовку домашних заданий в 4 классе? В 5 классе?</a:t>
            </a:r>
          </a:p>
        </p:txBody>
      </p:sp>
      <p:pic>
        <p:nvPicPr>
          <p:cNvPr id="6148" name="Picture 5" descr="J02339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15888"/>
            <a:ext cx="1944687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41387"/>
          </a:xfrm>
        </p:spPr>
        <p:txBody>
          <a:bodyPr/>
          <a:lstStyle/>
          <a:p>
            <a:pPr eaLnBrk="1" hangingPunct="1"/>
            <a:r>
              <a:rPr lang="ru-RU" sz="3600" b="1" smtClean="0"/>
              <a:t>Сравнительная таблица</a:t>
            </a:r>
          </a:p>
        </p:txBody>
      </p:sp>
      <p:graphicFrame>
        <p:nvGraphicFramePr>
          <p:cNvPr id="5182" name="Group 62"/>
          <p:cNvGraphicFramePr>
            <a:graphicFrameLocks noGrp="1"/>
          </p:cNvGraphicFramePr>
          <p:nvPr>
            <p:ph type="tbl" idx="1"/>
          </p:nvPr>
        </p:nvGraphicFramePr>
        <p:xfrm>
          <a:off x="323850" y="1196975"/>
          <a:ext cx="8351839" cy="5151439"/>
        </p:xfrm>
        <a:graphic>
          <a:graphicData uri="http://schemas.openxmlformats.org/drawingml/2006/table">
            <a:tbl>
              <a:tblPr/>
              <a:tblGrid>
                <a:gridCol w="815936"/>
                <a:gridCol w="3456222"/>
                <a:gridCol w="4079681"/>
              </a:tblGrid>
              <a:tr h="518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8" marR="91428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класс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класс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2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28" marR="91428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предметов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предметов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1428" marR="91428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часа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часов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1428" marR="91428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учителя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учителей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8" marR="91428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6"/>
          <p:cNvSpPr>
            <a:spLocks noChangeShapeType="1"/>
          </p:cNvSpPr>
          <p:nvPr/>
        </p:nvSpPr>
        <p:spPr bwMode="auto">
          <a:xfrm flipV="1">
            <a:off x="6072188" y="2643188"/>
            <a:ext cx="12239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19" name="Line 7"/>
          <p:cNvSpPr>
            <a:spLocks noChangeShapeType="1"/>
          </p:cNvSpPr>
          <p:nvPr/>
        </p:nvSpPr>
        <p:spPr bwMode="auto">
          <a:xfrm>
            <a:off x="6143625" y="5000625"/>
            <a:ext cx="10795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0" name="Line 8"/>
          <p:cNvSpPr>
            <a:spLocks noChangeShapeType="1"/>
          </p:cNvSpPr>
          <p:nvPr/>
        </p:nvSpPr>
        <p:spPr bwMode="auto">
          <a:xfrm flipH="1">
            <a:off x="2928938" y="4929188"/>
            <a:ext cx="14398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 flipH="1" flipV="1">
            <a:off x="3000375" y="2643188"/>
            <a:ext cx="12239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2" name="Text Box 17"/>
          <p:cNvSpPr txBox="1">
            <a:spLocks noChangeArrowheads="1"/>
          </p:cNvSpPr>
          <p:nvPr/>
        </p:nvSpPr>
        <p:spPr bwMode="auto">
          <a:xfrm rot="-1616749">
            <a:off x="5694363" y="2286000"/>
            <a:ext cx="1728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Много учителей</a:t>
            </a:r>
          </a:p>
        </p:txBody>
      </p:sp>
      <p:sp>
        <p:nvSpPr>
          <p:cNvPr id="9223" name="Text Box 18"/>
          <p:cNvSpPr txBox="1">
            <a:spLocks noChangeArrowheads="1"/>
          </p:cNvSpPr>
          <p:nvPr/>
        </p:nvSpPr>
        <p:spPr bwMode="auto">
          <a:xfrm rot="2228385">
            <a:off x="6159500" y="4116388"/>
            <a:ext cx="1873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Новые виды домашних заданий</a:t>
            </a:r>
          </a:p>
        </p:txBody>
      </p:sp>
      <p:sp>
        <p:nvSpPr>
          <p:cNvPr id="9224" name="Text Box 19"/>
          <p:cNvSpPr txBox="1">
            <a:spLocks noChangeArrowheads="1"/>
          </p:cNvSpPr>
          <p:nvPr/>
        </p:nvSpPr>
        <p:spPr bwMode="auto">
          <a:xfrm rot="-1854595">
            <a:off x="2751138" y="4254500"/>
            <a:ext cx="18002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Увеличения числа предметов</a:t>
            </a:r>
          </a:p>
        </p:txBody>
      </p:sp>
      <p:sp>
        <p:nvSpPr>
          <p:cNvPr id="9225" name="Text Box 20"/>
          <p:cNvSpPr txBox="1">
            <a:spLocks noChangeArrowheads="1"/>
          </p:cNvSpPr>
          <p:nvPr/>
        </p:nvSpPr>
        <p:spPr bwMode="auto">
          <a:xfrm rot="2218100">
            <a:off x="2897188" y="2392363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Кабинетной системы</a:t>
            </a:r>
          </a:p>
        </p:txBody>
      </p:sp>
      <p:sp>
        <p:nvSpPr>
          <p:cNvPr id="9226" name="Rectangle 2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</a:rPr>
              <a:t>Изменения в школьной жизни пятиклассника</a:t>
            </a:r>
          </a:p>
        </p:txBody>
      </p:sp>
      <p:pic>
        <p:nvPicPr>
          <p:cNvPr id="5132" name="Picture 27" descr="j030125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219950" y="1520825"/>
            <a:ext cx="1387475" cy="1431925"/>
          </a:xfrm>
        </p:spPr>
      </p:pic>
      <p:pic>
        <p:nvPicPr>
          <p:cNvPr id="5133" name="Picture 29" descr="MCj041091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8" y="4929188"/>
            <a:ext cx="1466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35" descr="MPj0409286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573588"/>
            <a:ext cx="149225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37" descr="MPj0396146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63" y="1500188"/>
            <a:ext cx="1728787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38" descr="MCj0398153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9125" y="3357563"/>
            <a:ext cx="1584325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Возникающие проблемы: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229600" cy="43926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очень много разных учителей;</a:t>
            </a:r>
          </a:p>
          <a:p>
            <a:pPr eaLnBrk="1" hangingPunct="1">
              <a:defRPr/>
            </a:pPr>
            <a:r>
              <a:rPr lang="ru-RU" sz="2800" dirty="0" smtClean="0"/>
              <a:t>непривычное расписание;</a:t>
            </a:r>
          </a:p>
          <a:p>
            <a:pPr eaLnBrk="1" hangingPunct="1">
              <a:defRPr/>
            </a:pPr>
            <a:r>
              <a:rPr lang="ru-RU" sz="2800" dirty="0" smtClean="0"/>
              <a:t>новый классный руководитель;</a:t>
            </a:r>
          </a:p>
          <a:p>
            <a:pPr eaLnBrk="1" hangingPunct="1">
              <a:defRPr/>
            </a:pPr>
            <a:r>
              <a:rPr lang="ru-RU" sz="2800" dirty="0" smtClean="0"/>
              <a:t>возросший темп работы;</a:t>
            </a:r>
          </a:p>
          <a:p>
            <a:pPr eaLnBrk="1" hangingPunct="1">
              <a:defRPr/>
            </a:pPr>
            <a:r>
              <a:rPr lang="ru-RU" sz="2800" dirty="0" smtClean="0"/>
              <a:t>возросший объем работ в классе и д/з;</a:t>
            </a:r>
          </a:p>
          <a:p>
            <a:pPr eaLnBrk="1" hangingPunct="1">
              <a:defRPr/>
            </a:pPr>
            <a:r>
              <a:rPr lang="ru-RU" sz="2800" dirty="0" smtClean="0"/>
              <a:t>необходимость на каждом уроке приспосабливаться к своеобразному 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/>
              <a:t> </a:t>
            </a:r>
            <a:r>
              <a:rPr lang="ru-RU" sz="2800" dirty="0" smtClean="0"/>
              <a:t>   темпу, особенностям речи учителей;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686800" cy="8382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Изменения в 5 классе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Смена позиции: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«старший» в начальной школе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«самый маленький» в средней школе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86250" y="3214688"/>
            <a:ext cx="714375" cy="1000125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0" name="Picture 2" descr="C:\Documents and Settings\Timon\Local Settings\Temporary Internet Files\Content.IE5\9O6JMAA5\MC9003491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2571750"/>
            <a:ext cx="1249363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1011</Words>
  <Application>Microsoft Office PowerPoint</Application>
  <PresentationFormat>Экран (4:3)</PresentationFormat>
  <Paragraphs>185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ХАРАКТЕРИСТИКА КЛАССНОГО КОЛЛЕКТИВА </vt:lpstr>
      <vt:lpstr>Эксперимент</vt:lpstr>
      <vt:lpstr>Слайд 3</vt:lpstr>
      <vt:lpstr>Слайд 4</vt:lpstr>
      <vt:lpstr>Вопросы родителям:</vt:lpstr>
      <vt:lpstr>Сравнительная таблица</vt:lpstr>
      <vt:lpstr>Изменения в школьной жизни пятиклассника</vt:lpstr>
      <vt:lpstr>Возникающие проблемы:</vt:lpstr>
      <vt:lpstr>Изменения в 5 классе</vt:lpstr>
      <vt:lpstr>Признаки успешной адаптации:</vt:lpstr>
      <vt:lpstr>Признаки дезадаптации:</vt:lpstr>
      <vt:lpstr>Опросник  «Отношение к учебным предметам». Предлагается  напротив предмета в одной из трех граф  поставить «+» и выразить тем самым свое отношение. </vt:lpstr>
      <vt:lpstr>Мотивы учения </vt:lpstr>
      <vt:lpstr>Слайд 14</vt:lpstr>
      <vt:lpstr>Слайд 15</vt:lpstr>
      <vt:lpstr>Слайд 16</vt:lpstr>
      <vt:lpstr>Слова, которые поддерживают и которые разрушают его веру в себя:</vt:lpstr>
      <vt:lpstr>В 5 «А» классе  в 2014-2015 учебном  году  учатся __ учеников:</vt:lpstr>
      <vt:lpstr>Слайд 19</vt:lpstr>
      <vt:lpstr>Слайд 20</vt:lpstr>
      <vt:lpstr>Совет для преодоления тревожности ребенка: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КЛАССНОГО КОЛЛЕКТИВА</dc:title>
  <dc:creator>Valia</dc:creator>
  <cp:lastModifiedBy>Valia</cp:lastModifiedBy>
  <cp:revision>4</cp:revision>
  <dcterms:created xsi:type="dcterms:W3CDTF">2014-10-22T15:27:19Z</dcterms:created>
  <dcterms:modified xsi:type="dcterms:W3CDTF">2014-10-25T14:59:27Z</dcterms:modified>
</cp:coreProperties>
</file>