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2" r:id="rId2"/>
    <p:sldId id="273" r:id="rId3"/>
    <p:sldId id="257" r:id="rId4"/>
    <p:sldId id="268" r:id="rId5"/>
    <p:sldId id="258" r:id="rId6"/>
    <p:sldId id="264" r:id="rId7"/>
    <p:sldId id="259" r:id="rId8"/>
    <p:sldId id="260" r:id="rId9"/>
    <p:sldId id="261" r:id="rId10"/>
    <p:sldId id="263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564" y="642918"/>
            <a:ext cx="871043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400" b="1" spc="50" dirty="0" smtClean="0">
                <a:ln w="11430"/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</a:p>
          <a:p>
            <a:pPr marL="0" indent="0" algn="ctr">
              <a:buNone/>
            </a:pPr>
            <a:r>
              <a:rPr lang="ru-RU" sz="4400" b="1" spc="50" dirty="0" smtClean="0">
                <a:ln w="11430"/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«Мама, папа, я – очень дружная семья!»</a:t>
            </a:r>
            <a:endParaRPr lang="ru-RU" sz="4400" b="1" spc="50" dirty="0">
              <a:ln w="11430"/>
              <a:solidFill>
                <a:schemeClr val="tx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517232"/>
            <a:ext cx="42484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32656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643182"/>
            <a:ext cx="4966966" cy="400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7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7352856"/>
              </p:ext>
            </p:extLst>
          </p:nvPr>
        </p:nvGraphicFramePr>
        <p:xfrm>
          <a:off x="214282" y="112968"/>
          <a:ext cx="8715404" cy="6623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68"/>
                <a:gridCol w="4104463"/>
                <a:gridCol w="1999921"/>
                <a:gridCol w="2178852"/>
              </a:tblGrid>
              <a:tr h="690390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ndara" pitchFamily="34" charset="0"/>
                          <a:cs typeface="Times New Roman" pitchFamily="18" charset="0"/>
                        </a:rPr>
                        <a:t>Ноябрь</a:t>
                      </a:r>
                      <a:endParaRPr lang="ru-RU" sz="3200" dirty="0">
                        <a:latin typeface="Candar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81260"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КВН «</a:t>
                      </a:r>
                      <a:r>
                        <a:rPr lang="ru-RU" dirty="0" err="1" smtClean="0"/>
                        <a:t>ДеРоЛ</a:t>
                      </a:r>
                      <a:r>
                        <a:rPr lang="ru-RU" dirty="0" smtClean="0"/>
                        <a:t>» посвящённый</a:t>
                      </a:r>
                      <a:r>
                        <a:rPr lang="ru-RU" baseline="0" dirty="0" smtClean="0"/>
                        <a:t> Международному дню КВН</a:t>
                      </a:r>
                      <a:r>
                        <a:rPr lang="ru-RU" dirty="0" smtClean="0"/>
                        <a:t> ( родители</a:t>
                      </a:r>
                      <a:r>
                        <a:rPr lang="ru-RU" baseline="0" dirty="0" smtClean="0"/>
                        <a:t> против детей)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9.11.14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 классные руководители</a:t>
                      </a:r>
                      <a:endParaRPr lang="ru-RU" dirty="0"/>
                    </a:p>
                  </a:txBody>
                  <a:tcPr/>
                </a:tc>
              </a:tr>
              <a:tr h="1150954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Круглый стол «Подростковый</a:t>
                      </a:r>
                      <a:r>
                        <a:rPr lang="ru-RU" baseline="0" dirty="0" smtClean="0"/>
                        <a:t> возраст детей как проблема для родителей»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16.11.14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</a:t>
                      </a:r>
                    </a:p>
                    <a:p>
                      <a:r>
                        <a:rPr lang="ru-RU" dirty="0" smtClean="0"/>
                        <a:t>социальный педагог (психолог)</a:t>
                      </a:r>
                      <a:endParaRPr lang="ru-RU" dirty="0"/>
                    </a:p>
                  </a:txBody>
                  <a:tcPr/>
                </a:tc>
              </a:tr>
              <a:tr h="1682164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Турнир по настольному</a:t>
                      </a:r>
                      <a:r>
                        <a:rPr lang="ru-RU" baseline="0" dirty="0" smtClean="0"/>
                        <a:t> теннису (родители и дети)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18.11.14-22.11.14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</a:t>
                      </a:r>
                      <a:r>
                        <a:rPr lang="ru-RU" baseline="0" dirty="0" smtClean="0"/>
                        <a:t> учитель физкультуры,</a:t>
                      </a:r>
                    </a:p>
                    <a:p>
                      <a:r>
                        <a:rPr lang="ru-RU" baseline="0" dirty="0" smtClean="0"/>
                        <a:t>Классные руководители</a:t>
                      </a:r>
                      <a:endParaRPr lang="ru-RU" dirty="0"/>
                    </a:p>
                  </a:txBody>
                  <a:tcPr/>
                </a:tc>
              </a:tr>
              <a:tr h="1725974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Концерт, посвящённый</a:t>
                      </a:r>
                      <a:r>
                        <a:rPr lang="ru-RU" baseline="0" dirty="0" smtClean="0"/>
                        <a:t> Дню матери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28.11.14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классные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424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79911"/>
          <a:ext cx="8715435" cy="646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429156"/>
                <a:gridCol w="1928826"/>
                <a:gridCol w="1928825"/>
              </a:tblGrid>
              <a:tr h="781560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Декабрь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2590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ru-RU" sz="1800" dirty="0" smtClean="0"/>
                        <a:t>1.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ru-RU" sz="1800" smtClean="0"/>
                        <a:t>День</a:t>
                      </a:r>
                      <a:r>
                        <a:rPr lang="ru-RU" sz="1800" baseline="0" smtClean="0"/>
                        <a:t> борьбы со СПИДом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800" baseline="0" smtClean="0"/>
                        <a:t> (акция с участием родителей «Красная ленточка»)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1.12.14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Педагог-организатор, социальный педагог</a:t>
                      </a:r>
                      <a:endParaRPr lang="ru-RU" sz="1800" dirty="0"/>
                    </a:p>
                  </a:txBody>
                  <a:tcPr/>
                </a:tc>
              </a:tr>
              <a:tr h="116179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Конкурс рисунков и </a:t>
                      </a:r>
                      <a:r>
                        <a:rPr lang="ru-RU" sz="1800" smtClean="0"/>
                        <a:t>фотографий «Я</a:t>
                      </a:r>
                      <a:r>
                        <a:rPr lang="ru-RU" sz="1800" baseline="0" smtClean="0"/>
                        <a:t> зимой со свой семьёй…»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10.12.14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Педагог-организатор,</a:t>
                      </a:r>
                      <a:r>
                        <a:rPr lang="ru-RU" sz="1800" baseline="0" dirty="0" smtClean="0"/>
                        <a:t> классные руководители</a:t>
                      </a:r>
                      <a:endParaRPr lang="ru-RU" sz="1800" dirty="0"/>
                    </a:p>
                  </a:txBody>
                  <a:tcPr/>
                </a:tc>
              </a:tr>
              <a:tr h="1310328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Театральная</a:t>
                      </a:r>
                      <a:r>
                        <a:rPr lang="ru-RU" baseline="0" dirty="0" smtClean="0"/>
                        <a:t> новогодняя постановка с участием родителей для начальной школы «Дед мороз и Новый год»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25.12.14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 классные руководители</a:t>
                      </a:r>
                      <a:endParaRPr lang="ru-RU" dirty="0"/>
                    </a:p>
                  </a:txBody>
                  <a:tcPr/>
                </a:tc>
              </a:tr>
              <a:tr h="1738967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Новогодний карнавал</a:t>
                      </a:r>
                      <a:r>
                        <a:rPr lang="ru-RU" baseline="0" dirty="0" smtClean="0"/>
                        <a:t> для старшеклассников и родителей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27.12.14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</a:t>
                      </a:r>
                    </a:p>
                    <a:p>
                      <a:r>
                        <a:rPr lang="ru-RU" dirty="0" smtClean="0"/>
                        <a:t>Классные</a:t>
                      </a:r>
                      <a:r>
                        <a:rPr lang="ru-RU" baseline="0" dirty="0" smtClean="0"/>
                        <a:t> руководители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786874" cy="628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950"/>
                <a:gridCol w="3921416"/>
                <a:gridCol w="2087789"/>
                <a:gridCol w="2196719"/>
              </a:tblGrid>
              <a:tr h="889414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99043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Интеллектуальная игра  для детей и родителей (9-11</a:t>
                      </a:r>
                      <a:r>
                        <a:rPr lang="ru-RU" baseline="0" dirty="0" smtClean="0"/>
                        <a:t> классы) «Почемучки»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15.01.15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 классные руководители</a:t>
                      </a:r>
                      <a:endParaRPr lang="ru-RU" dirty="0"/>
                    </a:p>
                  </a:txBody>
                  <a:tcPr/>
                </a:tc>
              </a:tr>
              <a:tr h="1799043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Благотворительный концерт</a:t>
                      </a:r>
                      <a:r>
                        <a:rPr lang="ru-RU" baseline="0" dirty="0" smtClean="0"/>
                        <a:t> «Лучик солнца» с выездом в детский дом при участии родителей и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21.01.15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 социальный педагог, классные руководители</a:t>
                      </a:r>
                      <a:endParaRPr lang="ru-RU" dirty="0"/>
                    </a:p>
                  </a:txBody>
                  <a:tcPr/>
                </a:tc>
              </a:tr>
              <a:tr h="1799043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Встреча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ветеранами, посвящённая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Дню воинской славы России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28.01.15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</a:t>
                      </a:r>
                      <a:r>
                        <a:rPr lang="ru-RU" baseline="0" dirty="0" smtClean="0"/>
                        <a:t> социальный педагог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Январь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214291"/>
          <a:ext cx="8786876" cy="6357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950"/>
                <a:gridCol w="3812488"/>
                <a:gridCol w="2196719"/>
                <a:gridCol w="2196719"/>
              </a:tblGrid>
              <a:tr h="949841">
                <a:tc gridSpan="4"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Февраль</a:t>
                      </a:r>
                      <a:endParaRPr lang="ru-RU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37843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Круглый стол для родителей «Отклоняющееся</a:t>
                      </a:r>
                      <a:r>
                        <a:rPr lang="ru-RU" baseline="0" dirty="0" smtClean="0"/>
                        <a:t> поведение</a:t>
                      </a:r>
                      <a:r>
                        <a:rPr lang="ru-RU" dirty="0" smtClean="0"/>
                        <a:t> детей, и как с ним бороться»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5.02.15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</a:t>
                      </a:r>
                      <a:r>
                        <a:rPr lang="ru-RU" baseline="0" dirty="0" smtClean="0"/>
                        <a:t> социальные педагог(психолог),</a:t>
                      </a:r>
                    </a:p>
                    <a:p>
                      <a:r>
                        <a:rPr lang="ru-RU" baseline="0" dirty="0" smtClean="0"/>
                        <a:t>Классные руководители</a:t>
                      </a:r>
                      <a:endParaRPr lang="ru-RU" dirty="0"/>
                    </a:p>
                  </a:txBody>
                  <a:tcPr/>
                </a:tc>
              </a:tr>
              <a:tr h="1256901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Концерт ко Дню защитника отечества (с участием родителей)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22.02.15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</a:t>
                      </a:r>
                      <a:endParaRPr lang="ru-RU" dirty="0"/>
                    </a:p>
                  </a:txBody>
                  <a:tcPr/>
                </a:tc>
              </a:tr>
              <a:tr h="2113396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Праздничное</a:t>
                      </a:r>
                      <a:r>
                        <a:rPr lang="ru-RU" baseline="0" dirty="0" smtClean="0"/>
                        <a:t> гуляние с участием родителей и учащихся «Ах, эта Масленица»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28.02.15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 классные руководители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644000" cy="635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3750496"/>
                <a:gridCol w="2161000"/>
                <a:gridCol w="2161000"/>
              </a:tblGrid>
              <a:tr h="1002836">
                <a:tc gridSpan="4"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Март</a:t>
                      </a:r>
                      <a:endParaRPr lang="ru-RU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85049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Концерт с</a:t>
                      </a:r>
                      <a:r>
                        <a:rPr lang="ru-RU" baseline="0" dirty="0" smtClean="0"/>
                        <a:t> участием пап, дедушек, дядь </a:t>
                      </a:r>
                      <a:r>
                        <a:rPr lang="ru-RU" dirty="0" smtClean="0"/>
                        <a:t>«Милым дамам посвящаем»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7.03.15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</a:t>
                      </a:r>
                    </a:p>
                    <a:p>
                      <a:r>
                        <a:rPr lang="ru-RU" dirty="0" smtClean="0"/>
                        <a:t>Классные</a:t>
                      </a:r>
                      <a:r>
                        <a:rPr lang="ru-RU" baseline="0" dirty="0" smtClean="0"/>
                        <a:t> руководители</a:t>
                      </a:r>
                      <a:endParaRPr lang="ru-RU" dirty="0"/>
                    </a:p>
                  </a:txBody>
                  <a:tcPr/>
                </a:tc>
              </a:tr>
              <a:tr h="1785049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Тренинг для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родителей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«Родительская роль. Перезагрузка»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17.03.15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Социальный</a:t>
                      </a:r>
                      <a:r>
                        <a:rPr lang="ru-RU" baseline="0" dirty="0" smtClean="0"/>
                        <a:t> педагог (психолог)</a:t>
                      </a:r>
                      <a:endParaRPr lang="ru-RU" dirty="0"/>
                    </a:p>
                  </a:txBody>
                  <a:tcPr/>
                </a:tc>
              </a:tr>
              <a:tr h="1785049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здоровья. Игра «Зарница»</a:t>
                      </a:r>
                    </a:p>
                    <a:p>
                      <a:r>
                        <a:rPr lang="ru-RU" dirty="0" smtClean="0"/>
                        <a:t>(родители и дети)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26.03.15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dirty="0" smtClean="0"/>
                        <a:t>Учитель физкультуры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5463"/>
          <a:ext cx="8858312" cy="6633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3857652"/>
                <a:gridCol w="2214578"/>
                <a:gridCol w="2214578"/>
              </a:tblGrid>
              <a:tr h="820047">
                <a:tc gridSpan="4"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Апрель</a:t>
                      </a:r>
                      <a:endParaRPr lang="ru-RU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29044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КВН «Радуга-дуга»с участием родителей (мамы против пап)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3.04.15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 классные руководители</a:t>
                      </a:r>
                      <a:endParaRPr lang="ru-RU" dirty="0"/>
                    </a:p>
                  </a:txBody>
                  <a:tcPr/>
                </a:tc>
              </a:tr>
              <a:tr h="1438626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Викторина для детей и их родителей «</a:t>
                      </a:r>
                      <a:r>
                        <a:rPr lang="ru-RU" dirty="0" err="1" smtClean="0"/>
                        <a:t>Книгознайка</a:t>
                      </a:r>
                      <a:r>
                        <a:rPr lang="ru-RU" dirty="0" smtClean="0"/>
                        <a:t>»(1-4</a:t>
                      </a:r>
                      <a:r>
                        <a:rPr lang="ru-RU" baseline="0" dirty="0" smtClean="0"/>
                        <a:t> классы), посвящённая Международному дню детской книги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5.04.15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</a:t>
                      </a:r>
                    </a:p>
                    <a:p>
                      <a:r>
                        <a:rPr lang="ru-RU" dirty="0" smtClean="0"/>
                        <a:t>Преподаватель</a:t>
                      </a:r>
                      <a:r>
                        <a:rPr lang="ru-RU" baseline="0" dirty="0" smtClean="0"/>
                        <a:t> литературы</a:t>
                      </a:r>
                      <a:endParaRPr lang="ru-RU" dirty="0"/>
                    </a:p>
                  </a:txBody>
                  <a:tcPr/>
                </a:tc>
              </a:tr>
              <a:tr h="1438626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Вечер</a:t>
                      </a:r>
                      <a:r>
                        <a:rPr lang="ru-RU" baseline="0" dirty="0" smtClean="0"/>
                        <a:t> космонавтики для детей и их родителей (просмотр документального фильма, встреча с  космонавтом)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12.04.15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 социальный педагог,</a:t>
                      </a:r>
                      <a:r>
                        <a:rPr lang="ru-RU" baseline="0" dirty="0" smtClean="0"/>
                        <a:t> классные руководители</a:t>
                      </a:r>
                      <a:endParaRPr lang="ru-RU" dirty="0"/>
                    </a:p>
                  </a:txBody>
                  <a:tcPr/>
                </a:tc>
              </a:tr>
              <a:tr h="1658732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Танцевальный марафон «Танцует вся семья!»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28.04.15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85727"/>
          <a:ext cx="8715436" cy="6429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3714776"/>
                <a:gridCol w="2178859"/>
                <a:gridCol w="2178859"/>
              </a:tblGrid>
              <a:tr h="777710">
                <a:tc gridSpan="4"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Май</a:t>
                      </a:r>
                      <a:endParaRPr lang="ru-RU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3040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</a:t>
                      </a:r>
                      <a:r>
                        <a:rPr lang="ru-RU" baseline="0" dirty="0" smtClean="0"/>
                        <a:t> (с привлечением родителей)в городской демонстрации, посвящённой празднику весны и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1.05.14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 классные руководители</a:t>
                      </a:r>
                      <a:endParaRPr lang="ru-RU" dirty="0"/>
                    </a:p>
                  </a:txBody>
                  <a:tcPr/>
                </a:tc>
              </a:tr>
              <a:tr h="1314676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Конкурс</a:t>
                      </a:r>
                      <a:r>
                        <a:rPr lang="ru-RU" baseline="0" dirty="0" smtClean="0"/>
                        <a:t> «Семья года», посвященный Международному дню семьи (для учащихся 5-11 классов и их родителей)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15.05.14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</a:t>
                      </a:r>
                    </a:p>
                    <a:p>
                      <a:r>
                        <a:rPr lang="ru-RU" dirty="0" smtClean="0"/>
                        <a:t>Классные руководители</a:t>
                      </a:r>
                      <a:endParaRPr lang="ru-RU" dirty="0"/>
                    </a:p>
                  </a:txBody>
                  <a:tcPr/>
                </a:tc>
              </a:tr>
              <a:tr h="1106437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Классные</a:t>
                      </a:r>
                      <a:r>
                        <a:rPr lang="ru-RU" baseline="0" dirty="0" smtClean="0"/>
                        <a:t> часы (для 5-11классов) «Добро и зло в семье»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20.05.14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Социальный</a:t>
                      </a:r>
                      <a:r>
                        <a:rPr lang="ru-RU" baseline="0" dirty="0" smtClean="0"/>
                        <a:t> педагог (психолог)</a:t>
                      </a:r>
                      <a:endParaRPr lang="ru-RU" dirty="0"/>
                    </a:p>
                  </a:txBody>
                  <a:tcPr/>
                </a:tc>
              </a:tr>
              <a:tr h="1500198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Последний звонок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25.05.14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Педагог-организатор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6" y="3786190"/>
            <a:ext cx="7408333" cy="34506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«Школа и семья - два важнейших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образовательных института, которые  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  изначально призваны дополнять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друг друга и взаимодействовать  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  между собой».</a:t>
            </a:r>
            <a:endParaRPr lang="ru-RU" sz="3200" dirty="0">
              <a:solidFill>
                <a:schemeClr val="tx1"/>
              </a:solidFill>
              <a:latin typeface="Book Antiqua" pitchFamily="18" charset="0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328614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00108"/>
            <a:ext cx="350043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Двойная стрелка влево/вправо 7"/>
          <p:cNvSpPr/>
          <p:nvPr/>
        </p:nvSpPr>
        <p:spPr>
          <a:xfrm>
            <a:off x="3786182" y="2357430"/>
            <a:ext cx="1285884" cy="6429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Карина\Pictures\rod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656711"/>
            <a:ext cx="3214710" cy="2201289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714356"/>
            <a:ext cx="8928992" cy="13681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Создание условий для проявления активности родителей обучающихся в жизни образовательного учреждения и за пределами его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57364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1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142852"/>
            <a:ext cx="8229600" cy="714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Цель проекта:</a:t>
            </a:r>
            <a:endParaRPr lang="ru-RU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3356992"/>
            <a:ext cx="892899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1975" y="3369837"/>
            <a:ext cx="892899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500306"/>
            <a:ext cx="86432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800" dirty="0" smtClean="0"/>
              <a:t>Повышение </a:t>
            </a:r>
            <a:r>
              <a:rPr lang="ru-RU" sz="2800" dirty="0"/>
              <a:t>уровня педагогической культуры родителей </a:t>
            </a:r>
            <a:r>
              <a:rPr lang="ru-RU" sz="2800" dirty="0" smtClean="0"/>
              <a:t>обучающихся</a:t>
            </a:r>
          </a:p>
          <a:p>
            <a:r>
              <a:rPr lang="ru-RU" sz="2800" dirty="0" smtClean="0"/>
              <a:t>2.  </a:t>
            </a:r>
            <a:r>
              <a:rPr lang="ru-RU" sz="2800" dirty="0"/>
              <a:t>Привлечение родителей к совместной организации и проведению различных форм и мероприятий досуговой деятельности </a:t>
            </a:r>
            <a:endParaRPr lang="ru-RU" sz="2800" dirty="0" smtClean="0"/>
          </a:p>
          <a:p>
            <a:r>
              <a:rPr lang="ru-RU" sz="2800" dirty="0" smtClean="0"/>
              <a:t>3. Привлечение родителей к </a:t>
            </a:r>
            <a:r>
              <a:rPr lang="ru-RU" sz="2800" dirty="0" err="1" smtClean="0"/>
              <a:t>соуправлению</a:t>
            </a:r>
            <a:r>
              <a:rPr lang="ru-RU" sz="2800" dirty="0" smtClean="0"/>
              <a:t> в образовательном процессе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5086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357298"/>
            <a:ext cx="8572559" cy="52149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1.Методическая деятельность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2.Организационно-управленческая деятельность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3.Воспитательная деятельность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4.Профилактическая деятельность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5.Военно-патриотическая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деятельность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56"/>
          </a:xfrm>
        </p:spPr>
        <p:txBody>
          <a:bodyPr/>
          <a:lstStyle/>
          <a:p>
            <a:r>
              <a:rPr lang="ru-RU" b="1" dirty="0" smtClean="0"/>
              <a:t>Направления деятельности</a:t>
            </a:r>
            <a:endParaRPr lang="ru-RU" b="1" dirty="0"/>
          </a:p>
        </p:txBody>
      </p:sp>
      <p:pic>
        <p:nvPicPr>
          <p:cNvPr id="4" name="Picture 2" descr="http://61143.ui.ua/images/catalog/enterprices/goods/UkraineIn_26879590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143380"/>
            <a:ext cx="3333720" cy="2500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858424"/>
          </a:xfrm>
        </p:spPr>
        <p:txBody>
          <a:bodyPr>
            <a:normAutofit/>
          </a:bodyPr>
          <a:lstStyle/>
          <a:p>
            <a:r>
              <a:rPr lang="ru-RU" b="1" dirty="0"/>
              <a:t>Формы работы: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786058"/>
            <a:ext cx="278608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индивидуальные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8" y="2857496"/>
            <a:ext cx="2928958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массовые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4572008"/>
            <a:ext cx="342902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групповые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214810" y="3714752"/>
            <a:ext cx="35719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428728" y="1785926"/>
            <a:ext cx="35719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000892" y="1785926"/>
            <a:ext cx="357190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Картинка 16 из 3948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214422"/>
            <a:ext cx="2143940" cy="2403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53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28604"/>
            <a:ext cx="8501121" cy="61436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</a:rPr>
              <a:t>индивидуальные</a:t>
            </a:r>
            <a:r>
              <a:rPr lang="ru-RU" sz="2800" dirty="0" smtClean="0">
                <a:solidFill>
                  <a:schemeClr val="tx1"/>
                </a:solidFill>
              </a:rPr>
              <a:t> (консультации и беседы для родителей, посещение семей учащегося);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</a:rPr>
              <a:t>групповые</a:t>
            </a:r>
            <a:r>
              <a:rPr lang="ru-RU" sz="2800" dirty="0" smtClean="0">
                <a:solidFill>
                  <a:schemeClr val="tx1"/>
                </a:solidFill>
              </a:rPr>
              <a:t> (участие на тематических родительских собраниях, работа с родительским активом школы, информационная школа для родителей, организованная совместно с психологом и социальным педагогом);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</a:rPr>
              <a:t>массовые</a:t>
            </a:r>
            <a:r>
              <a:rPr lang="ru-RU" sz="2800" dirty="0" smtClean="0">
                <a:solidFill>
                  <a:schemeClr val="tx1"/>
                </a:solidFill>
              </a:rPr>
              <a:t> (родительские собрания, традиционные творческие праздники семьи, посвященные Дню пожилого человека, Дню Матери, новогодние праздники, День защитников Отечества, Международный женский день 8Марта, Праздник Победы, семейные спортивные праздники и фестивали)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412776"/>
            <a:ext cx="8715436" cy="544522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Дружный коллектив – социально-активные ученики и их родители, способные общаться во благо друг другу и окружающим, способных добывать знания и учить других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Знание семейных обычаев, традиций ,их уважение, соблюдение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Активная позиция родителей в образовательном процессе и за пределами его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Приобретение участниками проекта навыков творческого сотрудничества  и применение их в повседневной жизни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b="1" dirty="0" smtClean="0"/>
              <a:t>Планируемый результат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409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План программных мероприятий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7513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		</a:t>
            </a:r>
          </a:p>
          <a:p>
            <a:r>
              <a:rPr lang="ru-RU" dirty="0"/>
              <a:t>			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7743626"/>
              </p:ext>
            </p:extLst>
          </p:nvPr>
        </p:nvGraphicFramePr>
        <p:xfrm>
          <a:off x="214282" y="1142984"/>
          <a:ext cx="8711828" cy="545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151195"/>
                <a:gridCol w="3704653"/>
                <a:gridCol w="216118"/>
                <a:gridCol w="1961839"/>
                <a:gridCol w="2177957"/>
              </a:tblGrid>
              <a:tr h="11959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2887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7457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</a:t>
                      </a:r>
                      <a:endParaRPr lang="ru-RU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800" dirty="0" smtClean="0"/>
                        <a:t>Торжественная линейка, посвященная Дню Знаний с участием родителей 1,11 классов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1.09.14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Педагог-организатор, классные руководители</a:t>
                      </a:r>
                      <a:endParaRPr lang="ru-RU" sz="1800" dirty="0"/>
                    </a:p>
                  </a:txBody>
                  <a:tcPr/>
                </a:tc>
              </a:tr>
              <a:tr h="107457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</a:t>
                      </a:r>
                      <a:endParaRPr lang="ru-RU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800" dirty="0" smtClean="0"/>
                        <a:t>Конкурс фотографий «Ах это лето в кругу семьи!»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15.09.14 </a:t>
                      </a:r>
                      <a:r>
                        <a:rPr lang="ru-RU" sz="1800" dirty="0" smtClean="0"/>
                        <a:t>– </a:t>
                      </a:r>
                      <a:r>
                        <a:rPr lang="ru-RU" sz="1800" dirty="0" smtClean="0"/>
                        <a:t>25.09.14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Педагог-организатор, классные руководители</a:t>
                      </a:r>
                      <a:endParaRPr lang="ru-RU" sz="1800" dirty="0"/>
                    </a:p>
                  </a:txBody>
                  <a:tcPr/>
                </a:tc>
              </a:tr>
              <a:tr h="107457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</a:t>
                      </a:r>
                      <a:endParaRPr lang="ru-RU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800" dirty="0" smtClean="0"/>
                        <a:t>Круглый стол для родителей «Как уберечь подростка от …»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30.09.14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Педагог-организатор, социальный педагог</a:t>
                      </a:r>
                      <a:r>
                        <a:rPr lang="ru-RU" sz="1800" baseline="0" dirty="0" smtClean="0"/>
                        <a:t> (психолог)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65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1517590"/>
              </p:ext>
            </p:extLst>
          </p:nvPr>
        </p:nvGraphicFramePr>
        <p:xfrm>
          <a:off x="179512" y="11151"/>
          <a:ext cx="8712968" cy="6828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4174754"/>
                <a:gridCol w="1927924"/>
                <a:gridCol w="2178242"/>
              </a:tblGrid>
              <a:tr h="799135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Октябрь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23663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Праздничный концерт ко Дню учителя с участием родителей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5.10.14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 классные руководители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319226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Конкурс «Мисс осень – 2011» (мамы против дочерей)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15.10.14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 классные</a:t>
                      </a:r>
                      <a:r>
                        <a:rPr lang="ru-RU" baseline="0" dirty="0" smtClean="0"/>
                        <a:t> руководители</a:t>
                      </a:r>
                      <a:endParaRPr lang="ru-RU" dirty="0"/>
                    </a:p>
                  </a:txBody>
                  <a:tcPr/>
                </a:tc>
              </a:tr>
              <a:tr h="1623663">
                <a:tc>
                  <a:txBody>
                    <a:bodyPr/>
                    <a:lstStyle/>
                    <a:p>
                      <a:r>
                        <a:rPr lang="ru-RU" dirty="0" smtClean="0"/>
                        <a:t>3.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Круглый</a:t>
                      </a:r>
                      <a:r>
                        <a:rPr lang="ru-RU" baseline="0" dirty="0" smtClean="0"/>
                        <a:t> стол «Учёба без прогулов – миф или реальность?» (собрание родителей и администрации ОУ)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24.10.14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 социальный педагог, классные</a:t>
                      </a:r>
                      <a:r>
                        <a:rPr lang="ru-RU" baseline="0" dirty="0" smtClean="0"/>
                        <a:t> руководители</a:t>
                      </a:r>
                      <a:endParaRPr lang="ru-RU" dirty="0"/>
                    </a:p>
                  </a:txBody>
                  <a:tcPr/>
                </a:tc>
              </a:tr>
              <a:tr h="1185384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КВН</a:t>
                      </a:r>
                      <a:r>
                        <a:rPr lang="ru-RU" baseline="0" dirty="0" smtClean="0"/>
                        <a:t> «Сюрприз» (педагоги против родителей)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30.10.14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Педагог-организатор, классные</a:t>
                      </a:r>
                      <a:r>
                        <a:rPr lang="ru-RU" baseline="0" dirty="0" smtClean="0"/>
                        <a:t> руководители, педагоги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43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538</TotalTime>
  <Words>864</Words>
  <Application>Microsoft Office PowerPoint</Application>
  <PresentationFormat>Экран (4:3)</PresentationFormat>
  <Paragraphs>186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Слайд 1</vt:lpstr>
      <vt:lpstr>Слайд 2</vt:lpstr>
      <vt:lpstr>   Задачи  </vt:lpstr>
      <vt:lpstr>Направления деятельности</vt:lpstr>
      <vt:lpstr>Формы работы:</vt:lpstr>
      <vt:lpstr>Слайд 6</vt:lpstr>
      <vt:lpstr>Планируемый результат</vt:lpstr>
      <vt:lpstr>План программных мероприятий</vt:lpstr>
      <vt:lpstr>Слайд 9</vt:lpstr>
      <vt:lpstr>Слайд 10</vt:lpstr>
      <vt:lpstr>Слайд 11</vt:lpstr>
      <vt:lpstr>Январь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Колледж</dc:creator>
  <cp:lastModifiedBy>1</cp:lastModifiedBy>
  <cp:revision>57</cp:revision>
  <dcterms:created xsi:type="dcterms:W3CDTF">2011-11-30T07:28:20Z</dcterms:created>
  <dcterms:modified xsi:type="dcterms:W3CDTF">2014-09-28T13:04:24Z</dcterms:modified>
</cp:coreProperties>
</file>