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4" r:id="rId5"/>
    <p:sldId id="262" r:id="rId6"/>
    <p:sldId id="263" r:id="rId7"/>
    <p:sldId id="260" r:id="rId8"/>
    <p:sldId id="261" r:id="rId9"/>
    <p:sldId id="265" r:id="rId10"/>
    <p:sldId id="266" r:id="rId11"/>
    <p:sldId id="268" r:id="rId12"/>
    <p:sldId id="269" r:id="rId13"/>
    <p:sldId id="270" r:id="rId14"/>
    <p:sldId id="278" r:id="rId15"/>
    <p:sldId id="295" r:id="rId16"/>
    <p:sldId id="282" r:id="rId17"/>
    <p:sldId id="296" r:id="rId18"/>
    <p:sldId id="284" r:id="rId19"/>
    <p:sldId id="286" r:id="rId20"/>
    <p:sldId id="288" r:id="rId21"/>
    <p:sldId id="280" r:id="rId22"/>
    <p:sldId id="289" r:id="rId2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effectLst>
          <a:outerShdw blurRad="38100" dist="38100" dir="2700000" algn="tl">
            <a:srgbClr val="000000">
              <a:alpha val="43137"/>
            </a:srgbClr>
          </a:outerShdw>
        </a:effectLst>
        <a:latin typeface="Comic Sans MS" pitchFamily="66" charset="0"/>
        <a:ea typeface="+mn-ea"/>
        <a:cs typeface="+mn-cs"/>
      </a:defRPr>
    </a:lvl1pPr>
    <a:lvl2pPr marL="457200" algn="ctr" rtl="0" fontAlgn="base">
      <a:spcBef>
        <a:spcPct val="0"/>
      </a:spcBef>
      <a:spcAft>
        <a:spcPct val="0"/>
      </a:spcAft>
      <a:defRPr kern="1200">
        <a:solidFill>
          <a:schemeClr val="tx1"/>
        </a:solidFill>
        <a:effectLst>
          <a:outerShdw blurRad="38100" dist="38100" dir="2700000" algn="tl">
            <a:srgbClr val="000000">
              <a:alpha val="43137"/>
            </a:srgbClr>
          </a:outerShdw>
        </a:effectLst>
        <a:latin typeface="Comic Sans MS" pitchFamily="66" charset="0"/>
        <a:ea typeface="+mn-ea"/>
        <a:cs typeface="+mn-cs"/>
      </a:defRPr>
    </a:lvl2pPr>
    <a:lvl3pPr marL="914400" algn="ctr" rtl="0" fontAlgn="base">
      <a:spcBef>
        <a:spcPct val="0"/>
      </a:spcBef>
      <a:spcAft>
        <a:spcPct val="0"/>
      </a:spcAft>
      <a:defRPr kern="1200">
        <a:solidFill>
          <a:schemeClr val="tx1"/>
        </a:solidFill>
        <a:effectLst>
          <a:outerShdw blurRad="38100" dist="38100" dir="2700000" algn="tl">
            <a:srgbClr val="000000">
              <a:alpha val="43137"/>
            </a:srgbClr>
          </a:outerShdw>
        </a:effectLst>
        <a:latin typeface="Comic Sans MS" pitchFamily="66" charset="0"/>
        <a:ea typeface="+mn-ea"/>
        <a:cs typeface="+mn-cs"/>
      </a:defRPr>
    </a:lvl3pPr>
    <a:lvl4pPr marL="1371600" algn="ctr" rtl="0" fontAlgn="base">
      <a:spcBef>
        <a:spcPct val="0"/>
      </a:spcBef>
      <a:spcAft>
        <a:spcPct val="0"/>
      </a:spcAft>
      <a:defRPr kern="1200">
        <a:solidFill>
          <a:schemeClr val="tx1"/>
        </a:solidFill>
        <a:effectLst>
          <a:outerShdw blurRad="38100" dist="38100" dir="2700000" algn="tl">
            <a:srgbClr val="000000">
              <a:alpha val="43137"/>
            </a:srgbClr>
          </a:outerShdw>
        </a:effectLst>
        <a:latin typeface="Comic Sans MS" pitchFamily="66" charset="0"/>
        <a:ea typeface="+mn-ea"/>
        <a:cs typeface="+mn-cs"/>
      </a:defRPr>
    </a:lvl4pPr>
    <a:lvl5pPr marL="1828800" algn="ctr" rtl="0" fontAlgn="base">
      <a:spcBef>
        <a:spcPct val="0"/>
      </a:spcBef>
      <a:spcAft>
        <a:spcPct val="0"/>
      </a:spcAft>
      <a:defRPr kern="1200">
        <a:solidFill>
          <a:schemeClr val="tx1"/>
        </a:solidFill>
        <a:effectLst>
          <a:outerShdw blurRad="38100" dist="38100" dir="2700000" algn="tl">
            <a:srgbClr val="000000">
              <a:alpha val="43137"/>
            </a:srgbClr>
          </a:outerShdw>
        </a:effectLst>
        <a:latin typeface="Comic Sans MS" pitchFamily="66"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Comic Sans MS" pitchFamily="66"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Comic Sans MS" pitchFamily="66"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Comic Sans MS" pitchFamily="66"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595" autoAdjust="0"/>
  </p:normalViewPr>
  <p:slideViewPr>
    <p:cSldViewPr>
      <p:cViewPr>
        <p:scale>
          <a:sx n="66" d="100"/>
          <a:sy n="66" d="100"/>
        </p:scale>
        <p:origin x="-480"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effectLst/>
                <a:latin typeface="Arial" charset="0"/>
              </a:defRPr>
            </a:lvl1pPr>
          </a:lstStyle>
          <a:p>
            <a:pPr>
              <a:defRPr/>
            </a:pPr>
            <a:endParaRPr lang="ru-RU"/>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ffectLst/>
                <a:latin typeface="Arial" charset="0"/>
              </a:defRPr>
            </a:lvl1pPr>
          </a:lstStyle>
          <a:p>
            <a:pPr>
              <a:defRPr/>
            </a:pPr>
            <a:fld id="{CCD613B7-548C-4BEE-875F-55B1D386136C}" type="datetimeFigureOut">
              <a:rPr lang="ru-RU"/>
              <a:pPr>
                <a:defRPr/>
              </a:pPr>
              <a:t>13.05.2014</a:t>
            </a:fld>
            <a:endParaRPr lang="ru-RU"/>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effectLst/>
                <a:latin typeface="Arial" charset="0"/>
              </a:defRPr>
            </a:lvl1pPr>
          </a:lstStyle>
          <a:p>
            <a:pPr>
              <a:defRPr/>
            </a:pPr>
            <a:endParaRPr lang="ru-RU"/>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ffectLst/>
                <a:latin typeface="Arial" charset="0"/>
              </a:defRPr>
            </a:lvl1pPr>
          </a:lstStyle>
          <a:p>
            <a:pPr>
              <a:defRPr/>
            </a:pPr>
            <a:fld id="{B5ACDAD6-1D28-46FC-910C-B4FC3A4A7304}" type="slidenum">
              <a:rPr lang="ru-RU"/>
              <a:pPr>
                <a:defRPr/>
              </a:pPr>
              <a:t>‹#›</a:t>
            </a:fld>
            <a:endParaRPr lang="ru-RU"/>
          </a:p>
        </p:txBody>
      </p:sp>
    </p:spTree>
    <p:extLst>
      <p:ext uri="{BB962C8B-B14F-4D97-AF65-F5344CB8AC3E}">
        <p14:creationId xmlns:p14="http://schemas.microsoft.com/office/powerpoint/2010/main" xmlns="" val="38217330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1371600" y="1143000"/>
            <a:ext cx="7467600" cy="1470025"/>
          </a:xfrm>
        </p:spPr>
        <p:txBody>
          <a:bodyPr anchor="b"/>
          <a:lstStyle>
            <a:lvl1pPr algn="r">
              <a:defRPr/>
            </a:lvl1pPr>
          </a:lstStyle>
          <a:p>
            <a:r>
              <a:rPr lang="ru-RU"/>
              <a:t>Образец заголовка</a:t>
            </a:r>
          </a:p>
        </p:txBody>
      </p:sp>
      <p:sp>
        <p:nvSpPr>
          <p:cNvPr id="3075" name="Rectangle 3"/>
          <p:cNvSpPr>
            <a:spLocks noGrp="1" noChangeArrowheads="1"/>
          </p:cNvSpPr>
          <p:nvPr>
            <p:ph type="subTitle" idx="1"/>
          </p:nvPr>
        </p:nvSpPr>
        <p:spPr>
          <a:xfrm>
            <a:off x="2362200" y="3048000"/>
            <a:ext cx="6400800" cy="1752600"/>
          </a:xfrm>
        </p:spPr>
        <p:txBody>
          <a:bodyPr/>
          <a:lstStyle>
            <a:lvl1pPr marL="0" indent="0" algn="r">
              <a:buFontTx/>
              <a:buNone/>
              <a:defRPr/>
            </a:lvl1pPr>
          </a:lstStyle>
          <a:p>
            <a:r>
              <a:rPr lang="ru-RU"/>
              <a:t>Образец подзаголовка</a:t>
            </a:r>
          </a:p>
        </p:txBody>
      </p:sp>
      <p:sp>
        <p:nvSpPr>
          <p:cNvPr id="5" name="Rectangle 8"/>
          <p:cNvSpPr>
            <a:spLocks noGrp="1" noChangeArrowheads="1"/>
          </p:cNvSpPr>
          <p:nvPr>
            <p:ph type="dt" sz="half" idx="10"/>
          </p:nvPr>
        </p:nvSpPr>
        <p:spPr/>
        <p:txBody>
          <a:bodyPr/>
          <a:lstStyle>
            <a:lvl1pPr>
              <a:defRPr/>
            </a:lvl1pPr>
          </a:lstStyle>
          <a:p>
            <a:pPr>
              <a:defRPr/>
            </a:pPr>
            <a:endParaRPr lang="ru-RU"/>
          </a:p>
        </p:txBody>
      </p:sp>
      <p:sp>
        <p:nvSpPr>
          <p:cNvPr id="6" name="Rectangle 9"/>
          <p:cNvSpPr>
            <a:spLocks noGrp="1" noChangeArrowheads="1"/>
          </p:cNvSpPr>
          <p:nvPr>
            <p:ph type="ftr" sz="quarter" idx="11"/>
          </p:nvPr>
        </p:nvSpPr>
        <p:spPr/>
        <p:txBody>
          <a:bodyPr/>
          <a:lstStyle>
            <a:lvl1pPr>
              <a:defRPr/>
            </a:lvl1pPr>
          </a:lstStyle>
          <a:p>
            <a:pPr>
              <a:defRPr/>
            </a:pPr>
            <a:endParaRPr lang="ru-RU"/>
          </a:p>
        </p:txBody>
      </p:sp>
      <p:sp>
        <p:nvSpPr>
          <p:cNvPr id="7" name="Rectangle 10"/>
          <p:cNvSpPr>
            <a:spLocks noGrp="1" noChangeArrowheads="1"/>
          </p:cNvSpPr>
          <p:nvPr>
            <p:ph type="sldNum" sz="quarter" idx="12"/>
          </p:nvPr>
        </p:nvSpPr>
        <p:spPr/>
        <p:txBody>
          <a:bodyPr/>
          <a:lstStyle>
            <a:lvl1pPr>
              <a:defRPr/>
            </a:lvl1pPr>
          </a:lstStyle>
          <a:p>
            <a:pPr>
              <a:defRPr/>
            </a:pPr>
            <a:fld id="{94906796-6BB6-42DA-9045-5FE45360899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A0408C1-2F6D-4F3E-A853-656AD0DE088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74638"/>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D151806-B25A-4256-ADCD-5096F7C20D4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4BC52C9-71C8-4107-83F4-FF52C21B3DF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D115113-A6AA-4EC6-BBC7-23A0FEC2E60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81E42CA-D151-415C-859F-FA14F4B94C0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4E56224-4750-482F-A397-C793F3CB29E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4307ABD-762D-41FA-A0A2-5717A790B9F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B5E784B2-F994-4BA8-A83E-F45B1816E73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99DF50A-7444-45E8-9756-595A1F47B2D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F40B229-96B1-4EF2-8B8A-156F508644F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371600" y="274638"/>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 name="Rectangle 4"/>
          <p:cNvSpPr>
            <a:spLocks noGrp="1" noChangeArrowheads="1"/>
          </p:cNvSpPr>
          <p:nvPr>
            <p:ph type="dt" sz="half" idx="2"/>
          </p:nvPr>
        </p:nvSpPr>
        <p:spPr bwMode="auto">
          <a:xfrm>
            <a:off x="1447800" y="6245225"/>
            <a:ext cx="1905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2"/>
                </a:solidFill>
                <a:effectLst/>
                <a:latin typeface="+mn-lt"/>
              </a:defRPr>
            </a:lvl1pPr>
          </a:lstStyle>
          <a:p>
            <a:pPr>
              <a:defRPr/>
            </a:pPr>
            <a:endParaRPr lang="ru-RU"/>
          </a:p>
        </p:txBody>
      </p:sp>
      <p:sp>
        <p:nvSpPr>
          <p:cNvPr id="1029" name="Rectangle 5"/>
          <p:cNvSpPr>
            <a:spLocks noGrp="1" noChangeArrowheads="1"/>
          </p:cNvSpPr>
          <p:nvPr>
            <p:ph type="ftr" sz="quarter" idx="3"/>
          </p:nvPr>
        </p:nvSpPr>
        <p:spPr bwMode="auto">
          <a:xfrm>
            <a:off x="3505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effectLst/>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effectLst/>
                <a:latin typeface="+mn-lt"/>
              </a:defRPr>
            </a:lvl1pPr>
          </a:lstStyle>
          <a:p>
            <a:pPr>
              <a:defRPr/>
            </a:pPr>
            <a:fld id="{AB0535A4-1CF4-42E2-972B-B023B850FA8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6/67/Kyrill&amp;Method.jpg"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www.emc.komi.com/03/09/img/006.jpg" TargetMode="External"/><Relationship Id="rId1" Type="http://schemas.openxmlformats.org/officeDocument/2006/relationships/slideLayout" Target="../slideLayouts/slideLayout1.xml"/><Relationship Id="rId6" Type="http://schemas.openxmlformats.org/officeDocument/2006/relationships/hyperlink" Target="http://img12.nnm.ru/2/f/1/d/f/133885a3d4034767c2a27e693dc.jpg" TargetMode="External"/><Relationship Id="rId5" Type="http://schemas.openxmlformats.org/officeDocument/2006/relationships/image" Target="../media/image15.jpeg"/><Relationship Id="rId4" Type="http://schemas.openxmlformats.org/officeDocument/2006/relationships/hyperlink" Target="http://www.tonnel.ru/gzl/103119480_tonnel.gi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nkom-1.narod.ru/mudrij.jp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artsongs.narod.ru/gorod/22.jpg" TargetMode="External"/><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reecetoday.ru/img/news/img/525_1257506116.jpg" TargetMode="Externa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tat8.blog.ru/lr/080f1cf1405171911f019a5608c5da80" TargetMode="Externa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hyperlink" Target="http://www.myjulia.ru/data/cache/2010/02/13/338859_7763nothumb500.jpg"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6/67/Kyrill&amp;Method.jp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ljplus.ru/img4/a/r/artur_belyaev/image001-k-i-m.jp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http://l-stat.livejournal.com/voxhtml/bloom-blue/icon-privacy.gif"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9" descr="Белый мрамор"/>
          <p:cNvSpPr>
            <a:spLocks noChangeArrowheads="1" noChangeShapeType="1" noTextEdit="1"/>
          </p:cNvSpPr>
          <p:nvPr/>
        </p:nvSpPr>
        <p:spPr bwMode="auto">
          <a:xfrm>
            <a:off x="2000250" y="0"/>
            <a:ext cx="7143750" cy="2357438"/>
          </a:xfrm>
          <a:prstGeom prst="rect">
            <a:avLst/>
          </a:prstGeom>
        </p:spPr>
        <p:txBody>
          <a:bodyPr wrap="none" fromWordArt="1">
            <a:prstTxWarp prst="textPlain">
              <a:avLst>
                <a:gd name="adj" fmla="val 50009"/>
              </a:avLst>
            </a:prstTxWarp>
            <a:scene3d>
              <a:camera prst="legacyObliqueRight"/>
              <a:lightRig rig="legacyHarsh3" dir="t"/>
            </a:scene3d>
            <a:sp3d extrusionH="100000" prstMaterial="legacyMatte">
              <a:extrusionClr>
                <a:srgbClr val="663300"/>
              </a:extrusionClr>
            </a:sp3d>
          </a:bodyPr>
          <a:lstStyle/>
          <a:p>
            <a:r>
              <a:rPr lang="ru-RU" sz="4000" kern="10">
                <a:ln w="9525">
                  <a:round/>
                  <a:headEnd/>
                  <a:tailEnd/>
                </a:ln>
                <a:blipFill dpi="0" rotWithShape="0">
                  <a:blip r:embed="rId2"/>
                  <a:srcRect/>
                  <a:tile tx="0" ty="0" sx="100000" sy="100000" flip="none" algn="tl"/>
                </a:blipFill>
                <a:effectLst>
                  <a:outerShdw dist="38100" dir="2700000" algn="tl" rotWithShape="0">
                    <a:srgbClr val="000000">
                      <a:alpha val="43137"/>
                    </a:srgbClr>
                  </a:outerShdw>
                </a:effectLst>
                <a:latin typeface="Arial"/>
                <a:cs typeface="Arial"/>
              </a:rPr>
              <a:t>Кирилл и Мефодий</a:t>
            </a:r>
          </a:p>
        </p:txBody>
      </p:sp>
      <p:sp>
        <p:nvSpPr>
          <p:cNvPr id="2" name="Text Box 7"/>
          <p:cNvSpPr txBox="1">
            <a:spLocks noChangeArrowheads="1"/>
          </p:cNvSpPr>
          <p:nvPr/>
        </p:nvSpPr>
        <p:spPr bwMode="auto">
          <a:xfrm>
            <a:off x="7308304" y="5733256"/>
            <a:ext cx="2339975" cy="366713"/>
          </a:xfrm>
          <a:prstGeom prst="rect">
            <a:avLst/>
          </a:prstGeom>
          <a:noFill/>
          <a:ln w="9525">
            <a:noFill/>
            <a:miter lim="800000"/>
            <a:headEnd/>
            <a:tailEnd/>
          </a:ln>
          <a:effectLst/>
        </p:spPr>
        <p:txBody>
          <a:bodyPr>
            <a:spAutoFit/>
          </a:bodyPr>
          <a:lstStyle/>
          <a:p>
            <a:pPr algn="l">
              <a:spcBef>
                <a:spcPct val="50000"/>
              </a:spcBef>
              <a:defRPr/>
            </a:pPr>
            <a:r>
              <a:rPr lang="ru-RU" dirty="0" smtClean="0">
                <a:solidFill>
                  <a:schemeClr val="tx2"/>
                </a:solidFill>
                <a:effectLst>
                  <a:outerShdw blurRad="38100" dist="38100" dir="2700000" algn="tl">
                    <a:srgbClr val="000000"/>
                  </a:outerShdw>
                </a:effectLst>
              </a:rPr>
              <a:t>.</a:t>
            </a:r>
            <a:endParaRPr lang="ru-RU" dirty="0">
              <a:solidFill>
                <a:schemeClr val="tx2"/>
              </a:solidFill>
              <a:effectLst>
                <a:outerShdw blurRad="38100" dist="38100" dir="2700000" algn="tl">
                  <a:srgbClr val="000000"/>
                </a:outerShdw>
              </a:effectLst>
            </a:endParaRPr>
          </a:p>
        </p:txBody>
      </p:sp>
      <p:pic>
        <p:nvPicPr>
          <p:cNvPr id="3076" name="Picture 8" descr="Файл:Kyrill&amp;Method.jpg">
            <a:hlinkClick r:id="rId3"/>
          </p:cNvPr>
          <p:cNvPicPr>
            <a:picLocks noChangeAspect="1" noChangeArrowheads="1"/>
          </p:cNvPicPr>
          <p:nvPr/>
        </p:nvPicPr>
        <p:blipFill>
          <a:blip r:embed="rId4" cstate="print"/>
          <a:srcRect/>
          <a:stretch>
            <a:fillRect/>
          </a:stretch>
        </p:blipFill>
        <p:spPr bwMode="auto">
          <a:xfrm>
            <a:off x="2928938" y="2571750"/>
            <a:ext cx="3054350" cy="380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book1"/>
          <p:cNvPicPr>
            <a:picLocks noChangeAspect="1" noChangeArrowheads="1"/>
          </p:cNvPicPr>
          <p:nvPr/>
        </p:nvPicPr>
        <p:blipFill>
          <a:blip r:embed="rId2" cstate="print"/>
          <a:srcRect/>
          <a:stretch>
            <a:fillRect/>
          </a:stretch>
        </p:blipFill>
        <p:spPr bwMode="auto">
          <a:xfrm>
            <a:off x="250825" y="1844675"/>
            <a:ext cx="4359275" cy="3486150"/>
          </a:xfrm>
          <a:prstGeom prst="rect">
            <a:avLst/>
          </a:prstGeom>
          <a:noFill/>
          <a:ln w="9525">
            <a:noFill/>
            <a:miter lim="800000"/>
            <a:headEnd/>
            <a:tailEnd/>
          </a:ln>
        </p:spPr>
      </p:pic>
      <p:sp>
        <p:nvSpPr>
          <p:cNvPr id="26631" name="Text Box 7"/>
          <p:cNvSpPr txBox="1">
            <a:spLocks noChangeArrowheads="1"/>
          </p:cNvSpPr>
          <p:nvPr/>
        </p:nvSpPr>
        <p:spPr bwMode="auto">
          <a:xfrm>
            <a:off x="323850" y="620713"/>
            <a:ext cx="8496300" cy="946150"/>
          </a:xfrm>
          <a:prstGeom prst="rect">
            <a:avLst/>
          </a:prstGeom>
          <a:noFill/>
          <a:ln w="9525">
            <a:noFill/>
            <a:miter lim="800000"/>
            <a:headEnd/>
            <a:tailEnd/>
          </a:ln>
          <a:effectLst/>
        </p:spPr>
        <p:txBody>
          <a:bodyPr>
            <a:spAutoFit/>
          </a:bodyPr>
          <a:lstStyle/>
          <a:p>
            <a:pPr algn="just">
              <a:spcBef>
                <a:spcPct val="50000"/>
              </a:spcBef>
              <a:defRPr/>
            </a:pPr>
            <a:r>
              <a:rPr lang="ru-RU" sz="2000">
                <a:effectLst>
                  <a:outerShdw blurRad="38100" dist="38100" dir="2700000" algn="tl">
                    <a:srgbClr val="FFFFFF"/>
                  </a:outerShdw>
                </a:effectLst>
              </a:rPr>
              <a:t>      </a:t>
            </a:r>
            <a:r>
              <a:rPr lang="ru-RU">
                <a:effectLst>
                  <a:outerShdw blurRad="38100" dist="38100" dir="2700000" algn="tl">
                    <a:srgbClr val="FFFFFF"/>
                  </a:outerShdw>
                </a:effectLst>
              </a:rPr>
              <a:t>В 863 году зазвучало слово Божие в моравских городах и селениях на родном, славянском языке, создавались письмена, светские книги. Началось славянское летописание</a:t>
            </a:r>
            <a:r>
              <a:rPr lang="ru-RU">
                <a:effectLst>
                  <a:outerShdw blurRad="38100" dist="38100" dir="2700000" algn="tl">
                    <a:srgbClr val="FFFFFF"/>
                  </a:outerShdw>
                </a:effectLst>
                <a:latin typeface="Arial" charset="0"/>
              </a:rPr>
              <a:t>.</a:t>
            </a:r>
          </a:p>
        </p:txBody>
      </p:sp>
      <p:sp>
        <p:nvSpPr>
          <p:cNvPr id="26632" name="Text Box 8"/>
          <p:cNvSpPr txBox="1">
            <a:spLocks noChangeArrowheads="1"/>
          </p:cNvSpPr>
          <p:nvPr/>
        </p:nvSpPr>
        <p:spPr bwMode="auto">
          <a:xfrm>
            <a:off x="4500563" y="1916113"/>
            <a:ext cx="4392612" cy="366712"/>
          </a:xfrm>
          <a:prstGeom prst="rect">
            <a:avLst/>
          </a:prstGeom>
          <a:noFill/>
          <a:ln w="9525">
            <a:noFill/>
            <a:miter lim="800000"/>
            <a:headEnd/>
            <a:tailEnd/>
          </a:ln>
          <a:effectLst/>
        </p:spPr>
        <p:txBody>
          <a:bodyPr>
            <a:spAutoFit/>
          </a:bodyPr>
          <a:lstStyle/>
          <a:p>
            <a:pPr algn="l">
              <a:spcBef>
                <a:spcPct val="50000"/>
              </a:spcBef>
              <a:defRPr/>
            </a:pPr>
            <a:endParaRPr lang="ru-RU">
              <a:effectLst>
                <a:outerShdw blurRad="38100" dist="38100" dir="2700000" algn="tl">
                  <a:srgbClr val="FFFFFF"/>
                </a:outerShdw>
              </a:effectLst>
              <a:latin typeface="Arial" charset="0"/>
            </a:endParaRPr>
          </a:p>
        </p:txBody>
      </p:sp>
      <p:sp>
        <p:nvSpPr>
          <p:cNvPr id="26633" name="Text Box 9"/>
          <p:cNvSpPr txBox="1">
            <a:spLocks noChangeArrowheads="1"/>
          </p:cNvSpPr>
          <p:nvPr/>
        </p:nvSpPr>
        <p:spPr bwMode="auto">
          <a:xfrm>
            <a:off x="4787900" y="1196975"/>
            <a:ext cx="4103688" cy="4486275"/>
          </a:xfrm>
          <a:prstGeom prst="rect">
            <a:avLst/>
          </a:prstGeom>
          <a:noFill/>
          <a:ln w="9525">
            <a:noFill/>
            <a:miter lim="800000"/>
            <a:headEnd/>
            <a:tailEnd/>
          </a:ln>
          <a:effectLst/>
        </p:spPr>
        <p:txBody>
          <a:bodyPr>
            <a:spAutoFit/>
          </a:bodyPr>
          <a:lstStyle/>
          <a:p>
            <a:pPr algn="just">
              <a:defRPr/>
            </a:pPr>
            <a:r>
              <a:rPr lang="ru-RU">
                <a:effectLst>
                  <a:outerShdw blurRad="38100" dist="38100" dir="2700000" algn="tl">
                    <a:srgbClr val="FFFFFF"/>
                  </a:outerShdw>
                </a:effectLst>
                <a:latin typeface="Arial" charset="0"/>
              </a:rPr>
              <a:t> </a:t>
            </a:r>
            <a:r>
              <a:rPr lang="ru-RU">
                <a:effectLst>
                  <a:outerShdw blurRad="38100" dist="38100" dir="2700000" algn="tl">
                    <a:srgbClr val="FFFFFF"/>
                  </a:outerShdw>
                </a:effectLst>
              </a:rPr>
              <a:t>Всю свою жизнь солоунские братья посвятили учению, знаниям, служению славянам. Они не придавали особого значения ни богатству, ни почестям, ни славе, ни карьере.</a:t>
            </a:r>
          </a:p>
          <a:p>
            <a:pPr algn="just">
              <a:defRPr/>
            </a:pPr>
            <a:r>
              <a:rPr lang="ru-RU">
                <a:effectLst>
                  <a:outerShdw blurRad="38100" dist="38100" dir="2700000" algn="tl">
                    <a:srgbClr val="FFFFFF"/>
                  </a:outerShdw>
                </a:effectLst>
              </a:rPr>
              <a:t>     Младший, Константин, много читал, размышлял, писал проповеди, а старший, Мефодий, был больше организатором. Константин переводил с греческого и латинского на славянский, писал, создав азбуку, по-славянски, Мефодий – «издавал» книги, руководил школой учеников.</a:t>
            </a:r>
          </a:p>
        </p:txBody>
      </p:sp>
      <p:sp>
        <p:nvSpPr>
          <p:cNvPr id="26634" name="Text Box 10"/>
          <p:cNvSpPr txBox="1">
            <a:spLocks noChangeArrowheads="1"/>
          </p:cNvSpPr>
          <p:nvPr/>
        </p:nvSpPr>
        <p:spPr bwMode="auto">
          <a:xfrm>
            <a:off x="395288" y="5667375"/>
            <a:ext cx="8496300" cy="1190625"/>
          </a:xfrm>
          <a:prstGeom prst="rect">
            <a:avLst/>
          </a:prstGeom>
          <a:noFill/>
          <a:ln w="9525">
            <a:noFill/>
            <a:miter lim="800000"/>
            <a:headEnd/>
            <a:tailEnd/>
          </a:ln>
          <a:effectLst/>
        </p:spPr>
        <p:txBody>
          <a:bodyPr>
            <a:spAutoFit/>
          </a:bodyPr>
          <a:lstStyle/>
          <a:p>
            <a:pPr algn="just">
              <a:spcBef>
                <a:spcPct val="50000"/>
              </a:spcBef>
              <a:defRPr/>
            </a:pPr>
            <a:r>
              <a:rPr lang="ru-RU">
                <a:effectLst>
                  <a:outerShdw blurRad="38100" dist="38100" dir="2700000" algn="tl">
                    <a:srgbClr val="FFFFFF"/>
                  </a:outerShdw>
                </a:effectLst>
              </a:rPr>
              <a:t>      Константину не суждено было вернуться на Родину. Когда они приехали в Рим, он тяжело заболел, принял постриг, получил имя Кирилл и через несколько часов скончался. С этим именем он и остался жить в светлой памяти потомков. Похоронен в Риме.</a:t>
            </a:r>
          </a:p>
        </p:txBody>
      </p:sp>
      <p:sp>
        <p:nvSpPr>
          <p:cNvPr id="26635" name="Rectangle 11"/>
          <p:cNvSpPr>
            <a:spLocks noChangeArrowheads="1"/>
          </p:cNvSpPr>
          <p:nvPr/>
        </p:nvSpPr>
        <p:spPr bwMode="auto">
          <a:xfrm>
            <a:off x="1042988" y="0"/>
            <a:ext cx="6924675" cy="579438"/>
          </a:xfrm>
          <a:prstGeom prst="rect">
            <a:avLst/>
          </a:prstGeom>
          <a:noFill/>
          <a:ln w="9525">
            <a:noFill/>
            <a:miter lim="800000"/>
            <a:headEnd/>
            <a:tailEnd/>
          </a:ln>
          <a:effectLst/>
        </p:spPr>
        <p:txBody>
          <a:bodyPr wrap="none">
            <a:spAutoFit/>
          </a:bodyPr>
          <a:lstStyle/>
          <a:p>
            <a:pPr>
              <a:defRPr/>
            </a:pPr>
            <a:r>
              <a:rPr lang="ru-RU" sz="3200">
                <a:solidFill>
                  <a:schemeClr val="tx2"/>
                </a:solidFill>
                <a:effectLst>
                  <a:outerShdw blurRad="38100" dist="38100" dir="2700000" algn="tl">
                    <a:srgbClr val="000000"/>
                  </a:outerShdw>
                </a:effectLst>
              </a:rPr>
              <a:t>Начало славянского летописания.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Text Box 8"/>
          <p:cNvSpPr txBox="1">
            <a:spLocks noChangeArrowheads="1"/>
          </p:cNvSpPr>
          <p:nvPr/>
        </p:nvSpPr>
        <p:spPr bwMode="auto">
          <a:xfrm>
            <a:off x="611188" y="188913"/>
            <a:ext cx="8137525" cy="579437"/>
          </a:xfrm>
          <a:prstGeom prst="rect">
            <a:avLst/>
          </a:prstGeom>
          <a:noFill/>
          <a:ln w="9525">
            <a:noFill/>
            <a:miter lim="800000"/>
            <a:headEnd/>
            <a:tailEnd/>
          </a:ln>
          <a:effectLst/>
        </p:spPr>
        <p:txBody>
          <a:bodyPr>
            <a:spAutoFit/>
          </a:bodyPr>
          <a:lstStyle/>
          <a:p>
            <a:pPr algn="l">
              <a:spcBef>
                <a:spcPct val="50000"/>
              </a:spcBef>
              <a:defRPr/>
            </a:pPr>
            <a:r>
              <a:rPr lang="ru-RU" sz="3200">
                <a:solidFill>
                  <a:schemeClr val="tx2"/>
                </a:solidFill>
                <a:effectLst>
                  <a:outerShdw blurRad="38100" dist="38100" dir="2700000" algn="tl">
                    <a:srgbClr val="000000"/>
                  </a:outerShdw>
                </a:effectLst>
              </a:rPr>
              <a:t>Распространение письменности на Руси</a:t>
            </a:r>
          </a:p>
        </p:txBody>
      </p:sp>
      <p:sp>
        <p:nvSpPr>
          <p:cNvPr id="28681" name="Text Box 9"/>
          <p:cNvSpPr txBox="1">
            <a:spLocks noChangeArrowheads="1"/>
          </p:cNvSpPr>
          <p:nvPr/>
        </p:nvSpPr>
        <p:spPr bwMode="auto">
          <a:xfrm>
            <a:off x="179388" y="4019550"/>
            <a:ext cx="8569325" cy="2838450"/>
          </a:xfrm>
          <a:prstGeom prst="rect">
            <a:avLst/>
          </a:prstGeom>
          <a:noFill/>
          <a:ln w="9525">
            <a:noFill/>
            <a:miter lim="800000"/>
            <a:headEnd/>
            <a:tailEnd/>
          </a:ln>
          <a:effectLst/>
        </p:spPr>
        <p:txBody>
          <a:bodyPr>
            <a:spAutoFit/>
          </a:bodyPr>
          <a:lstStyle/>
          <a:p>
            <a:pPr algn="just">
              <a:spcBef>
                <a:spcPct val="50000"/>
              </a:spcBef>
              <a:defRPr/>
            </a:pPr>
            <a:r>
              <a:rPr lang="ru-RU">
                <a:effectLst>
                  <a:outerShdw blurRad="38100" dist="38100" dir="2700000" algn="tl">
                    <a:srgbClr val="FFFFFF"/>
                  </a:outerShdw>
                </a:effectLst>
              </a:rPr>
              <a:t>       В Древней Руси почитали грамоту и книги. Учёные-историки и археологи считают, что общее количество рукописных книг до </a:t>
            </a:r>
            <a:r>
              <a:rPr lang="en-US">
                <a:effectLst>
                  <a:outerShdw blurRad="38100" dist="38100" dir="2700000" algn="tl">
                    <a:srgbClr val="FFFFFF"/>
                  </a:outerShdw>
                </a:effectLst>
              </a:rPr>
              <a:t>XIV </a:t>
            </a:r>
            <a:r>
              <a:rPr lang="ru-RU">
                <a:effectLst>
                  <a:outerShdw blurRad="38100" dist="38100" dir="2700000" algn="tl">
                    <a:srgbClr val="FFFFFF"/>
                  </a:outerShdw>
                </a:effectLst>
              </a:rPr>
              <a:t>века было примерно 100 тысяч экземпляров. </a:t>
            </a:r>
            <a:r>
              <a:rPr lang="ru-RU">
                <a:effectLst>
                  <a:outerShdw blurRad="38100" dist="38100" dir="2700000" algn="tl">
                    <a:srgbClr val="FFFFFF"/>
                  </a:outerShdw>
                </a:effectLst>
                <a:latin typeface="Arial" charset="0"/>
              </a:rPr>
              <a:t>После принятия христианства на Руси – в 988 году – письменность начала распространяться быстрее.  Богослужебные книги были переведены на старославянский язык. Русские переписчики переписывали эти книги, добавляя в них черты родного языка. Так постепенно создавался древнерусский литературный язык, появились произведения древнерусских авторов, (к сожалению, часто безымянных) – «Слово о полку Игореве», «Поучение Владимира Мономаха», «Житие Александра Невского» и многие другие.</a:t>
            </a:r>
            <a:endParaRPr lang="ru-RU">
              <a:effectLst>
                <a:outerShdw blurRad="38100" dist="38100" dir="2700000" algn="tl">
                  <a:srgbClr val="FFFFFF"/>
                </a:outerShdw>
              </a:effectLst>
            </a:endParaRPr>
          </a:p>
        </p:txBody>
      </p:sp>
      <p:pic>
        <p:nvPicPr>
          <p:cNvPr id="15364" name="Picture 11" descr="Картинка 11 из 2039">
            <a:hlinkClick r:id="rId2"/>
          </p:cNvPr>
          <p:cNvPicPr>
            <a:picLocks noChangeAspect="1" noChangeArrowheads="1"/>
          </p:cNvPicPr>
          <p:nvPr/>
        </p:nvPicPr>
        <p:blipFill>
          <a:blip r:embed="rId3" cstate="print"/>
          <a:srcRect/>
          <a:stretch>
            <a:fillRect/>
          </a:stretch>
        </p:blipFill>
        <p:spPr bwMode="auto">
          <a:xfrm>
            <a:off x="539750" y="981075"/>
            <a:ext cx="2141538" cy="2952750"/>
          </a:xfrm>
          <a:prstGeom prst="rect">
            <a:avLst/>
          </a:prstGeom>
          <a:noFill/>
          <a:ln w="9525">
            <a:noFill/>
            <a:miter lim="800000"/>
            <a:headEnd/>
            <a:tailEnd/>
          </a:ln>
        </p:spPr>
      </p:pic>
      <p:pic>
        <p:nvPicPr>
          <p:cNvPr id="15365" name="Picture 13" descr="Картинка 8 из 115">
            <a:hlinkClick r:id="rId4"/>
          </p:cNvPr>
          <p:cNvPicPr>
            <a:picLocks noChangeAspect="1" noChangeArrowheads="1"/>
          </p:cNvPicPr>
          <p:nvPr/>
        </p:nvPicPr>
        <p:blipFill>
          <a:blip r:embed="rId5" cstate="print"/>
          <a:srcRect/>
          <a:stretch>
            <a:fillRect/>
          </a:stretch>
        </p:blipFill>
        <p:spPr bwMode="auto">
          <a:xfrm>
            <a:off x="3635375" y="981075"/>
            <a:ext cx="2214563" cy="2951163"/>
          </a:xfrm>
          <a:prstGeom prst="rect">
            <a:avLst/>
          </a:prstGeom>
          <a:noFill/>
          <a:ln w="28575">
            <a:solidFill>
              <a:srgbClr val="000000"/>
            </a:solidFill>
            <a:miter lim="800000"/>
            <a:headEnd/>
            <a:tailEnd/>
          </a:ln>
        </p:spPr>
      </p:pic>
      <p:pic>
        <p:nvPicPr>
          <p:cNvPr id="15366" name="Picture 15" descr="Картинка 1 из 236">
            <a:hlinkClick r:id="rId6"/>
          </p:cNvPr>
          <p:cNvPicPr>
            <a:picLocks noChangeAspect="1" noChangeArrowheads="1"/>
          </p:cNvPicPr>
          <p:nvPr/>
        </p:nvPicPr>
        <p:blipFill>
          <a:blip r:embed="rId7" cstate="print"/>
          <a:srcRect/>
          <a:stretch>
            <a:fillRect/>
          </a:stretch>
        </p:blipFill>
        <p:spPr bwMode="auto">
          <a:xfrm>
            <a:off x="6659563" y="981075"/>
            <a:ext cx="1655762" cy="295275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Картинка 3 из 2546">
            <a:hlinkClick r:id="rId2"/>
          </p:cNvPr>
          <p:cNvPicPr>
            <a:picLocks noChangeAspect="1" noChangeArrowheads="1"/>
          </p:cNvPicPr>
          <p:nvPr/>
        </p:nvPicPr>
        <p:blipFill>
          <a:blip r:embed="rId3" cstate="print"/>
          <a:srcRect/>
          <a:stretch>
            <a:fillRect/>
          </a:stretch>
        </p:blipFill>
        <p:spPr bwMode="auto">
          <a:xfrm>
            <a:off x="179388" y="981075"/>
            <a:ext cx="3424237" cy="5230813"/>
          </a:xfrm>
          <a:prstGeom prst="rect">
            <a:avLst/>
          </a:prstGeom>
          <a:noFill/>
          <a:ln w="9525">
            <a:noFill/>
            <a:miter lim="800000"/>
            <a:headEnd/>
            <a:tailEnd/>
          </a:ln>
        </p:spPr>
      </p:pic>
      <p:sp>
        <p:nvSpPr>
          <p:cNvPr id="29702" name="Text Box 6"/>
          <p:cNvSpPr txBox="1">
            <a:spLocks noChangeArrowheads="1"/>
          </p:cNvSpPr>
          <p:nvPr/>
        </p:nvSpPr>
        <p:spPr bwMode="auto">
          <a:xfrm>
            <a:off x="323850" y="6237288"/>
            <a:ext cx="3024188" cy="366712"/>
          </a:xfrm>
          <a:prstGeom prst="rect">
            <a:avLst/>
          </a:prstGeom>
          <a:noFill/>
          <a:ln w="9525">
            <a:noFill/>
            <a:miter lim="800000"/>
            <a:headEnd/>
            <a:tailEnd/>
          </a:ln>
          <a:effectLst/>
        </p:spPr>
        <p:txBody>
          <a:bodyPr>
            <a:spAutoFit/>
          </a:bodyPr>
          <a:lstStyle/>
          <a:p>
            <a:pPr>
              <a:spcBef>
                <a:spcPct val="50000"/>
              </a:spcBef>
              <a:defRPr/>
            </a:pPr>
            <a:r>
              <a:rPr lang="ru-RU">
                <a:effectLst>
                  <a:outerShdw blurRad="38100" dist="38100" dir="2700000" algn="tl">
                    <a:srgbClr val="FFFFFF"/>
                  </a:outerShdw>
                </a:effectLst>
              </a:rPr>
              <a:t>Ярослав Мудрый</a:t>
            </a:r>
          </a:p>
        </p:txBody>
      </p:sp>
      <p:sp>
        <p:nvSpPr>
          <p:cNvPr id="29703" name="Rectangle 7"/>
          <p:cNvSpPr>
            <a:spLocks noChangeArrowheads="1"/>
          </p:cNvSpPr>
          <p:nvPr/>
        </p:nvSpPr>
        <p:spPr bwMode="auto">
          <a:xfrm>
            <a:off x="3708400" y="2133600"/>
            <a:ext cx="5111750" cy="2647950"/>
          </a:xfrm>
          <a:prstGeom prst="rect">
            <a:avLst/>
          </a:prstGeom>
          <a:noFill/>
          <a:ln w="9525">
            <a:noFill/>
            <a:miter lim="800000"/>
            <a:headEnd/>
            <a:tailEnd/>
          </a:ln>
          <a:effectLst/>
        </p:spPr>
        <p:txBody>
          <a:bodyPr>
            <a:spAutoFit/>
          </a:bodyPr>
          <a:lstStyle/>
          <a:p>
            <a:pPr algn="just">
              <a:defRPr/>
            </a:pPr>
            <a:r>
              <a:rPr lang="ru-RU" sz="2400">
                <a:effectLst>
                  <a:outerShdw blurRad="38100" dist="38100" dir="2700000" algn="tl">
                    <a:srgbClr val="FFFFFF"/>
                  </a:outerShdw>
                </a:effectLst>
              </a:rPr>
              <a:t>Великий князь Ярослав </a:t>
            </a:r>
            <a:r>
              <a:rPr lang="ru-RU" sz="2400" i="1">
                <a:effectLst>
                  <a:outerShdw blurRad="38100" dist="38100" dir="2700000" algn="tl">
                    <a:srgbClr val="FFFFFF"/>
                  </a:outerShdw>
                </a:effectLst>
              </a:rPr>
              <a:t>«книги любил, читал их часто и ночью и днём. И собрал писцов многих и переводили они с греческого на славянский язык и написали они книг множество» </a:t>
            </a:r>
          </a:p>
          <a:p>
            <a:pPr algn="just">
              <a:defRPr/>
            </a:pPr>
            <a:r>
              <a:rPr lang="ru-RU" sz="2400" i="1">
                <a:effectLst>
                  <a:outerShdw blurRad="38100" dist="38100" dir="2700000" algn="tl">
                    <a:srgbClr val="FFFFFF"/>
                  </a:outerShdw>
                </a:effectLst>
              </a:rPr>
              <a:t>                            </a:t>
            </a:r>
            <a:r>
              <a:rPr lang="ru-RU">
                <a:effectLst>
                  <a:outerShdw blurRad="38100" dist="38100" dir="2700000" algn="tl">
                    <a:srgbClr val="FFFFFF"/>
                  </a:outerShdw>
                </a:effectLst>
                <a:latin typeface="Arial" charset="0"/>
              </a:rPr>
              <a:t>(летопись 1037 года)                                                                                                                                                                        </a:t>
            </a:r>
          </a:p>
        </p:txBody>
      </p:sp>
      <p:sp>
        <p:nvSpPr>
          <p:cNvPr id="29704" name="Rectangle 8"/>
          <p:cNvSpPr>
            <a:spLocks noChangeArrowheads="1"/>
          </p:cNvSpPr>
          <p:nvPr/>
        </p:nvSpPr>
        <p:spPr bwMode="auto">
          <a:xfrm>
            <a:off x="3779838" y="5013325"/>
            <a:ext cx="5040312" cy="1190625"/>
          </a:xfrm>
          <a:prstGeom prst="rect">
            <a:avLst/>
          </a:prstGeom>
          <a:noFill/>
          <a:ln w="9525">
            <a:noFill/>
            <a:miter lim="800000"/>
            <a:headEnd/>
            <a:tailEnd/>
          </a:ln>
          <a:effectLst/>
        </p:spPr>
        <p:txBody>
          <a:bodyPr>
            <a:spAutoFit/>
          </a:bodyPr>
          <a:lstStyle/>
          <a:p>
            <a:pPr algn="just">
              <a:spcBef>
                <a:spcPct val="50000"/>
              </a:spcBef>
              <a:defRPr/>
            </a:pPr>
            <a:r>
              <a:rPr lang="ru-RU">
                <a:effectLst>
                  <a:outerShdw blurRad="38100" dist="38100" dir="2700000" algn="tl">
                    <a:srgbClr val="FFFFFF"/>
                  </a:outerShdw>
                </a:effectLst>
                <a:latin typeface="Arial" charset="0"/>
              </a:rPr>
              <a:t>Среди этих книг были летописи, написанные монахами, старыми и молодыми, светскими людьми, это «жития», исторические песни, «поучения», «послания».</a:t>
            </a:r>
          </a:p>
        </p:txBody>
      </p:sp>
      <p:sp>
        <p:nvSpPr>
          <p:cNvPr id="29705" name="Rectangle 9"/>
          <p:cNvSpPr>
            <a:spLocks noChangeArrowheads="1"/>
          </p:cNvSpPr>
          <p:nvPr/>
        </p:nvSpPr>
        <p:spPr bwMode="auto">
          <a:xfrm>
            <a:off x="4284663" y="307975"/>
            <a:ext cx="4344987" cy="701675"/>
          </a:xfrm>
          <a:prstGeom prst="rect">
            <a:avLst/>
          </a:prstGeom>
          <a:noFill/>
          <a:ln w="9525">
            <a:noFill/>
            <a:miter lim="800000"/>
            <a:headEnd/>
            <a:tailEnd/>
          </a:ln>
          <a:effectLst/>
        </p:spPr>
        <p:txBody>
          <a:bodyPr wrap="none">
            <a:spAutoFit/>
          </a:bodyPr>
          <a:lstStyle/>
          <a:p>
            <a:pPr algn="l">
              <a:defRPr/>
            </a:pPr>
            <a:r>
              <a:rPr lang="ru-RU" sz="4000">
                <a:solidFill>
                  <a:schemeClr val="tx2"/>
                </a:solidFill>
                <a:effectLst>
                  <a:outerShdw blurRad="38100" dist="38100" dir="2700000" algn="tl">
                    <a:srgbClr val="000000"/>
                  </a:outerShdw>
                </a:effectLst>
              </a:rPr>
              <a:t>Ярослав Мудрый</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1223762386234"/>
          <p:cNvPicPr>
            <a:picLocks noChangeAspect="1" noChangeArrowheads="1"/>
          </p:cNvPicPr>
          <p:nvPr/>
        </p:nvPicPr>
        <p:blipFill>
          <a:blip r:embed="rId2" cstate="print"/>
          <a:srcRect/>
          <a:stretch>
            <a:fillRect/>
          </a:stretch>
        </p:blipFill>
        <p:spPr bwMode="auto">
          <a:xfrm>
            <a:off x="250825" y="1844675"/>
            <a:ext cx="3341688" cy="3816350"/>
          </a:xfrm>
          <a:prstGeom prst="rect">
            <a:avLst/>
          </a:prstGeom>
          <a:noFill/>
          <a:ln w="9525">
            <a:noFill/>
            <a:miter lim="800000"/>
            <a:headEnd/>
            <a:tailEnd/>
          </a:ln>
        </p:spPr>
      </p:pic>
      <p:sp>
        <p:nvSpPr>
          <p:cNvPr id="30725" name="Text Box 5"/>
          <p:cNvSpPr txBox="1">
            <a:spLocks noChangeArrowheads="1"/>
          </p:cNvSpPr>
          <p:nvPr/>
        </p:nvSpPr>
        <p:spPr bwMode="auto">
          <a:xfrm>
            <a:off x="250825" y="333375"/>
            <a:ext cx="8893175" cy="701675"/>
          </a:xfrm>
          <a:prstGeom prst="rect">
            <a:avLst/>
          </a:prstGeom>
          <a:noFill/>
          <a:ln w="9525">
            <a:noFill/>
            <a:miter lim="800000"/>
            <a:headEnd/>
            <a:tailEnd/>
          </a:ln>
          <a:effectLst/>
        </p:spPr>
        <p:txBody>
          <a:bodyPr>
            <a:spAutoFit/>
          </a:bodyPr>
          <a:lstStyle/>
          <a:p>
            <a:pPr>
              <a:spcBef>
                <a:spcPct val="50000"/>
              </a:spcBef>
              <a:defRPr/>
            </a:pPr>
            <a:r>
              <a:rPr lang="ru-RU" sz="4000">
                <a:solidFill>
                  <a:schemeClr val="tx2"/>
                </a:solidFill>
                <a:effectLst>
                  <a:outerShdw blurRad="38100" dist="38100" dir="2700000" algn="tl">
                    <a:srgbClr val="000000"/>
                  </a:outerShdw>
                </a:effectLst>
              </a:rPr>
              <a:t>«Азбуку учат во всю избу кричат»</a:t>
            </a:r>
          </a:p>
        </p:txBody>
      </p:sp>
      <p:sp>
        <p:nvSpPr>
          <p:cNvPr id="30726" name="Text Box 6"/>
          <p:cNvSpPr txBox="1">
            <a:spLocks noChangeArrowheads="1"/>
          </p:cNvSpPr>
          <p:nvPr/>
        </p:nvSpPr>
        <p:spPr bwMode="auto">
          <a:xfrm>
            <a:off x="2124075" y="1125538"/>
            <a:ext cx="7019925" cy="366712"/>
          </a:xfrm>
          <a:prstGeom prst="rect">
            <a:avLst/>
          </a:prstGeom>
          <a:noFill/>
          <a:ln w="9525">
            <a:noFill/>
            <a:miter lim="800000"/>
            <a:headEnd/>
            <a:tailEnd/>
          </a:ln>
          <a:effectLst/>
        </p:spPr>
        <p:txBody>
          <a:bodyPr>
            <a:spAutoFit/>
          </a:bodyPr>
          <a:lstStyle/>
          <a:p>
            <a:pPr algn="l">
              <a:spcBef>
                <a:spcPct val="50000"/>
              </a:spcBef>
              <a:defRPr/>
            </a:pPr>
            <a:r>
              <a:rPr lang="ru-RU">
                <a:effectLst>
                  <a:outerShdw blurRad="38100" dist="38100" dir="2700000" algn="tl">
                    <a:srgbClr val="FFFFFF"/>
                  </a:outerShdw>
                </a:effectLst>
                <a:latin typeface="Arial" charset="0"/>
              </a:rPr>
              <a:t>(В.И.Даль  «Толковый словарь живого великорусского языка»)</a:t>
            </a:r>
          </a:p>
        </p:txBody>
      </p:sp>
      <p:sp>
        <p:nvSpPr>
          <p:cNvPr id="30727" name="Rectangle 7"/>
          <p:cNvSpPr>
            <a:spLocks noChangeArrowheads="1"/>
          </p:cNvSpPr>
          <p:nvPr/>
        </p:nvSpPr>
        <p:spPr bwMode="auto">
          <a:xfrm>
            <a:off x="1258888" y="5708650"/>
            <a:ext cx="1268412" cy="396875"/>
          </a:xfrm>
          <a:prstGeom prst="rect">
            <a:avLst/>
          </a:prstGeom>
          <a:noFill/>
          <a:ln w="9525">
            <a:noFill/>
            <a:miter lim="800000"/>
            <a:headEnd/>
            <a:tailEnd/>
          </a:ln>
          <a:effectLst/>
        </p:spPr>
        <p:txBody>
          <a:bodyPr wrap="none">
            <a:spAutoFit/>
          </a:bodyPr>
          <a:lstStyle/>
          <a:p>
            <a:pPr algn="l">
              <a:defRPr/>
            </a:pPr>
            <a:r>
              <a:rPr lang="ru-RU" sz="2000">
                <a:effectLst>
                  <a:outerShdw blurRad="38100" dist="38100" dir="2700000" algn="tl">
                    <a:srgbClr val="FFFFFF"/>
                  </a:outerShdw>
                </a:effectLst>
                <a:latin typeface="Arial" charset="0"/>
              </a:rPr>
              <a:t>В.И.Даль</a:t>
            </a:r>
          </a:p>
        </p:txBody>
      </p:sp>
      <p:sp>
        <p:nvSpPr>
          <p:cNvPr id="30728" name="Text Box 8"/>
          <p:cNvSpPr txBox="1">
            <a:spLocks noChangeArrowheads="1"/>
          </p:cNvSpPr>
          <p:nvPr/>
        </p:nvSpPr>
        <p:spPr bwMode="auto">
          <a:xfrm>
            <a:off x="3851275" y="1989138"/>
            <a:ext cx="5076825" cy="4213225"/>
          </a:xfrm>
          <a:prstGeom prst="rect">
            <a:avLst/>
          </a:prstGeom>
          <a:noFill/>
          <a:ln w="9525">
            <a:noFill/>
            <a:miter lim="800000"/>
            <a:headEnd/>
            <a:tailEnd/>
          </a:ln>
          <a:effectLst/>
        </p:spPr>
        <p:txBody>
          <a:bodyPr>
            <a:spAutoFit/>
          </a:bodyPr>
          <a:lstStyle/>
          <a:p>
            <a:pPr algn="just">
              <a:spcBef>
                <a:spcPct val="50000"/>
              </a:spcBef>
              <a:defRPr/>
            </a:pPr>
            <a:r>
              <a:rPr lang="ru-RU">
                <a:effectLst>
                  <a:outerShdw blurRad="38100" dist="38100" dir="2700000" algn="tl">
                    <a:srgbClr val="FFFFFF"/>
                  </a:outerShdw>
                </a:effectLst>
              </a:rPr>
              <a:t>      В Древней Руси учебников ещё не было, обучение шло по церковным книгам, приходилось заучивать наизусть огромные тексты-псалмы – поучительные песнопения. Названия букв заучивались наизусть. При обучении чтению сначала назывались буквы первого слога, затем произносился этот слог; потом назывались буквы второго слога, и произносился второй слог и так далее, и только после этого слоги складывались в целое слово, например </a:t>
            </a:r>
            <a:r>
              <a:rPr lang="ru-RU" b="1">
                <a:effectLst>
                  <a:outerShdw blurRad="38100" dist="38100" dir="2700000" algn="tl">
                    <a:srgbClr val="FFFFFF"/>
                  </a:outerShdw>
                </a:effectLst>
              </a:rPr>
              <a:t>КНИГА</a:t>
            </a:r>
            <a:r>
              <a:rPr lang="ru-RU">
                <a:effectLst>
                  <a:outerShdw blurRad="38100" dist="38100" dir="2700000" algn="tl">
                    <a:srgbClr val="FFFFFF"/>
                  </a:outerShdw>
                </a:effectLst>
              </a:rPr>
              <a:t>:</a:t>
            </a:r>
          </a:p>
          <a:p>
            <a:pPr algn="just">
              <a:spcBef>
                <a:spcPct val="50000"/>
              </a:spcBef>
              <a:defRPr/>
            </a:pPr>
            <a:r>
              <a:rPr lang="ru-RU">
                <a:effectLst>
                  <a:outerShdw blurRad="38100" dist="38100" dir="2700000" algn="tl">
                    <a:srgbClr val="FFFFFF"/>
                  </a:outerShdw>
                </a:effectLst>
              </a:rPr>
              <a:t>како, наш, иже – </a:t>
            </a:r>
            <a:r>
              <a:rPr lang="ru-RU" b="1">
                <a:effectLst>
                  <a:outerShdw blurRad="38100" dist="38100" dir="2700000" algn="tl">
                    <a:srgbClr val="FFFFFF"/>
                  </a:outerShdw>
                </a:effectLst>
              </a:rPr>
              <a:t>КНИ</a:t>
            </a:r>
            <a:r>
              <a:rPr lang="ru-RU">
                <a:effectLst>
                  <a:outerShdw blurRad="38100" dist="38100" dir="2700000" algn="tl">
                    <a:srgbClr val="FFFFFF"/>
                  </a:outerShdw>
                </a:effectLst>
              </a:rPr>
              <a:t>, глаголь, аз – </a:t>
            </a:r>
            <a:r>
              <a:rPr lang="ru-RU" b="1">
                <a:effectLst>
                  <a:outerShdw blurRad="38100" dist="38100" dir="2700000" algn="tl">
                    <a:srgbClr val="FFFFFF"/>
                  </a:outerShdw>
                </a:effectLst>
              </a:rPr>
              <a:t>ГА</a:t>
            </a:r>
            <a:r>
              <a:rPr lang="ru-RU">
                <a:effectLst>
                  <a:outerShdw blurRad="38100" dist="38100" dir="2700000" algn="tl">
                    <a:srgbClr val="FFFFFF"/>
                  </a:outerShdw>
                </a:effectLst>
              </a:rPr>
              <a:t>.</a:t>
            </a:r>
          </a:p>
          <a:p>
            <a:pPr algn="just">
              <a:spcBef>
                <a:spcPct val="50000"/>
              </a:spcBef>
              <a:defRPr/>
            </a:pPr>
            <a:r>
              <a:rPr lang="ru-RU">
                <a:effectLst>
                  <a:outerShdw blurRad="38100" dist="38100" dir="2700000" algn="tl">
                    <a:srgbClr val="FFFFFF"/>
                  </a:outerShdw>
                </a:effectLst>
              </a:rPr>
              <a:t>Вот так было трудно учиться грамоте.</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250825" y="188913"/>
            <a:ext cx="1517650" cy="366712"/>
          </a:xfrm>
          <a:prstGeom prst="rect">
            <a:avLst/>
          </a:prstGeom>
          <a:noFill/>
          <a:ln w="9525">
            <a:noFill/>
            <a:miter lim="800000"/>
            <a:headEnd/>
            <a:tailEnd/>
          </a:ln>
          <a:effectLst/>
        </p:spPr>
        <p:txBody>
          <a:bodyPr wrap="none">
            <a:spAutoFit/>
          </a:bodyPr>
          <a:lstStyle/>
          <a:p>
            <a:pPr algn="l">
              <a:defRPr/>
            </a:pPr>
            <a:r>
              <a:rPr lang="en-US" b="1">
                <a:solidFill>
                  <a:schemeClr val="tx2"/>
                </a:solidFill>
                <a:effectLst>
                  <a:outerShdw blurRad="38100" dist="38100" dir="2700000" algn="tl">
                    <a:srgbClr val="000000"/>
                  </a:outerShdw>
                </a:effectLst>
                <a:latin typeface="Arial" charset="0"/>
              </a:rPr>
              <a:t>IV </a:t>
            </a:r>
            <a:r>
              <a:rPr lang="ru-RU" b="1">
                <a:solidFill>
                  <a:schemeClr val="tx2"/>
                </a:solidFill>
                <a:effectLst>
                  <a:outerShdw blurRad="38100" dist="38100" dir="2700000" algn="tl">
                    <a:srgbClr val="000000"/>
                  </a:outerShdw>
                </a:effectLst>
                <a:latin typeface="Arial" charset="0"/>
              </a:rPr>
              <a:t>страница</a:t>
            </a:r>
          </a:p>
        </p:txBody>
      </p:sp>
      <p:sp>
        <p:nvSpPr>
          <p:cNvPr id="39941" name="Text Box 5"/>
          <p:cNvSpPr txBox="1">
            <a:spLocks noChangeArrowheads="1"/>
          </p:cNvSpPr>
          <p:nvPr/>
        </p:nvSpPr>
        <p:spPr bwMode="auto">
          <a:xfrm>
            <a:off x="1692275" y="188913"/>
            <a:ext cx="6840538" cy="1066800"/>
          </a:xfrm>
          <a:prstGeom prst="rect">
            <a:avLst/>
          </a:prstGeom>
          <a:noFill/>
          <a:ln w="9525">
            <a:noFill/>
            <a:miter lim="800000"/>
            <a:headEnd/>
            <a:tailEnd/>
          </a:ln>
          <a:effectLst/>
        </p:spPr>
        <p:txBody>
          <a:bodyPr>
            <a:spAutoFit/>
          </a:bodyPr>
          <a:lstStyle/>
          <a:p>
            <a:pPr>
              <a:spcBef>
                <a:spcPct val="50000"/>
              </a:spcBef>
              <a:defRPr/>
            </a:pPr>
            <a:r>
              <a:rPr lang="ru-RU" sz="3200" b="1">
                <a:solidFill>
                  <a:schemeClr val="tx2"/>
                </a:solidFill>
                <a:effectLst>
                  <a:outerShdw blurRad="38100" dist="38100" dir="2700000" algn="tl">
                    <a:srgbClr val="000000"/>
                  </a:outerShdw>
                </a:effectLst>
              </a:rPr>
              <a:t>«Возрождение славянского праздника»</a:t>
            </a:r>
          </a:p>
        </p:txBody>
      </p:sp>
      <p:pic>
        <p:nvPicPr>
          <p:cNvPr id="25604" name="Picture 6" descr="Ohrid_%20St%20Cyril%20and%20his%20brother%20St%20Methodius%20-%20Apostles%20to%20the%20Slavs"/>
          <p:cNvPicPr>
            <a:picLocks noChangeAspect="1" noChangeArrowheads="1"/>
          </p:cNvPicPr>
          <p:nvPr/>
        </p:nvPicPr>
        <p:blipFill>
          <a:blip r:embed="rId2" cstate="print"/>
          <a:srcRect/>
          <a:stretch>
            <a:fillRect/>
          </a:stretch>
        </p:blipFill>
        <p:spPr bwMode="auto">
          <a:xfrm>
            <a:off x="250825" y="1557338"/>
            <a:ext cx="3570288" cy="4464050"/>
          </a:xfrm>
          <a:prstGeom prst="rect">
            <a:avLst/>
          </a:prstGeom>
          <a:noFill/>
          <a:ln w="9525">
            <a:noFill/>
            <a:miter lim="800000"/>
            <a:headEnd/>
            <a:tailEnd/>
          </a:ln>
        </p:spPr>
      </p:pic>
      <p:sp>
        <p:nvSpPr>
          <p:cNvPr id="39943" name="Rectangle 7"/>
          <p:cNvSpPr>
            <a:spLocks noChangeArrowheads="1"/>
          </p:cNvSpPr>
          <p:nvPr/>
        </p:nvSpPr>
        <p:spPr bwMode="auto">
          <a:xfrm>
            <a:off x="179388" y="6021388"/>
            <a:ext cx="3743325" cy="641350"/>
          </a:xfrm>
          <a:prstGeom prst="rect">
            <a:avLst/>
          </a:prstGeom>
          <a:noFill/>
          <a:ln w="9525">
            <a:noFill/>
            <a:miter lim="800000"/>
            <a:headEnd/>
            <a:tailEnd/>
          </a:ln>
          <a:effectLst/>
        </p:spPr>
        <p:txBody>
          <a:bodyPr>
            <a:spAutoFit/>
          </a:bodyPr>
          <a:lstStyle/>
          <a:p>
            <a:pPr>
              <a:defRPr/>
            </a:pPr>
            <a:r>
              <a:rPr lang="ru-RU" b="1" i="1">
                <a:solidFill>
                  <a:schemeClr val="tx2"/>
                </a:solidFill>
                <a:effectLst>
                  <a:outerShdw blurRad="38100" dist="38100" dir="2700000" algn="tl">
                    <a:srgbClr val="000000"/>
                  </a:outerShdw>
                </a:effectLst>
              </a:rPr>
              <a:t>Македония Охрид</a:t>
            </a:r>
            <a:r>
              <a:rPr lang="ru-RU" b="1">
                <a:solidFill>
                  <a:schemeClr val="tx2"/>
                </a:solidFill>
                <a:effectLst>
                  <a:outerShdw blurRad="38100" dist="38100" dir="2700000" algn="tl">
                    <a:srgbClr val="000000"/>
                  </a:outerShdw>
                </a:effectLst>
              </a:rPr>
              <a:t> Памятник Кириллу и Мефодию</a:t>
            </a:r>
          </a:p>
        </p:txBody>
      </p:sp>
      <p:sp>
        <p:nvSpPr>
          <p:cNvPr id="25607" name="Text Box 7"/>
          <p:cNvSpPr txBox="1">
            <a:spLocks noChangeArrowheads="1"/>
          </p:cNvSpPr>
          <p:nvPr/>
        </p:nvSpPr>
        <p:spPr bwMode="auto">
          <a:xfrm>
            <a:off x="3924300" y="1517650"/>
            <a:ext cx="4968875" cy="5340350"/>
          </a:xfrm>
          <a:prstGeom prst="rect">
            <a:avLst/>
          </a:prstGeom>
          <a:noFill/>
          <a:ln w="9525">
            <a:noFill/>
            <a:miter lim="800000"/>
            <a:headEnd/>
            <a:tailEnd/>
          </a:ln>
          <a:effectLst/>
        </p:spPr>
        <p:txBody>
          <a:bodyPr>
            <a:spAutoFit/>
          </a:bodyPr>
          <a:lstStyle/>
          <a:p>
            <a:pPr algn="just">
              <a:defRPr/>
            </a:pPr>
            <a:r>
              <a:rPr lang="ru-RU" sz="2000">
                <a:effectLst>
                  <a:outerShdw blurRad="38100" dist="38100" dir="2700000" algn="tl">
                    <a:srgbClr val="FFFFFF"/>
                  </a:outerShdw>
                </a:effectLst>
              </a:rPr>
              <a:t>     </a:t>
            </a:r>
            <a:r>
              <a:rPr lang="ru-RU">
                <a:effectLst>
                  <a:outerShdw blurRad="38100" dist="38100" dir="2700000" algn="tl">
                    <a:srgbClr val="FFFFFF"/>
                  </a:outerShdw>
                </a:effectLst>
              </a:rPr>
              <a:t>Уже в </a:t>
            </a:r>
            <a:r>
              <a:rPr lang="en-US">
                <a:effectLst>
                  <a:outerShdw blurRad="38100" dist="38100" dir="2700000" algn="tl">
                    <a:srgbClr val="FFFFFF"/>
                  </a:outerShdw>
                </a:effectLst>
              </a:rPr>
              <a:t>IX – X </a:t>
            </a:r>
            <a:r>
              <a:rPr lang="ru-RU">
                <a:effectLst>
                  <a:outerShdw blurRad="38100" dist="38100" dir="2700000" algn="tl">
                    <a:srgbClr val="FFFFFF"/>
                  </a:outerShdw>
                </a:effectLst>
              </a:rPr>
              <a:t>веках на родине Кирилла и Мефодия стали зарождаться первые традиции прославления и почитания создателей славянской письменности.     Но скоро римская церковь стала выступать против славянского языка, называя его варварским. Несмотря на это, имена Кирилла и Мефодия продолжали жить среди славянского народа, а в середине</a:t>
            </a:r>
            <a:r>
              <a:rPr lang="en-US">
                <a:effectLst>
                  <a:outerShdw blurRad="38100" dist="38100" dir="2700000" algn="tl">
                    <a:srgbClr val="FFFFFF"/>
                  </a:outerShdw>
                </a:effectLst>
              </a:rPr>
              <a:t> XIV </a:t>
            </a:r>
            <a:r>
              <a:rPr lang="ru-RU">
                <a:effectLst>
                  <a:outerShdw blurRad="38100" dist="38100" dir="2700000" algn="tl">
                    <a:srgbClr val="FFFFFF"/>
                  </a:outerShdw>
                </a:effectLst>
              </a:rPr>
              <a:t>века официально их причислили к святым.</a:t>
            </a:r>
          </a:p>
          <a:p>
            <a:pPr algn="just">
              <a:defRPr/>
            </a:pPr>
            <a:r>
              <a:rPr lang="ru-RU">
                <a:effectLst>
                  <a:outerShdw blurRad="38100" dist="38100" dir="2700000" algn="tl">
                    <a:srgbClr val="FFFFFF"/>
                  </a:outerShdw>
                </a:effectLst>
              </a:rPr>
              <a:t>    В России было по-иному. Память славян-просветителей праздновалась уже в</a:t>
            </a:r>
            <a:r>
              <a:rPr lang="en-US">
                <a:effectLst>
                  <a:outerShdw blurRad="38100" dist="38100" dir="2700000" algn="tl">
                    <a:srgbClr val="FFFFFF"/>
                  </a:outerShdw>
                </a:effectLst>
              </a:rPr>
              <a:t> XI</a:t>
            </a:r>
            <a:r>
              <a:rPr lang="ru-RU">
                <a:effectLst>
                  <a:outerShdw blurRad="38100" dist="38100" dir="2700000" algn="tl">
                    <a:srgbClr val="FFFFFF"/>
                  </a:outerShdw>
                </a:effectLst>
              </a:rPr>
              <a:t> веке, здесь никогда их не считали еретиками, то есть безбожниками. Но всё же это больше интересовало только учёных. Широкие празднества славянского слова начались в России в начале 60-х годов прошлого века.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179388" y="5667375"/>
            <a:ext cx="8642350" cy="1190625"/>
          </a:xfrm>
          <a:prstGeom prst="rect">
            <a:avLst/>
          </a:prstGeom>
          <a:noFill/>
          <a:ln w="9525">
            <a:noFill/>
            <a:miter lim="800000"/>
            <a:headEnd/>
            <a:tailEnd/>
          </a:ln>
          <a:effectLst/>
        </p:spPr>
        <p:txBody>
          <a:bodyPr>
            <a:spAutoFit/>
          </a:bodyPr>
          <a:lstStyle/>
          <a:p>
            <a:pPr algn="just">
              <a:defRPr/>
            </a:pPr>
            <a:r>
              <a:rPr lang="ru-RU">
                <a:effectLst>
                  <a:outerShdw blurRad="38100" dist="38100" dir="2700000" algn="tl">
                    <a:srgbClr val="FFFFFF"/>
                  </a:outerShdw>
                </a:effectLst>
              </a:rPr>
              <a:t>В праздник славянской письменности 24 мая 1992 года в Москве на Славянской площади состоялось торжественное открытие памятника святым Кириллу и Мефодию работы скульптора Клыкова Вячеслава Михайловича.</a:t>
            </a:r>
          </a:p>
        </p:txBody>
      </p:sp>
      <p:pic>
        <p:nvPicPr>
          <p:cNvPr id="28675" name="Picture 8" descr="0_7deb_64f11189_L"/>
          <p:cNvPicPr>
            <a:picLocks noChangeAspect="1" noChangeArrowheads="1"/>
          </p:cNvPicPr>
          <p:nvPr/>
        </p:nvPicPr>
        <p:blipFill>
          <a:blip r:embed="rId2" cstate="print"/>
          <a:srcRect l="19766" r="16708" b="36400"/>
          <a:stretch>
            <a:fillRect/>
          </a:stretch>
        </p:blipFill>
        <p:spPr bwMode="auto">
          <a:xfrm>
            <a:off x="2555875" y="981075"/>
            <a:ext cx="3457575" cy="4614863"/>
          </a:xfrm>
          <a:prstGeom prst="rect">
            <a:avLst/>
          </a:prstGeom>
          <a:noFill/>
          <a:ln w="9525">
            <a:noFill/>
            <a:miter lim="800000"/>
            <a:headEnd/>
            <a:tailEnd/>
          </a:ln>
        </p:spPr>
      </p:pic>
      <p:sp>
        <p:nvSpPr>
          <p:cNvPr id="57353" name="Text Box 9"/>
          <p:cNvSpPr txBox="1">
            <a:spLocks noChangeArrowheads="1"/>
          </p:cNvSpPr>
          <p:nvPr/>
        </p:nvSpPr>
        <p:spPr bwMode="auto">
          <a:xfrm>
            <a:off x="900113" y="188913"/>
            <a:ext cx="6985000" cy="579437"/>
          </a:xfrm>
          <a:prstGeom prst="rect">
            <a:avLst/>
          </a:prstGeom>
          <a:noFill/>
          <a:ln w="9525">
            <a:noFill/>
            <a:miter lim="800000"/>
            <a:headEnd/>
            <a:tailEnd/>
          </a:ln>
          <a:effectLst/>
        </p:spPr>
        <p:txBody>
          <a:bodyPr>
            <a:spAutoFit/>
          </a:bodyPr>
          <a:lstStyle/>
          <a:p>
            <a:pPr>
              <a:spcBef>
                <a:spcPct val="50000"/>
              </a:spcBef>
              <a:defRPr/>
            </a:pPr>
            <a:r>
              <a:rPr lang="ru-RU" sz="3200" b="1">
                <a:solidFill>
                  <a:schemeClr val="tx2"/>
                </a:solidFill>
                <a:effectLst>
                  <a:outerShdw blurRad="38100" dist="38100" dir="2700000" algn="tl">
                    <a:srgbClr val="000000"/>
                  </a:outerShdw>
                </a:effectLst>
              </a:rPr>
              <a:t>Москва. Славянская площадь</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Text Box 6"/>
          <p:cNvSpPr txBox="1">
            <a:spLocks noChangeArrowheads="1"/>
          </p:cNvSpPr>
          <p:nvPr/>
        </p:nvSpPr>
        <p:spPr bwMode="auto">
          <a:xfrm>
            <a:off x="323850" y="5734050"/>
            <a:ext cx="3168650" cy="641350"/>
          </a:xfrm>
          <a:prstGeom prst="rect">
            <a:avLst/>
          </a:prstGeom>
          <a:noFill/>
          <a:ln w="9525">
            <a:noFill/>
            <a:miter lim="800000"/>
            <a:headEnd/>
            <a:tailEnd/>
          </a:ln>
          <a:effectLst/>
        </p:spPr>
        <p:txBody>
          <a:bodyPr>
            <a:spAutoFit/>
          </a:bodyPr>
          <a:lstStyle/>
          <a:p>
            <a:pPr algn="just">
              <a:spcBef>
                <a:spcPct val="50000"/>
              </a:spcBef>
              <a:defRPr/>
            </a:pPr>
            <a:r>
              <a:rPr lang="ru-RU">
                <a:effectLst>
                  <a:outerShdw blurRad="38100" dist="38100" dir="2700000" algn="tl">
                    <a:srgbClr val="FFFFFF"/>
                  </a:outerShdw>
                </a:effectLst>
              </a:rPr>
              <a:t>         Автор памятника Александр Рукавишников</a:t>
            </a:r>
          </a:p>
        </p:txBody>
      </p:sp>
      <p:pic>
        <p:nvPicPr>
          <p:cNvPr id="33795" name="Picture 8" descr="36418"/>
          <p:cNvPicPr>
            <a:picLocks noChangeAspect="1" noChangeArrowheads="1"/>
          </p:cNvPicPr>
          <p:nvPr/>
        </p:nvPicPr>
        <p:blipFill>
          <a:blip r:embed="rId2" cstate="print"/>
          <a:srcRect/>
          <a:stretch>
            <a:fillRect/>
          </a:stretch>
        </p:blipFill>
        <p:spPr bwMode="auto">
          <a:xfrm>
            <a:off x="3779838" y="1412875"/>
            <a:ext cx="4797425" cy="3597275"/>
          </a:xfrm>
          <a:prstGeom prst="rect">
            <a:avLst/>
          </a:prstGeom>
          <a:noFill/>
          <a:ln w="76200">
            <a:solidFill>
              <a:srgbClr val="000000"/>
            </a:solidFill>
            <a:miter lim="800000"/>
            <a:headEnd/>
            <a:tailEnd/>
          </a:ln>
        </p:spPr>
      </p:pic>
      <p:sp>
        <p:nvSpPr>
          <p:cNvPr id="44041" name="Rectangle 9"/>
          <p:cNvSpPr>
            <a:spLocks noChangeArrowheads="1"/>
          </p:cNvSpPr>
          <p:nvPr/>
        </p:nvSpPr>
        <p:spPr bwMode="auto">
          <a:xfrm>
            <a:off x="3743325" y="5300663"/>
            <a:ext cx="5400675" cy="641350"/>
          </a:xfrm>
          <a:prstGeom prst="rect">
            <a:avLst/>
          </a:prstGeom>
          <a:noFill/>
          <a:ln w="9525">
            <a:noFill/>
            <a:miter lim="800000"/>
            <a:headEnd/>
            <a:tailEnd/>
          </a:ln>
          <a:effectLst/>
        </p:spPr>
        <p:txBody>
          <a:bodyPr anchor="ctr">
            <a:spAutoFit/>
          </a:bodyPr>
          <a:lstStyle/>
          <a:p>
            <a:pPr algn="just" eaLnBrk="0" hangingPunct="0">
              <a:defRPr/>
            </a:pPr>
            <a:r>
              <a:rPr lang="en-US">
                <a:effectLst/>
              </a:rPr>
              <a:t>Памятник Святым равноапостальным Кириллу и Мефодию и Храм Воскресения Христова. </a:t>
            </a:r>
            <a:endParaRPr lang="en-US">
              <a:effectLst>
                <a:outerShdw blurRad="38100" dist="38100" dir="2700000" algn="tl">
                  <a:srgbClr val="FFFFFF"/>
                </a:outerShdw>
              </a:effectLst>
            </a:endParaRPr>
          </a:p>
        </p:txBody>
      </p:sp>
      <p:pic>
        <p:nvPicPr>
          <p:cNvPr id="33797" name="Picture 7" descr="Дмитров"/>
          <p:cNvPicPr>
            <a:picLocks noChangeAspect="1" noChangeArrowheads="1"/>
          </p:cNvPicPr>
          <p:nvPr/>
        </p:nvPicPr>
        <p:blipFill>
          <a:blip r:embed="rId3" cstate="print"/>
          <a:srcRect/>
          <a:stretch>
            <a:fillRect/>
          </a:stretch>
        </p:blipFill>
        <p:spPr bwMode="auto">
          <a:xfrm>
            <a:off x="250825" y="981075"/>
            <a:ext cx="3227388" cy="4724400"/>
          </a:xfrm>
          <a:prstGeom prst="rect">
            <a:avLst/>
          </a:prstGeom>
          <a:noFill/>
          <a:ln w="9525">
            <a:noFill/>
            <a:miter lim="800000"/>
            <a:headEnd/>
            <a:tailEnd/>
          </a:ln>
        </p:spPr>
      </p:pic>
      <p:sp>
        <p:nvSpPr>
          <p:cNvPr id="29704" name="Rectangle 8"/>
          <p:cNvSpPr>
            <a:spLocks noChangeArrowheads="1"/>
          </p:cNvSpPr>
          <p:nvPr/>
        </p:nvSpPr>
        <p:spPr bwMode="auto">
          <a:xfrm>
            <a:off x="971550" y="260350"/>
            <a:ext cx="1908175" cy="579438"/>
          </a:xfrm>
          <a:prstGeom prst="rect">
            <a:avLst/>
          </a:prstGeom>
          <a:noFill/>
          <a:ln w="9525">
            <a:noFill/>
            <a:miter lim="800000"/>
            <a:headEnd/>
            <a:tailEnd/>
          </a:ln>
          <a:effectLst/>
        </p:spPr>
        <p:txBody>
          <a:bodyPr wrap="none">
            <a:spAutoFit/>
          </a:bodyPr>
          <a:lstStyle/>
          <a:p>
            <a:pPr>
              <a:defRPr/>
            </a:pPr>
            <a:r>
              <a:rPr lang="ru-RU" sz="3200" b="1">
                <a:solidFill>
                  <a:schemeClr val="tx2"/>
                </a:solidFill>
                <a:effectLst>
                  <a:outerShdw blurRad="38100" dist="38100" dir="2700000" algn="tl">
                    <a:srgbClr val="000000"/>
                  </a:outerShdw>
                </a:effectLst>
              </a:rPr>
              <a:t>Дмитров</a:t>
            </a:r>
          </a:p>
        </p:txBody>
      </p:sp>
      <p:sp>
        <p:nvSpPr>
          <p:cNvPr id="29705" name="Rectangle 9"/>
          <p:cNvSpPr>
            <a:spLocks noChangeArrowheads="1"/>
          </p:cNvSpPr>
          <p:nvPr/>
        </p:nvSpPr>
        <p:spPr bwMode="auto">
          <a:xfrm>
            <a:off x="4427538" y="333375"/>
            <a:ext cx="4059237" cy="579438"/>
          </a:xfrm>
          <a:prstGeom prst="rect">
            <a:avLst/>
          </a:prstGeom>
          <a:noFill/>
          <a:ln w="9525">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rPr>
              <a:t>Ханты - Мансийск</a:t>
            </a:r>
            <a:r>
              <a:rPr lang="en-US">
                <a:effectLst>
                  <a:outerShdw blurRad="38100" dist="38100" dir="2700000" algn="tl">
                    <a:srgbClr val="FFFFFF"/>
                  </a:outerShdw>
                </a:effectLst>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1116013" y="404813"/>
            <a:ext cx="1800225" cy="579437"/>
          </a:xfrm>
          <a:prstGeom prst="rect">
            <a:avLst/>
          </a:prstGeom>
          <a:noFill/>
          <a:ln w="9525">
            <a:noFill/>
            <a:miter lim="800000"/>
            <a:headEnd/>
            <a:tailEnd/>
          </a:ln>
          <a:effectLst/>
        </p:spPr>
        <p:txBody>
          <a:bodyPr>
            <a:spAutoFit/>
          </a:bodyPr>
          <a:lstStyle/>
          <a:p>
            <a:pPr>
              <a:spcBef>
                <a:spcPct val="50000"/>
              </a:spcBef>
              <a:defRPr/>
            </a:pPr>
            <a:r>
              <a:rPr lang="ru-RU" sz="3200" b="1">
                <a:solidFill>
                  <a:schemeClr val="tx2"/>
                </a:solidFill>
                <a:effectLst>
                  <a:outerShdw blurRad="38100" dist="38100" dir="2700000" algn="tl">
                    <a:srgbClr val="000000"/>
                  </a:outerShdw>
                </a:effectLst>
              </a:rPr>
              <a:t>Киев</a:t>
            </a:r>
          </a:p>
        </p:txBody>
      </p:sp>
      <p:pic>
        <p:nvPicPr>
          <p:cNvPr id="34819" name="Picture 7" descr="01_20"/>
          <p:cNvPicPr>
            <a:picLocks noChangeAspect="1" noChangeArrowheads="1"/>
          </p:cNvPicPr>
          <p:nvPr/>
        </p:nvPicPr>
        <p:blipFill>
          <a:blip r:embed="rId2" cstate="print"/>
          <a:srcRect/>
          <a:stretch>
            <a:fillRect/>
          </a:stretch>
        </p:blipFill>
        <p:spPr bwMode="auto">
          <a:xfrm>
            <a:off x="323850" y="1196975"/>
            <a:ext cx="3360738" cy="5046663"/>
          </a:xfrm>
          <a:prstGeom prst="rect">
            <a:avLst/>
          </a:prstGeom>
          <a:noFill/>
          <a:ln w="9525">
            <a:noFill/>
            <a:miter lim="800000"/>
            <a:headEnd/>
            <a:tailEnd/>
          </a:ln>
        </p:spPr>
      </p:pic>
      <p:pic>
        <p:nvPicPr>
          <p:cNvPr id="34820" name="Picture 8" descr="Картинка 41 из 1027">
            <a:hlinkClick r:id="rId3"/>
          </p:cNvPr>
          <p:cNvPicPr>
            <a:picLocks noChangeAspect="1" noChangeArrowheads="1"/>
          </p:cNvPicPr>
          <p:nvPr/>
        </p:nvPicPr>
        <p:blipFill>
          <a:blip r:embed="rId4" cstate="print"/>
          <a:srcRect/>
          <a:stretch>
            <a:fillRect/>
          </a:stretch>
        </p:blipFill>
        <p:spPr bwMode="auto">
          <a:xfrm>
            <a:off x="4643438" y="1196975"/>
            <a:ext cx="3902075" cy="5219700"/>
          </a:xfrm>
          <a:prstGeom prst="rect">
            <a:avLst/>
          </a:prstGeom>
          <a:noFill/>
          <a:ln w="9525">
            <a:noFill/>
            <a:miter lim="800000"/>
            <a:headEnd/>
            <a:tailEnd/>
          </a:ln>
        </p:spPr>
      </p:pic>
      <p:sp>
        <p:nvSpPr>
          <p:cNvPr id="58377" name="Rectangle 9"/>
          <p:cNvSpPr>
            <a:spLocks noChangeArrowheads="1"/>
          </p:cNvSpPr>
          <p:nvPr/>
        </p:nvSpPr>
        <p:spPr bwMode="auto">
          <a:xfrm>
            <a:off x="5651500" y="381000"/>
            <a:ext cx="1620838" cy="579438"/>
          </a:xfrm>
          <a:prstGeom prst="rect">
            <a:avLst/>
          </a:prstGeom>
          <a:noFill/>
          <a:ln w="9525">
            <a:noFill/>
            <a:miter lim="800000"/>
            <a:headEnd/>
            <a:tailEnd/>
          </a:ln>
          <a:effectLst/>
        </p:spPr>
        <p:txBody>
          <a:bodyPr wrap="none">
            <a:spAutoFit/>
          </a:bodyPr>
          <a:lstStyle/>
          <a:p>
            <a:pPr>
              <a:spcBef>
                <a:spcPct val="50000"/>
              </a:spcBef>
              <a:defRPr/>
            </a:pPr>
            <a:r>
              <a:rPr lang="ru-RU" sz="3200" b="1">
                <a:solidFill>
                  <a:schemeClr val="tx2"/>
                </a:solidFill>
                <a:effectLst>
                  <a:outerShdw blurRad="38100" dist="38100" dir="2700000" algn="tl">
                    <a:srgbClr val="000000"/>
                  </a:outerShdw>
                </a:effectLst>
              </a:rPr>
              <a:t>Одесса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Картинка 85 из 1027">
            <a:hlinkClick r:id="rId2"/>
          </p:cNvPr>
          <p:cNvPicPr>
            <a:picLocks noChangeAspect="1" noChangeArrowheads="1"/>
          </p:cNvPicPr>
          <p:nvPr/>
        </p:nvPicPr>
        <p:blipFill>
          <a:blip r:embed="rId3" cstate="print"/>
          <a:srcRect/>
          <a:stretch>
            <a:fillRect/>
          </a:stretch>
        </p:blipFill>
        <p:spPr bwMode="auto">
          <a:xfrm>
            <a:off x="250825" y="1341438"/>
            <a:ext cx="3429000" cy="4572000"/>
          </a:xfrm>
          <a:prstGeom prst="rect">
            <a:avLst/>
          </a:prstGeom>
          <a:noFill/>
          <a:ln w="9525">
            <a:noFill/>
            <a:miter lim="800000"/>
            <a:headEnd/>
            <a:tailEnd/>
          </a:ln>
        </p:spPr>
      </p:pic>
      <p:sp>
        <p:nvSpPr>
          <p:cNvPr id="46089" name="Text Box 9"/>
          <p:cNvSpPr txBox="1">
            <a:spLocks noChangeArrowheads="1"/>
          </p:cNvSpPr>
          <p:nvPr/>
        </p:nvSpPr>
        <p:spPr bwMode="auto">
          <a:xfrm>
            <a:off x="684213" y="476250"/>
            <a:ext cx="2519362" cy="579438"/>
          </a:xfrm>
          <a:prstGeom prst="rect">
            <a:avLst/>
          </a:prstGeom>
          <a:noFill/>
          <a:ln w="9525">
            <a:noFill/>
            <a:miter lim="800000"/>
            <a:headEnd/>
            <a:tailEnd/>
          </a:ln>
          <a:effectLst/>
        </p:spPr>
        <p:txBody>
          <a:bodyPr>
            <a:spAutoFit/>
          </a:bodyPr>
          <a:lstStyle/>
          <a:p>
            <a:pPr>
              <a:spcBef>
                <a:spcPct val="50000"/>
              </a:spcBef>
              <a:defRPr/>
            </a:pPr>
            <a:r>
              <a:rPr lang="ru-RU" sz="3200" b="1">
                <a:solidFill>
                  <a:schemeClr val="tx2"/>
                </a:solidFill>
                <a:effectLst>
                  <a:outerShdw blurRad="38100" dist="38100" dir="2700000" algn="tl">
                    <a:srgbClr val="000000"/>
                  </a:outerShdw>
                </a:effectLst>
                <a:latin typeface="Arial" charset="0"/>
              </a:rPr>
              <a:t>Солоники</a:t>
            </a:r>
          </a:p>
        </p:txBody>
      </p:sp>
      <p:sp>
        <p:nvSpPr>
          <p:cNvPr id="31753" name="Rectangle 9"/>
          <p:cNvSpPr>
            <a:spLocks noChangeArrowheads="1"/>
          </p:cNvSpPr>
          <p:nvPr/>
        </p:nvSpPr>
        <p:spPr bwMode="auto">
          <a:xfrm>
            <a:off x="5219700" y="476250"/>
            <a:ext cx="2082800" cy="579438"/>
          </a:xfrm>
          <a:prstGeom prst="rect">
            <a:avLst/>
          </a:prstGeom>
          <a:noFill/>
          <a:ln w="9525">
            <a:noFill/>
            <a:miter lim="800000"/>
            <a:headEnd/>
            <a:tailEnd/>
          </a:ln>
          <a:effectLst/>
        </p:spPr>
        <p:txBody>
          <a:bodyPr wrap="none">
            <a:spAutoFit/>
          </a:bodyPr>
          <a:lstStyle/>
          <a:p>
            <a:pPr algn="l">
              <a:defRPr/>
            </a:pPr>
            <a:r>
              <a:rPr lang="ru-RU" sz="3200" b="1">
                <a:solidFill>
                  <a:schemeClr val="tx2"/>
                </a:solidFill>
                <a:effectLst>
                  <a:outerShdw blurRad="38100" dist="38100" dir="2700000" algn="tl">
                    <a:srgbClr val="000000"/>
                  </a:outerShdw>
                </a:effectLst>
              </a:rPr>
              <a:t>Мукачево</a:t>
            </a:r>
          </a:p>
        </p:txBody>
      </p:sp>
      <p:pic>
        <p:nvPicPr>
          <p:cNvPr id="35845" name="Picture 10" descr="mukachev33"/>
          <p:cNvPicPr>
            <a:picLocks noChangeAspect="1" noChangeArrowheads="1"/>
          </p:cNvPicPr>
          <p:nvPr/>
        </p:nvPicPr>
        <p:blipFill>
          <a:blip r:embed="rId4" cstate="print"/>
          <a:srcRect l="9674"/>
          <a:stretch>
            <a:fillRect/>
          </a:stretch>
        </p:blipFill>
        <p:spPr bwMode="auto">
          <a:xfrm>
            <a:off x="3924300" y="1628775"/>
            <a:ext cx="4914900" cy="408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Картинка 212 из 1027">
            <a:hlinkClick r:id="rId2"/>
          </p:cNvPr>
          <p:cNvPicPr>
            <a:picLocks noChangeAspect="1" noChangeArrowheads="1"/>
          </p:cNvPicPr>
          <p:nvPr/>
        </p:nvPicPr>
        <p:blipFill>
          <a:blip r:embed="rId3" cstate="print"/>
          <a:srcRect/>
          <a:stretch>
            <a:fillRect/>
          </a:stretch>
        </p:blipFill>
        <p:spPr bwMode="auto">
          <a:xfrm>
            <a:off x="323850" y="1844675"/>
            <a:ext cx="4370388" cy="3279775"/>
          </a:xfrm>
          <a:prstGeom prst="rect">
            <a:avLst/>
          </a:prstGeom>
          <a:noFill/>
          <a:ln w="9525">
            <a:noFill/>
            <a:miter lim="800000"/>
            <a:headEnd/>
            <a:tailEnd/>
          </a:ln>
        </p:spPr>
      </p:pic>
      <p:sp>
        <p:nvSpPr>
          <p:cNvPr id="33800" name="Rectangle 8"/>
          <p:cNvSpPr>
            <a:spLocks noChangeArrowheads="1"/>
          </p:cNvSpPr>
          <p:nvPr/>
        </p:nvSpPr>
        <p:spPr bwMode="auto">
          <a:xfrm>
            <a:off x="1258888" y="692150"/>
            <a:ext cx="2239962" cy="579438"/>
          </a:xfrm>
          <a:prstGeom prst="rect">
            <a:avLst/>
          </a:prstGeom>
          <a:noFill/>
          <a:ln w="9525">
            <a:noFill/>
            <a:miter lim="800000"/>
            <a:headEnd/>
            <a:tailEnd/>
          </a:ln>
          <a:effectLst/>
        </p:spPr>
        <p:txBody>
          <a:bodyPr wrap="none">
            <a:spAutoFit/>
          </a:bodyPr>
          <a:lstStyle/>
          <a:p>
            <a:pPr>
              <a:spcBef>
                <a:spcPct val="50000"/>
              </a:spcBef>
              <a:defRPr/>
            </a:pPr>
            <a:r>
              <a:rPr lang="ru-RU" sz="3200" b="1">
                <a:solidFill>
                  <a:schemeClr val="tx2"/>
                </a:solidFill>
                <a:effectLst>
                  <a:outerShdw blurRad="38100" dist="38100" dir="2700000" algn="tl">
                    <a:srgbClr val="000000"/>
                  </a:outerShdw>
                </a:effectLst>
              </a:rPr>
              <a:t>Челябинск</a:t>
            </a:r>
          </a:p>
        </p:txBody>
      </p:sp>
      <p:pic>
        <p:nvPicPr>
          <p:cNvPr id="36868" name="Picture 11" descr="pic_screen"/>
          <p:cNvPicPr>
            <a:picLocks noChangeAspect="1" noChangeArrowheads="1"/>
          </p:cNvPicPr>
          <p:nvPr/>
        </p:nvPicPr>
        <p:blipFill>
          <a:blip r:embed="rId4" cstate="print"/>
          <a:srcRect/>
          <a:stretch>
            <a:fillRect/>
          </a:stretch>
        </p:blipFill>
        <p:spPr bwMode="auto">
          <a:xfrm>
            <a:off x="5219700" y="836613"/>
            <a:ext cx="3241675" cy="4752975"/>
          </a:xfrm>
          <a:prstGeom prst="rect">
            <a:avLst/>
          </a:prstGeom>
          <a:noFill/>
          <a:ln w="9525">
            <a:noFill/>
            <a:miter lim="800000"/>
            <a:headEnd/>
            <a:tailEnd/>
          </a:ln>
        </p:spPr>
      </p:pic>
      <p:sp>
        <p:nvSpPr>
          <p:cNvPr id="33804" name="Rectangle 12"/>
          <p:cNvSpPr>
            <a:spLocks noChangeArrowheads="1"/>
          </p:cNvSpPr>
          <p:nvPr/>
        </p:nvSpPr>
        <p:spPr bwMode="auto">
          <a:xfrm>
            <a:off x="6011863" y="188913"/>
            <a:ext cx="1743075" cy="579437"/>
          </a:xfrm>
          <a:prstGeom prst="rect">
            <a:avLst/>
          </a:prstGeom>
          <a:noFill/>
          <a:ln w="9525">
            <a:noFill/>
            <a:miter lim="800000"/>
            <a:headEnd/>
            <a:tailEnd/>
          </a:ln>
          <a:effectLst/>
        </p:spPr>
        <p:txBody>
          <a:bodyPr>
            <a:spAutoFit/>
          </a:bodyPr>
          <a:lstStyle/>
          <a:p>
            <a:pPr>
              <a:defRPr/>
            </a:pPr>
            <a:r>
              <a:rPr lang="ru-RU" sz="3200" b="1">
                <a:solidFill>
                  <a:schemeClr val="tx2"/>
                </a:solidFill>
                <a:effectLst>
                  <a:outerShdw blurRad="38100" dist="38100" dir="2700000" algn="tl">
                    <a:srgbClr val="000000"/>
                  </a:outerShdw>
                </a:effectLst>
              </a:rPr>
              <a:t>Саратов</a:t>
            </a:r>
          </a:p>
        </p:txBody>
      </p:sp>
      <p:sp>
        <p:nvSpPr>
          <p:cNvPr id="33805" name="Text Box 13"/>
          <p:cNvSpPr txBox="1">
            <a:spLocks noChangeArrowheads="1"/>
          </p:cNvSpPr>
          <p:nvPr/>
        </p:nvSpPr>
        <p:spPr bwMode="auto">
          <a:xfrm>
            <a:off x="4859338" y="5734050"/>
            <a:ext cx="3744912" cy="825500"/>
          </a:xfrm>
          <a:prstGeom prst="rect">
            <a:avLst/>
          </a:prstGeom>
          <a:noFill/>
          <a:ln w="9525">
            <a:noFill/>
            <a:miter lim="800000"/>
            <a:headEnd/>
            <a:tailEnd/>
          </a:ln>
          <a:effectLst/>
        </p:spPr>
        <p:txBody>
          <a:bodyPr>
            <a:spAutoFit/>
          </a:bodyPr>
          <a:lstStyle/>
          <a:p>
            <a:pPr algn="just">
              <a:spcBef>
                <a:spcPct val="50000"/>
              </a:spcBef>
              <a:defRPr/>
            </a:pPr>
            <a:r>
              <a:rPr lang="ru-RU" sz="1600" b="1">
                <a:effectLst>
                  <a:outerShdw blurRad="38100" dist="38100" dir="2700000" algn="tl">
                    <a:srgbClr val="FFFFFF"/>
                  </a:outerShdw>
                </a:effectLst>
              </a:rPr>
              <a:t>Памятник Кириллу и Мефодию открыт 23 мая 2009 года. Скульптор Александр Рожников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descr="Белый мрамор"/>
          <p:cNvSpPr>
            <a:spLocks noChangeArrowheads="1" noChangeShapeType="1" noTextEdit="1"/>
          </p:cNvSpPr>
          <p:nvPr/>
        </p:nvSpPr>
        <p:spPr bwMode="auto">
          <a:xfrm>
            <a:off x="1619250" y="404813"/>
            <a:ext cx="6983413" cy="1697037"/>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ru-RU" sz="3600" kern="10">
                <a:ln w="9525">
                  <a:round/>
                  <a:headEnd/>
                  <a:tailEnd/>
                </a:ln>
                <a:blipFill dpi="0" rotWithShape="0">
                  <a:blip r:embed="rId2"/>
                  <a:srcRect/>
                  <a:tile tx="0" ty="0" sx="100000" sy="100000" flip="none" algn="tl"/>
                </a:blipFill>
                <a:effectLst>
                  <a:outerShdw dist="38100" dir="2700000" algn="tl" rotWithShape="0">
                    <a:srgbClr val="000000">
                      <a:alpha val="43137"/>
                    </a:srgbClr>
                  </a:outerShdw>
                </a:effectLst>
                <a:latin typeface="Arial"/>
                <a:cs typeface="Arial"/>
              </a:rPr>
              <a:t>"И будет славить Русь родная</a:t>
            </a:r>
          </a:p>
          <a:p>
            <a:r>
              <a:rPr lang="ru-RU" sz="3600" kern="10">
                <a:ln w="9525">
                  <a:round/>
                  <a:headEnd/>
                  <a:tailEnd/>
                </a:ln>
                <a:blipFill dpi="0" rotWithShape="0">
                  <a:blip r:embed="rId2"/>
                  <a:srcRect/>
                  <a:tile tx="0" ty="0" sx="100000" sy="100000" flip="none" algn="tl"/>
                </a:blipFill>
                <a:effectLst>
                  <a:outerShdw dist="38100" dir="2700000" algn="tl" rotWithShape="0">
                    <a:srgbClr val="000000">
                      <a:alpha val="43137"/>
                    </a:srgbClr>
                  </a:outerShdw>
                </a:effectLst>
                <a:latin typeface="Arial"/>
                <a:cs typeface="Arial"/>
              </a:rPr>
              <a:t>Святых апостолов славян"</a:t>
            </a:r>
          </a:p>
        </p:txBody>
      </p:sp>
      <p:pic>
        <p:nvPicPr>
          <p:cNvPr id="4099" name="Picture 6" descr="Картинка 14 из 9779">
            <a:hlinkClick r:id="rId3"/>
          </p:cNvPr>
          <p:cNvPicPr>
            <a:picLocks noChangeAspect="1" noChangeArrowheads="1"/>
          </p:cNvPicPr>
          <p:nvPr/>
        </p:nvPicPr>
        <p:blipFill>
          <a:blip r:embed="rId4" cstate="print"/>
          <a:srcRect/>
          <a:stretch>
            <a:fillRect/>
          </a:stretch>
        </p:blipFill>
        <p:spPr bwMode="auto">
          <a:xfrm>
            <a:off x="2916238" y="2492375"/>
            <a:ext cx="3300412"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80497"/>
          <p:cNvPicPr>
            <a:picLocks noChangeAspect="1" noChangeArrowheads="1"/>
          </p:cNvPicPr>
          <p:nvPr/>
        </p:nvPicPr>
        <p:blipFill>
          <a:blip r:embed="rId2" cstate="print"/>
          <a:srcRect/>
          <a:stretch>
            <a:fillRect/>
          </a:stretch>
        </p:blipFill>
        <p:spPr bwMode="auto">
          <a:xfrm>
            <a:off x="2857500" y="214313"/>
            <a:ext cx="3571875" cy="5143500"/>
          </a:xfrm>
          <a:prstGeom prst="rect">
            <a:avLst/>
          </a:prstGeom>
          <a:noFill/>
          <a:ln w="9525">
            <a:noFill/>
            <a:miter lim="800000"/>
            <a:headEnd/>
            <a:tailEnd/>
          </a:ln>
        </p:spPr>
      </p:pic>
      <p:sp>
        <p:nvSpPr>
          <p:cNvPr id="50182" name="Rectangle 6"/>
          <p:cNvSpPr>
            <a:spLocks noChangeArrowheads="1"/>
          </p:cNvSpPr>
          <p:nvPr/>
        </p:nvSpPr>
        <p:spPr bwMode="auto">
          <a:xfrm>
            <a:off x="214313" y="5357813"/>
            <a:ext cx="8643937" cy="1262062"/>
          </a:xfrm>
          <a:prstGeom prst="rect">
            <a:avLst/>
          </a:prstGeom>
          <a:noFill/>
          <a:ln w="9525">
            <a:noFill/>
            <a:miter lim="800000"/>
            <a:headEnd/>
            <a:tailEnd/>
          </a:ln>
          <a:effectLst/>
        </p:spPr>
        <p:txBody>
          <a:bodyPr anchor="ctr">
            <a:spAutoFit/>
          </a:bodyPr>
          <a:lstStyle/>
          <a:p>
            <a:pPr algn="just" eaLnBrk="0" hangingPunct="0">
              <a:defRPr/>
            </a:pPr>
            <a:r>
              <a:rPr lang="ru-RU" sz="2800" dirty="0">
                <a:effectLst/>
              </a:rPr>
              <a:t>    </a:t>
            </a:r>
            <a:r>
              <a:rPr lang="ru-RU" sz="2400" dirty="0">
                <a:effectLst/>
              </a:rPr>
              <a:t>Н</a:t>
            </a:r>
            <a:r>
              <a:rPr lang="en-US" sz="2400" dirty="0">
                <a:effectLst/>
              </a:rPr>
              <a:t>а </a:t>
            </a:r>
            <a:r>
              <a:rPr lang="en-US" sz="2400" dirty="0" err="1">
                <a:effectLst/>
              </a:rPr>
              <a:t>территории</a:t>
            </a:r>
            <a:r>
              <a:rPr lang="en-US" sz="2400" dirty="0">
                <a:effectLst/>
              </a:rPr>
              <a:t> </a:t>
            </a:r>
            <a:r>
              <a:rPr lang="en-US" sz="2400" dirty="0" err="1">
                <a:effectLst/>
              </a:rPr>
              <a:t>Киево-Печерской</a:t>
            </a:r>
            <a:r>
              <a:rPr lang="en-US" sz="2400" dirty="0">
                <a:effectLst/>
              </a:rPr>
              <a:t> </a:t>
            </a:r>
            <a:r>
              <a:rPr lang="en-US" sz="2400" dirty="0" err="1">
                <a:effectLst/>
              </a:rPr>
              <a:t>лавры</a:t>
            </a:r>
            <a:r>
              <a:rPr lang="en-US" sz="2400" dirty="0">
                <a:effectLst/>
              </a:rPr>
              <a:t>, </a:t>
            </a:r>
            <a:r>
              <a:rPr lang="en-US" sz="2400" dirty="0" err="1">
                <a:effectLst/>
              </a:rPr>
              <a:t>близ</a:t>
            </a:r>
            <a:r>
              <a:rPr lang="en-US" sz="2400" dirty="0">
                <a:effectLst/>
              </a:rPr>
              <a:t> </a:t>
            </a:r>
            <a:r>
              <a:rPr lang="en-US" sz="2400" dirty="0" err="1">
                <a:effectLst/>
              </a:rPr>
              <a:t>Дальних</a:t>
            </a:r>
            <a:r>
              <a:rPr lang="en-US" sz="2400" dirty="0">
                <a:effectLst/>
              </a:rPr>
              <a:t> </a:t>
            </a:r>
            <a:r>
              <a:rPr lang="en-US" sz="2400" dirty="0" err="1">
                <a:effectLst/>
              </a:rPr>
              <a:t>пещер</a:t>
            </a:r>
            <a:r>
              <a:rPr lang="en-US" sz="2400" dirty="0">
                <a:effectLst/>
              </a:rPr>
              <a:t>, </a:t>
            </a:r>
            <a:r>
              <a:rPr lang="en-US" sz="2400" dirty="0" err="1">
                <a:effectLst/>
              </a:rPr>
              <a:t>установили</a:t>
            </a:r>
            <a:r>
              <a:rPr lang="en-US" sz="2400" dirty="0">
                <a:effectLst/>
              </a:rPr>
              <a:t> </a:t>
            </a:r>
            <a:r>
              <a:rPr lang="en-US" sz="2400" dirty="0" err="1">
                <a:effectLst/>
              </a:rPr>
              <a:t>памятник</a:t>
            </a:r>
            <a:r>
              <a:rPr lang="en-US" sz="2400" dirty="0">
                <a:effectLst/>
              </a:rPr>
              <a:t> </a:t>
            </a:r>
            <a:r>
              <a:rPr lang="en-US" sz="2400" dirty="0" err="1">
                <a:effectLst/>
              </a:rPr>
              <a:t>создателям</a:t>
            </a:r>
            <a:r>
              <a:rPr lang="en-US" sz="2400" dirty="0">
                <a:effectLst/>
              </a:rPr>
              <a:t> </a:t>
            </a:r>
            <a:r>
              <a:rPr lang="en-US" sz="2400" dirty="0" err="1">
                <a:effectLst/>
              </a:rPr>
              <a:t>славянской</a:t>
            </a:r>
            <a:r>
              <a:rPr lang="en-US" sz="2400" dirty="0">
                <a:effectLst/>
              </a:rPr>
              <a:t> </a:t>
            </a:r>
            <a:r>
              <a:rPr lang="en-US" sz="2400" dirty="0" err="1">
                <a:effectLst/>
              </a:rPr>
              <a:t>азбуки</a:t>
            </a:r>
            <a:r>
              <a:rPr lang="en-US" sz="2400" dirty="0">
                <a:effectLst/>
              </a:rPr>
              <a:t> </a:t>
            </a:r>
            <a:r>
              <a:rPr lang="en-US" sz="2400" dirty="0" err="1">
                <a:effectLst/>
              </a:rPr>
              <a:t>Кириллу</a:t>
            </a:r>
            <a:r>
              <a:rPr lang="en-US" sz="2400" dirty="0">
                <a:effectLst/>
              </a:rPr>
              <a:t> и </a:t>
            </a:r>
            <a:r>
              <a:rPr lang="en-US" sz="2400" dirty="0" err="1">
                <a:effectLst/>
              </a:rPr>
              <a:t>Мефодию</a:t>
            </a:r>
            <a:r>
              <a:rPr lang="en-US" sz="2400" dirty="0">
                <a:effectLst/>
              </a:rPr>
              <a:t>.</a:t>
            </a:r>
            <a:r>
              <a:rPr lang="en-US" sz="2400" dirty="0">
                <a:effectLst>
                  <a:outerShdw blurRad="38100" dist="38100" dir="2700000" algn="tl">
                    <a:srgbClr val="FFFFFF"/>
                  </a:outerShdw>
                </a:effectLst>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084kiev03v"/>
          <p:cNvPicPr>
            <a:picLocks noChangeAspect="1" noChangeArrowheads="1"/>
          </p:cNvPicPr>
          <p:nvPr/>
        </p:nvPicPr>
        <p:blipFill>
          <a:blip r:embed="rId2" cstate="print"/>
          <a:srcRect t="4695"/>
          <a:stretch>
            <a:fillRect/>
          </a:stretch>
        </p:blipFill>
        <p:spPr bwMode="auto">
          <a:xfrm>
            <a:off x="323850" y="549275"/>
            <a:ext cx="3940175" cy="5616575"/>
          </a:xfrm>
          <a:prstGeom prst="rect">
            <a:avLst/>
          </a:prstGeom>
          <a:noFill/>
          <a:ln w="9525">
            <a:noFill/>
            <a:miter lim="800000"/>
            <a:headEnd/>
            <a:tailEnd/>
          </a:ln>
        </p:spPr>
      </p:pic>
      <p:sp>
        <p:nvSpPr>
          <p:cNvPr id="41989" name="Rectangle 5"/>
          <p:cNvSpPr>
            <a:spLocks noChangeArrowheads="1"/>
          </p:cNvSpPr>
          <p:nvPr/>
        </p:nvSpPr>
        <p:spPr bwMode="auto">
          <a:xfrm>
            <a:off x="0" y="6237288"/>
            <a:ext cx="4392613" cy="336550"/>
          </a:xfrm>
          <a:prstGeom prst="rect">
            <a:avLst/>
          </a:prstGeom>
          <a:noFill/>
          <a:ln w="9525">
            <a:noFill/>
            <a:miter lim="800000"/>
            <a:headEnd/>
            <a:tailEnd/>
          </a:ln>
        </p:spPr>
        <p:txBody>
          <a:bodyPr>
            <a:spAutoFit/>
          </a:bodyPr>
          <a:lstStyle/>
          <a:p>
            <a:pPr>
              <a:defRPr/>
            </a:pPr>
            <a:r>
              <a:rPr lang="ru-RU" sz="1600" b="1">
                <a:solidFill>
                  <a:schemeClr val="tx2"/>
                </a:solidFill>
                <a:effectLst>
                  <a:outerShdw blurRad="38100" dist="38100" dir="2700000" algn="tl">
                    <a:srgbClr val="000000"/>
                  </a:outerShdw>
                </a:effectLst>
              </a:rPr>
              <a:t>Памятник Святым Кириллу и Мефодию</a:t>
            </a:r>
          </a:p>
        </p:txBody>
      </p:sp>
      <p:sp>
        <p:nvSpPr>
          <p:cNvPr id="27653" name="Text Box 5"/>
          <p:cNvSpPr txBox="1">
            <a:spLocks noChangeArrowheads="1"/>
          </p:cNvSpPr>
          <p:nvPr/>
        </p:nvSpPr>
        <p:spPr bwMode="auto">
          <a:xfrm>
            <a:off x="4643438" y="1196975"/>
            <a:ext cx="4321175" cy="4359275"/>
          </a:xfrm>
          <a:prstGeom prst="rect">
            <a:avLst/>
          </a:prstGeom>
          <a:noFill/>
          <a:ln w="9525">
            <a:noFill/>
            <a:miter lim="800000"/>
            <a:headEnd/>
            <a:tailEnd/>
          </a:ln>
          <a:effectLst/>
        </p:spPr>
        <p:txBody>
          <a:bodyPr>
            <a:spAutoFit/>
          </a:bodyPr>
          <a:lstStyle/>
          <a:p>
            <a:pPr algn="just">
              <a:spcBef>
                <a:spcPct val="50000"/>
              </a:spcBef>
              <a:defRPr/>
            </a:pPr>
            <a:r>
              <a:rPr lang="ru-RU" sz="2000">
                <a:effectLst>
                  <a:outerShdw blurRad="38100" dist="38100" dir="2700000" algn="tl">
                    <a:srgbClr val="FFFFFF"/>
                  </a:outerShdw>
                </a:effectLst>
              </a:rPr>
              <a:t>  Праздник в честь Кирилла и Мефодия — государственный праздник в России (с 1991 года), Болгарии, Чехии, Словакии и Республике Македонии. В России, Болгарии и Республике Македонии праздник отмечается 24 мая; в России и Болгарии он носит имя День славянской культуры и письменности, в Македонии — День Святых Кирилла и Мефодия. В Чехии и Словакии праздник отмечается 5 июля.</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7" descr="Белый мрамор"/>
          <p:cNvSpPr>
            <a:spLocks noChangeArrowheads="1" noChangeShapeType="1" noTextEdit="1"/>
          </p:cNvSpPr>
          <p:nvPr/>
        </p:nvSpPr>
        <p:spPr bwMode="auto">
          <a:xfrm>
            <a:off x="1116013" y="260350"/>
            <a:ext cx="7561262" cy="122396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ru-RU" sz="4000" kern="10">
                <a:ln w="9525">
                  <a:round/>
                  <a:headEnd/>
                  <a:tailEnd/>
                </a:ln>
                <a:blipFill dpi="0" rotWithShape="0">
                  <a:blip r:embed="rId2"/>
                  <a:srcRect/>
                  <a:tile tx="0" ty="0" sx="100000" sy="100000" flip="none" algn="tl"/>
                </a:blipFill>
                <a:effectLst>
                  <a:outerShdw dist="38100" dir="2700000" algn="tl" rotWithShape="0">
                    <a:srgbClr val="000000">
                      <a:alpha val="43137"/>
                    </a:srgbClr>
                  </a:outerShdw>
                </a:effectLst>
                <a:latin typeface="Arial"/>
                <a:cs typeface="Arial"/>
              </a:rPr>
              <a:t>Спасибо за внимание!</a:t>
            </a:r>
          </a:p>
        </p:txBody>
      </p:sp>
      <p:pic>
        <p:nvPicPr>
          <p:cNvPr id="43011" name="Picture 8" descr="книга 004"/>
          <p:cNvPicPr>
            <a:picLocks noChangeAspect="1" noChangeArrowheads="1"/>
          </p:cNvPicPr>
          <p:nvPr/>
        </p:nvPicPr>
        <p:blipFill>
          <a:blip r:embed="rId3" cstate="print"/>
          <a:srcRect/>
          <a:stretch>
            <a:fillRect/>
          </a:stretch>
        </p:blipFill>
        <p:spPr bwMode="auto">
          <a:xfrm>
            <a:off x="2916238" y="1916113"/>
            <a:ext cx="3619500"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403350" y="404813"/>
            <a:ext cx="6481763" cy="366712"/>
          </a:xfrm>
          <a:prstGeom prst="rect">
            <a:avLst/>
          </a:prstGeom>
          <a:noFill/>
          <a:ln w="9525">
            <a:noFill/>
            <a:miter lim="800000"/>
            <a:headEnd/>
            <a:tailEnd/>
          </a:ln>
        </p:spPr>
        <p:txBody>
          <a:bodyPr>
            <a:spAutoFit/>
          </a:bodyPr>
          <a:lstStyle/>
          <a:p>
            <a:pPr algn="l">
              <a:spcBef>
                <a:spcPct val="50000"/>
              </a:spcBef>
            </a:pPr>
            <a:endParaRPr lang="ru-RU">
              <a:effectLst/>
              <a:latin typeface="Arial" charset="0"/>
            </a:endParaRPr>
          </a:p>
        </p:txBody>
      </p:sp>
      <p:sp>
        <p:nvSpPr>
          <p:cNvPr id="18437" name="Text Box 5"/>
          <p:cNvSpPr txBox="1">
            <a:spLocks noChangeArrowheads="1"/>
          </p:cNvSpPr>
          <p:nvPr/>
        </p:nvSpPr>
        <p:spPr bwMode="auto">
          <a:xfrm>
            <a:off x="250825" y="260350"/>
            <a:ext cx="2592388" cy="366713"/>
          </a:xfrm>
          <a:prstGeom prst="rect">
            <a:avLst/>
          </a:prstGeom>
          <a:noFill/>
          <a:ln w="9525">
            <a:noFill/>
            <a:miter lim="800000"/>
            <a:headEnd/>
            <a:tailEnd/>
          </a:ln>
          <a:effectLst/>
        </p:spPr>
        <p:txBody>
          <a:bodyPr>
            <a:spAutoFit/>
          </a:bodyPr>
          <a:lstStyle/>
          <a:p>
            <a:pPr>
              <a:spcBef>
                <a:spcPct val="50000"/>
              </a:spcBef>
              <a:defRPr/>
            </a:pPr>
            <a:r>
              <a:rPr lang="en-US" b="1">
                <a:effectLst>
                  <a:outerShdw blurRad="38100" dist="38100" dir="2700000" algn="tl">
                    <a:srgbClr val="FFFFFF"/>
                  </a:outerShdw>
                </a:effectLst>
              </a:rPr>
              <a:t>I </a:t>
            </a:r>
            <a:r>
              <a:rPr lang="ru-RU" b="1">
                <a:effectLst>
                  <a:outerShdw blurRad="38100" dist="38100" dir="2700000" algn="tl">
                    <a:srgbClr val="FFFFFF"/>
                  </a:outerShdw>
                </a:effectLst>
              </a:rPr>
              <a:t>страница</a:t>
            </a:r>
          </a:p>
        </p:txBody>
      </p:sp>
      <p:sp>
        <p:nvSpPr>
          <p:cNvPr id="18438" name="Text Box 6"/>
          <p:cNvSpPr txBox="1">
            <a:spLocks noChangeArrowheads="1"/>
          </p:cNvSpPr>
          <p:nvPr/>
        </p:nvSpPr>
        <p:spPr bwMode="auto">
          <a:xfrm>
            <a:off x="3203575" y="260350"/>
            <a:ext cx="4608513" cy="519113"/>
          </a:xfrm>
          <a:prstGeom prst="rect">
            <a:avLst/>
          </a:prstGeom>
          <a:noFill/>
          <a:ln w="9525">
            <a:noFill/>
            <a:miter lim="800000"/>
            <a:headEnd/>
            <a:tailEnd/>
          </a:ln>
          <a:effectLst/>
        </p:spPr>
        <p:txBody>
          <a:bodyPr>
            <a:spAutoFit/>
          </a:bodyPr>
          <a:lstStyle/>
          <a:p>
            <a:pPr>
              <a:spcBef>
                <a:spcPct val="50000"/>
              </a:spcBef>
              <a:defRPr/>
            </a:pPr>
            <a:r>
              <a:rPr lang="ru-RU" sz="2800">
                <a:solidFill>
                  <a:schemeClr val="tx2"/>
                </a:solidFill>
                <a:effectLst>
                  <a:outerShdw blurRad="38100" dist="38100" dir="2700000" algn="tl">
                    <a:srgbClr val="000000"/>
                  </a:outerShdw>
                </a:effectLst>
              </a:rPr>
              <a:t>«Вначале было слово…»</a:t>
            </a:r>
          </a:p>
        </p:txBody>
      </p:sp>
      <p:pic>
        <p:nvPicPr>
          <p:cNvPr id="5125" name="Picture 8" descr="Файл:Kyrill&amp;Method.jpg">
            <a:hlinkClick r:id="rId2"/>
          </p:cNvPr>
          <p:cNvPicPr>
            <a:picLocks noChangeAspect="1" noChangeArrowheads="1"/>
          </p:cNvPicPr>
          <p:nvPr/>
        </p:nvPicPr>
        <p:blipFill>
          <a:blip r:embed="rId3" cstate="print"/>
          <a:srcRect/>
          <a:stretch>
            <a:fillRect/>
          </a:stretch>
        </p:blipFill>
        <p:spPr bwMode="auto">
          <a:xfrm>
            <a:off x="179388" y="1484313"/>
            <a:ext cx="3760787" cy="4681537"/>
          </a:xfrm>
          <a:prstGeom prst="rect">
            <a:avLst/>
          </a:prstGeom>
          <a:noFill/>
          <a:ln w="9525">
            <a:noFill/>
            <a:miter lim="800000"/>
            <a:headEnd/>
            <a:tailEnd/>
          </a:ln>
        </p:spPr>
      </p:pic>
      <p:sp>
        <p:nvSpPr>
          <p:cNvPr id="5126" name="Rectangle 9"/>
          <p:cNvSpPr>
            <a:spLocks noChangeArrowheads="1"/>
          </p:cNvSpPr>
          <p:nvPr/>
        </p:nvSpPr>
        <p:spPr bwMode="auto">
          <a:xfrm>
            <a:off x="684213" y="6237288"/>
            <a:ext cx="2776537" cy="396875"/>
          </a:xfrm>
          <a:prstGeom prst="rect">
            <a:avLst/>
          </a:prstGeom>
          <a:noFill/>
          <a:ln w="9525">
            <a:noFill/>
            <a:miter lim="800000"/>
            <a:headEnd/>
            <a:tailEnd/>
          </a:ln>
        </p:spPr>
        <p:txBody>
          <a:bodyPr wrap="none" anchor="ctr">
            <a:spAutoFit/>
          </a:bodyPr>
          <a:lstStyle/>
          <a:p>
            <a:pPr algn="l" eaLnBrk="0" hangingPunct="0"/>
            <a:r>
              <a:rPr lang="en-US" sz="2000" b="1" i="1">
                <a:solidFill>
                  <a:schemeClr val="tx2"/>
                </a:solidFill>
                <a:effectLst/>
              </a:rPr>
              <a:t>Кирилл и Мефодий</a:t>
            </a:r>
            <a:r>
              <a:rPr lang="en-US">
                <a:effectLst/>
                <a:latin typeface="Arial" charset="0"/>
              </a:rPr>
              <a:t> </a:t>
            </a:r>
          </a:p>
        </p:txBody>
      </p:sp>
      <p:sp>
        <p:nvSpPr>
          <p:cNvPr id="18443" name="Text Box 11"/>
          <p:cNvSpPr txBox="1">
            <a:spLocks noChangeArrowheads="1"/>
          </p:cNvSpPr>
          <p:nvPr/>
        </p:nvSpPr>
        <p:spPr bwMode="auto">
          <a:xfrm>
            <a:off x="3924300" y="1412875"/>
            <a:ext cx="4932363" cy="5121275"/>
          </a:xfrm>
          <a:prstGeom prst="rect">
            <a:avLst/>
          </a:prstGeom>
          <a:noFill/>
          <a:ln w="9525">
            <a:noFill/>
            <a:miter lim="800000"/>
            <a:headEnd/>
            <a:tailEnd/>
          </a:ln>
          <a:effectLst/>
        </p:spPr>
        <p:txBody>
          <a:bodyPr>
            <a:spAutoFit/>
          </a:bodyPr>
          <a:lstStyle/>
          <a:p>
            <a:pPr algn="just">
              <a:spcBef>
                <a:spcPct val="50000"/>
              </a:spcBef>
              <a:defRPr/>
            </a:pPr>
            <a:r>
              <a:rPr lang="ru-RU" sz="2000">
                <a:effectLst>
                  <a:outerShdw blurRad="38100" dist="38100" dir="2700000" algn="tl">
                    <a:srgbClr val="FFFFFF"/>
                  </a:outerShdw>
                </a:effectLst>
              </a:rPr>
              <a:t>     Кирилл и Мефодий, славянские просветители, создатели славянской азбуки, проповедники христианства, первые переводчики богослужебных книг с греческого на славянский язык. Кирилл (до принятия монашества в 869 - Константин) ( 827 - 14.02.869 ) и его старший брат Мефодий ( 815 - 06.04.885 ) родились в г. Солуни в семье военачальника. </a:t>
            </a:r>
          </a:p>
          <a:p>
            <a:pPr algn="just">
              <a:spcBef>
                <a:spcPct val="50000"/>
              </a:spcBef>
              <a:defRPr/>
            </a:pPr>
            <a:r>
              <a:rPr lang="ru-RU" sz="2000">
                <a:effectLst>
                  <a:outerShdw blurRad="38100" dist="38100" dir="2700000" algn="tl">
                    <a:srgbClr val="FFFFFF"/>
                  </a:outerShdw>
                </a:effectLst>
              </a:rPr>
              <a:t>     Мать мальчиков была гречанкой, а отец – болгарином, поэтому с детства у них было два родных языка – греческий и славянский. Характеры братьев были очень схожи. Оба много читали, любили учиться.</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Картинка 6 из 9779">
            <a:hlinkClick r:id="rId2"/>
          </p:cNvPr>
          <p:cNvPicPr>
            <a:picLocks noChangeAspect="1" noChangeArrowheads="1"/>
          </p:cNvPicPr>
          <p:nvPr/>
        </p:nvPicPr>
        <p:blipFill>
          <a:blip r:embed="rId3" cstate="print"/>
          <a:srcRect/>
          <a:stretch>
            <a:fillRect/>
          </a:stretch>
        </p:blipFill>
        <p:spPr bwMode="auto">
          <a:xfrm>
            <a:off x="250825" y="1628775"/>
            <a:ext cx="3154363" cy="4572000"/>
          </a:xfrm>
          <a:prstGeom prst="rect">
            <a:avLst/>
          </a:prstGeom>
          <a:noFill/>
          <a:ln w="9525">
            <a:noFill/>
            <a:miter lim="800000"/>
            <a:headEnd/>
            <a:tailEnd/>
          </a:ln>
        </p:spPr>
      </p:pic>
      <p:sp>
        <p:nvSpPr>
          <p:cNvPr id="24582" name="Rectangle 6"/>
          <p:cNvSpPr>
            <a:spLocks noChangeArrowheads="1"/>
          </p:cNvSpPr>
          <p:nvPr/>
        </p:nvSpPr>
        <p:spPr bwMode="auto">
          <a:xfrm>
            <a:off x="468313" y="112713"/>
            <a:ext cx="8675687" cy="1066800"/>
          </a:xfrm>
          <a:prstGeom prst="rect">
            <a:avLst/>
          </a:prstGeom>
          <a:noFill/>
          <a:ln w="9525">
            <a:noFill/>
            <a:miter lim="800000"/>
            <a:headEnd/>
            <a:tailEnd/>
          </a:ln>
          <a:effectLst/>
        </p:spPr>
        <p:txBody>
          <a:bodyPr anchor="ctr">
            <a:spAutoFit/>
          </a:bodyPr>
          <a:lstStyle/>
          <a:p>
            <a:pPr eaLnBrk="0" hangingPunct="0">
              <a:defRPr/>
            </a:pPr>
            <a:r>
              <a:rPr lang="en-US" sz="3200">
                <a:solidFill>
                  <a:schemeClr val="tx2"/>
                </a:solidFill>
                <a:effectLst>
                  <a:outerShdw blurRad="38100" dist="38100" dir="2700000" algn="tl">
                    <a:srgbClr val="000000"/>
                  </a:outerShdw>
                </a:effectLst>
              </a:rPr>
              <a:t>Святые братья Кирилл и Мефодий, просветители славян.</a:t>
            </a:r>
            <a:r>
              <a:rPr lang="en-US" sz="3200" b="1">
                <a:solidFill>
                  <a:schemeClr val="tx2"/>
                </a:solidFill>
                <a:effectLst>
                  <a:outerShdw blurRad="38100" dist="38100" dir="2700000" algn="tl">
                    <a:srgbClr val="000000"/>
                  </a:outerShdw>
                </a:effectLst>
              </a:rPr>
              <a:t> </a:t>
            </a:r>
          </a:p>
        </p:txBody>
      </p:sp>
      <p:sp>
        <p:nvSpPr>
          <p:cNvPr id="24583" name="Text Box 7"/>
          <p:cNvSpPr txBox="1">
            <a:spLocks noChangeArrowheads="1"/>
          </p:cNvSpPr>
          <p:nvPr/>
        </p:nvSpPr>
        <p:spPr bwMode="auto">
          <a:xfrm>
            <a:off x="3635375" y="1700213"/>
            <a:ext cx="5111750" cy="4359275"/>
          </a:xfrm>
          <a:prstGeom prst="rect">
            <a:avLst/>
          </a:prstGeom>
          <a:noFill/>
          <a:ln w="9525">
            <a:noFill/>
            <a:miter lim="800000"/>
            <a:headEnd/>
            <a:tailEnd/>
          </a:ln>
          <a:effectLst/>
        </p:spPr>
        <p:txBody>
          <a:bodyPr>
            <a:spAutoFit/>
          </a:bodyPr>
          <a:lstStyle/>
          <a:p>
            <a:pPr algn="just">
              <a:defRPr/>
            </a:pPr>
            <a:r>
              <a:rPr lang="ru-RU" sz="2000">
                <a:effectLst>
                  <a:outerShdw blurRad="38100" dist="38100" dir="2700000" algn="tl">
                    <a:srgbClr val="FFFFFF"/>
                  </a:outerShdw>
                </a:effectLst>
              </a:rPr>
              <a:t>       В 863-866 годах братья были посланы в Великую Моравию, чтобы изложить христианское учение на понятном славянам языке. Великие учители перевели книги Священного писания, положив в основу восточно-болгарские диалекты, и создали особую азбуку – глаголицу - для своих текстов.</a:t>
            </a:r>
          </a:p>
          <a:p>
            <a:pPr algn="just">
              <a:defRPr/>
            </a:pPr>
            <a:r>
              <a:rPr lang="ru-RU" sz="2000">
                <a:effectLst>
                  <a:outerShdw blurRad="38100" dist="38100" dir="2700000" algn="tl">
                    <a:srgbClr val="FFFFFF"/>
                  </a:outerShdw>
                </a:effectLst>
              </a:rPr>
              <a:t>       Деятельность Кирилла и Мефодия имела общеславянское значение, оказала влияние на формирование многих славянских литературных языков.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Равноапостольный Кирилл"/>
          <p:cNvPicPr>
            <a:picLocks noChangeAspect="1" noChangeArrowheads="1"/>
          </p:cNvPicPr>
          <p:nvPr/>
        </p:nvPicPr>
        <p:blipFill>
          <a:blip r:embed="rId2" cstate="print"/>
          <a:srcRect/>
          <a:stretch>
            <a:fillRect/>
          </a:stretch>
        </p:blipFill>
        <p:spPr bwMode="auto">
          <a:xfrm>
            <a:off x="250825" y="1412875"/>
            <a:ext cx="3030538" cy="3959225"/>
          </a:xfrm>
          <a:prstGeom prst="rect">
            <a:avLst/>
          </a:prstGeom>
          <a:noFill/>
          <a:ln w="9525">
            <a:noFill/>
            <a:miter lim="800000"/>
            <a:headEnd/>
            <a:tailEnd/>
          </a:ln>
        </p:spPr>
      </p:pic>
      <p:sp>
        <p:nvSpPr>
          <p:cNvPr id="22534" name="Text Box 6"/>
          <p:cNvSpPr txBox="1">
            <a:spLocks noChangeArrowheads="1"/>
          </p:cNvSpPr>
          <p:nvPr/>
        </p:nvSpPr>
        <p:spPr bwMode="auto">
          <a:xfrm>
            <a:off x="0" y="5373688"/>
            <a:ext cx="3492500" cy="1190625"/>
          </a:xfrm>
          <a:prstGeom prst="rect">
            <a:avLst/>
          </a:prstGeom>
          <a:noFill/>
          <a:ln w="9525">
            <a:noFill/>
            <a:miter lim="800000"/>
            <a:headEnd/>
            <a:tailEnd/>
          </a:ln>
          <a:effectLst/>
        </p:spPr>
        <p:txBody>
          <a:bodyPr>
            <a:spAutoFit/>
          </a:bodyPr>
          <a:lstStyle/>
          <a:p>
            <a:pPr>
              <a:defRPr/>
            </a:pPr>
            <a:r>
              <a:rPr lang="ru-RU" b="1">
                <a:effectLst>
                  <a:outerShdw blurRad="38100" dist="38100" dir="2700000" algn="tl">
                    <a:srgbClr val="FFFFFF"/>
                  </a:outerShdw>
                </a:effectLst>
              </a:rPr>
              <a:t>Святой равноапостольный Кирилл</a:t>
            </a:r>
            <a:r>
              <a:rPr lang="ru-RU">
                <a:effectLst>
                  <a:outerShdw blurRad="38100" dist="38100" dir="2700000" algn="tl">
                    <a:srgbClr val="FFFFFF"/>
                  </a:outerShdw>
                </a:effectLst>
              </a:rPr>
              <a:t> (827 - 869),</a:t>
            </a:r>
          </a:p>
          <a:p>
            <a:pPr>
              <a:defRPr/>
            </a:pPr>
            <a:r>
              <a:rPr lang="ru-RU">
                <a:effectLst>
                  <a:outerShdw blurRad="38100" dist="38100" dir="2700000" algn="tl">
                    <a:srgbClr val="FFFFFF"/>
                  </a:outerShdw>
                </a:effectLst>
              </a:rPr>
              <a:t> по прозвищу Философ, учитель Словенский. </a:t>
            </a:r>
          </a:p>
        </p:txBody>
      </p:sp>
      <p:sp>
        <p:nvSpPr>
          <p:cNvPr id="22535" name="Text Box 7"/>
          <p:cNvSpPr txBox="1">
            <a:spLocks noChangeArrowheads="1"/>
          </p:cNvSpPr>
          <p:nvPr/>
        </p:nvSpPr>
        <p:spPr bwMode="auto">
          <a:xfrm>
            <a:off x="3419475" y="974725"/>
            <a:ext cx="5472113" cy="5883275"/>
          </a:xfrm>
          <a:prstGeom prst="rect">
            <a:avLst/>
          </a:prstGeom>
          <a:noFill/>
          <a:ln w="9525">
            <a:noFill/>
            <a:miter lim="800000"/>
            <a:headEnd/>
            <a:tailEnd/>
          </a:ln>
          <a:effectLst/>
        </p:spPr>
        <p:txBody>
          <a:bodyPr>
            <a:spAutoFit/>
          </a:bodyPr>
          <a:lstStyle/>
          <a:p>
            <a:pPr algn="just">
              <a:spcBef>
                <a:spcPct val="50000"/>
              </a:spcBef>
              <a:defRPr/>
            </a:pPr>
            <a:r>
              <a:rPr lang="ru-RU">
                <a:effectLst>
                  <a:outerShdw blurRad="38100" dist="38100" dir="2700000" algn="tl">
                    <a:srgbClr val="FFFFFF"/>
                  </a:outerShdw>
                </a:effectLst>
                <a:latin typeface="Arial" charset="0"/>
              </a:rPr>
              <a:t>        </a:t>
            </a:r>
            <a:r>
              <a:rPr lang="ru-RU" sz="2000">
                <a:effectLst>
                  <a:outerShdw blurRad="38100" dist="38100" dir="2700000" algn="tl">
                    <a:srgbClr val="FFFFFF"/>
                  </a:outerShdw>
                </a:effectLst>
              </a:rPr>
              <a:t>Когда Константину было 7 лет, он увидел вещий сон: </a:t>
            </a:r>
            <a:r>
              <a:rPr lang="ru-RU" sz="2000" i="1">
                <a:effectLst>
                  <a:outerShdw blurRad="38100" dist="38100" dir="2700000" algn="tl">
                    <a:srgbClr val="FFFFFF"/>
                  </a:outerShdw>
                </a:effectLst>
              </a:rPr>
              <a:t>«Отец собрал всех красивых девушек Солуни и приказал избрать одну из них в жёны. Осмотрев всех, Константин выбрал прекраснейшую; её звали София (по-гречески мудрость)». </a:t>
            </a:r>
            <a:r>
              <a:rPr lang="ru-RU" sz="2000">
                <a:effectLst>
                  <a:outerShdw blurRad="38100" dist="38100" dir="2700000" algn="tl">
                    <a:srgbClr val="FFFFFF"/>
                  </a:outerShdw>
                </a:effectLst>
              </a:rPr>
              <a:t>Так ещё в детстве он обручился с мудростью: для него знания, книги стали смыслом всей жизни. Константин получил блестящее образование при императорском дворе в столице Византиии – Константинополе. Быстро изучил грамматику, арифметику, геометрию, астрономию, музыку, знал 22 языка. Интерес к наукам, упорство в учении, трудолюбие – всё это сделало его одним из самых образованных людей Византии. Не случайно его за великую  мудрость прозвали Философом.</a:t>
            </a:r>
          </a:p>
        </p:txBody>
      </p:sp>
      <p:sp>
        <p:nvSpPr>
          <p:cNvPr id="22536" name="Rectangle 8"/>
          <p:cNvSpPr>
            <a:spLocks noChangeArrowheads="1"/>
          </p:cNvSpPr>
          <p:nvPr/>
        </p:nvSpPr>
        <p:spPr bwMode="auto">
          <a:xfrm>
            <a:off x="1190625" y="188913"/>
            <a:ext cx="7011988" cy="579437"/>
          </a:xfrm>
          <a:prstGeom prst="rect">
            <a:avLst/>
          </a:prstGeom>
          <a:noFill/>
          <a:ln w="9525">
            <a:noFill/>
            <a:miter lim="800000"/>
            <a:headEnd/>
            <a:tailEnd/>
          </a:ln>
          <a:effectLst/>
        </p:spPr>
        <p:txBody>
          <a:bodyPr wrap="none">
            <a:spAutoFit/>
          </a:bodyPr>
          <a:lstStyle/>
          <a:p>
            <a:pPr>
              <a:defRPr/>
            </a:pPr>
            <a:r>
              <a:rPr lang="ru-RU" sz="3200">
                <a:solidFill>
                  <a:schemeClr val="tx2"/>
                </a:solidFill>
                <a:effectLst>
                  <a:outerShdw blurRad="38100" dist="38100" dir="2700000" algn="tl">
                    <a:srgbClr val="000000"/>
                  </a:outerShdw>
                </a:effectLst>
              </a:rPr>
              <a:t>Святой равноапостольный Кирилл</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Мефодий Моравский"/>
          <p:cNvPicPr>
            <a:picLocks noChangeAspect="1" noChangeArrowheads="1"/>
          </p:cNvPicPr>
          <p:nvPr/>
        </p:nvPicPr>
        <p:blipFill>
          <a:blip r:embed="rId2" cstate="print"/>
          <a:srcRect/>
          <a:stretch>
            <a:fillRect/>
          </a:stretch>
        </p:blipFill>
        <p:spPr bwMode="auto">
          <a:xfrm>
            <a:off x="323850" y="1125538"/>
            <a:ext cx="3390900" cy="5059362"/>
          </a:xfrm>
          <a:prstGeom prst="rect">
            <a:avLst/>
          </a:prstGeom>
          <a:noFill/>
          <a:ln w="9525">
            <a:noFill/>
            <a:miter lim="800000"/>
            <a:headEnd/>
            <a:tailEnd/>
          </a:ln>
        </p:spPr>
      </p:pic>
      <p:sp>
        <p:nvSpPr>
          <p:cNvPr id="23558" name="Rectangle 6"/>
          <p:cNvSpPr>
            <a:spLocks noChangeArrowheads="1"/>
          </p:cNvSpPr>
          <p:nvPr/>
        </p:nvSpPr>
        <p:spPr bwMode="auto">
          <a:xfrm>
            <a:off x="611188" y="6237288"/>
            <a:ext cx="2657475" cy="366712"/>
          </a:xfrm>
          <a:prstGeom prst="rect">
            <a:avLst/>
          </a:prstGeom>
          <a:noFill/>
          <a:ln w="9525">
            <a:noFill/>
            <a:miter lim="800000"/>
            <a:headEnd/>
            <a:tailEnd/>
          </a:ln>
          <a:effectLst/>
        </p:spPr>
        <p:txBody>
          <a:bodyPr wrap="none" anchor="ctr">
            <a:spAutoFit/>
          </a:bodyPr>
          <a:lstStyle/>
          <a:p>
            <a:pPr algn="l" eaLnBrk="0" hangingPunct="0">
              <a:defRPr/>
            </a:pPr>
            <a:r>
              <a:rPr lang="en-US" b="1">
                <a:effectLst/>
                <a:latin typeface="Arial" charset="0"/>
              </a:rPr>
              <a:t>Мефодий Моравский</a:t>
            </a:r>
            <a:r>
              <a:rPr lang="en-US">
                <a:effectLst>
                  <a:outerShdw blurRad="38100" dist="38100" dir="2700000" algn="tl">
                    <a:srgbClr val="FFFFFF"/>
                  </a:outerShdw>
                </a:effectLst>
                <a:latin typeface="Arial" charset="0"/>
              </a:rPr>
              <a:t> </a:t>
            </a:r>
          </a:p>
        </p:txBody>
      </p:sp>
      <p:sp>
        <p:nvSpPr>
          <p:cNvPr id="23559" name="Text Box 7"/>
          <p:cNvSpPr txBox="1">
            <a:spLocks noChangeArrowheads="1"/>
          </p:cNvSpPr>
          <p:nvPr/>
        </p:nvSpPr>
        <p:spPr bwMode="auto">
          <a:xfrm>
            <a:off x="900113" y="333375"/>
            <a:ext cx="7993062" cy="579438"/>
          </a:xfrm>
          <a:prstGeom prst="rect">
            <a:avLst/>
          </a:prstGeom>
          <a:noFill/>
          <a:ln w="9525">
            <a:noFill/>
            <a:miter lim="800000"/>
            <a:headEnd/>
            <a:tailEnd/>
          </a:ln>
          <a:effectLst/>
        </p:spPr>
        <p:txBody>
          <a:bodyPr>
            <a:spAutoFit/>
          </a:bodyPr>
          <a:lstStyle/>
          <a:p>
            <a:pPr>
              <a:spcBef>
                <a:spcPct val="50000"/>
              </a:spcBef>
              <a:defRPr/>
            </a:pPr>
            <a:r>
              <a:rPr lang="ru-RU" sz="3200">
                <a:solidFill>
                  <a:schemeClr val="tx2"/>
                </a:solidFill>
                <a:effectLst>
                  <a:outerShdw blurRad="38100" dist="38100" dir="2700000" algn="tl">
                    <a:srgbClr val="000000"/>
                  </a:outerShdw>
                </a:effectLst>
              </a:rPr>
              <a:t>Святой равноапостольный Мефодий</a:t>
            </a:r>
          </a:p>
        </p:txBody>
      </p:sp>
      <p:sp>
        <p:nvSpPr>
          <p:cNvPr id="23560" name="Text Box 8"/>
          <p:cNvSpPr txBox="1">
            <a:spLocks noChangeArrowheads="1"/>
          </p:cNvSpPr>
          <p:nvPr/>
        </p:nvSpPr>
        <p:spPr bwMode="auto">
          <a:xfrm>
            <a:off x="3708400" y="1125538"/>
            <a:ext cx="5184775" cy="5310187"/>
          </a:xfrm>
          <a:prstGeom prst="rect">
            <a:avLst/>
          </a:prstGeom>
          <a:noFill/>
          <a:ln w="9525">
            <a:noFill/>
            <a:miter lim="800000"/>
            <a:headEnd/>
            <a:tailEnd/>
          </a:ln>
          <a:effectLst/>
        </p:spPr>
        <p:txBody>
          <a:bodyPr>
            <a:spAutoFit/>
          </a:bodyPr>
          <a:lstStyle/>
          <a:p>
            <a:pPr algn="just">
              <a:spcBef>
                <a:spcPct val="50000"/>
              </a:spcBef>
              <a:defRPr/>
            </a:pPr>
            <a:r>
              <a:rPr lang="ru-RU" i="1">
                <a:effectLst>
                  <a:outerShdw blurRad="38100" dist="38100" dir="2700000" algn="tl">
                    <a:srgbClr val="FFFFFF"/>
                  </a:outerShdw>
                </a:effectLst>
                <a:latin typeface="Arial" charset="0"/>
              </a:rPr>
              <a:t>       </a:t>
            </a:r>
            <a:r>
              <a:rPr lang="ru-RU">
                <a:effectLst>
                  <a:outerShdw blurRad="38100" dist="38100" dir="2700000" algn="tl">
                    <a:srgbClr val="FFFFFF"/>
                  </a:outerShdw>
                </a:effectLst>
              </a:rPr>
              <a:t>Мефодий рано поступил на военную службу. 10 лет был управителем одной из населённых славянами областей. Около 852 года он принял монашеский постриг, отказавшись от сана архиепископа, стал игуменом монастыря. Полихрон на азиатском берегу Мраморного моря. </a:t>
            </a:r>
            <a:br>
              <a:rPr lang="ru-RU">
                <a:effectLst>
                  <a:outerShdw blurRad="38100" dist="38100" dir="2700000" algn="tl">
                    <a:srgbClr val="FFFFFF"/>
                  </a:outerShdw>
                </a:effectLst>
              </a:rPr>
            </a:br>
            <a:r>
              <a:rPr lang="ru-RU">
                <a:effectLst>
                  <a:outerShdw blurRad="38100" dist="38100" dir="2700000" algn="tl">
                    <a:srgbClr val="FFFFFF"/>
                  </a:outerShdw>
                </a:effectLst>
              </a:rPr>
              <a:t>      В Моравии его на два с половиной года заточили в темницу, в лютый мороз возили волоком по снегу. Просветитель не отрекся от служения славянам, а в 874 году был освобожден Иоанном VIII и восстановлен в правах епископства. Папа Иоанн VIII запретил Мефодию совершать Литургию на славянском языке, но Мефодий, посетив в 880 Рим, добился отмены запрета. В 882-884 жил в Византии. В середине 884 Мефодий вернулся в Моравию и занимался переводом Библии на славянский язык.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0" y="3429000"/>
            <a:ext cx="9144000" cy="0"/>
          </a:xfrm>
          <a:prstGeom prst="rect">
            <a:avLst/>
          </a:prstGeom>
          <a:noFill/>
          <a:ln w="9525">
            <a:noFill/>
            <a:miter lim="800000"/>
            <a:headEnd/>
            <a:tailEnd/>
          </a:ln>
          <a:effectLst/>
        </p:spPr>
        <p:txBody>
          <a:bodyPr wrap="none" lIns="0" rIns="0" anchor="ctr">
            <a:spAutoFit/>
          </a:bodyPr>
          <a:lstStyle/>
          <a:p>
            <a:pPr algn="l">
              <a:defRPr/>
            </a:pPr>
            <a:endParaRPr lang="ru-RU">
              <a:latin typeface="Arial" charset="0"/>
            </a:endParaRPr>
          </a:p>
        </p:txBody>
      </p:sp>
      <p:sp>
        <p:nvSpPr>
          <p:cNvPr id="20485" name="Rectangle 5"/>
          <p:cNvSpPr>
            <a:spLocks noChangeArrowheads="1"/>
          </p:cNvSpPr>
          <p:nvPr/>
        </p:nvSpPr>
        <p:spPr bwMode="auto">
          <a:xfrm>
            <a:off x="0" y="3429000"/>
            <a:ext cx="9144000" cy="0"/>
          </a:xfrm>
          <a:prstGeom prst="rect">
            <a:avLst/>
          </a:prstGeom>
          <a:noFill/>
          <a:ln w="9525">
            <a:noFill/>
            <a:miter lim="800000"/>
            <a:headEnd/>
            <a:tailEnd/>
          </a:ln>
          <a:effectLst/>
        </p:spPr>
        <p:txBody>
          <a:bodyPr wrap="none" lIns="0" rIns="0" anchor="ctr">
            <a:spAutoFit/>
          </a:bodyPr>
          <a:lstStyle/>
          <a:p>
            <a:pPr algn="l">
              <a:defRPr/>
            </a:pPr>
            <a:endParaRPr lang="ru-RU">
              <a:latin typeface="Arial" charset="0"/>
            </a:endParaRPr>
          </a:p>
        </p:txBody>
      </p:sp>
      <p:sp>
        <p:nvSpPr>
          <p:cNvPr id="20486" name="Rectangle 6"/>
          <p:cNvSpPr>
            <a:spLocks noChangeArrowheads="1"/>
          </p:cNvSpPr>
          <p:nvPr/>
        </p:nvSpPr>
        <p:spPr bwMode="auto">
          <a:xfrm>
            <a:off x="0" y="3429000"/>
            <a:ext cx="9144000" cy="0"/>
          </a:xfrm>
          <a:prstGeom prst="rect">
            <a:avLst/>
          </a:prstGeom>
          <a:noFill/>
          <a:ln w="9525">
            <a:noFill/>
            <a:miter lim="800000"/>
            <a:headEnd/>
            <a:tailEnd/>
          </a:ln>
          <a:effectLst/>
        </p:spPr>
        <p:txBody>
          <a:bodyPr wrap="none" lIns="0" rIns="0" anchor="ctr">
            <a:spAutoFit/>
          </a:bodyPr>
          <a:lstStyle/>
          <a:p>
            <a:pPr algn="l">
              <a:defRPr/>
            </a:pPr>
            <a:endParaRPr lang="ru-RU">
              <a:latin typeface="Arial" charset="0"/>
            </a:endParaRPr>
          </a:p>
        </p:txBody>
      </p:sp>
      <p:sp>
        <p:nvSpPr>
          <p:cNvPr id="20487" name="Rectangle 7"/>
          <p:cNvSpPr>
            <a:spLocks noChangeArrowheads="1"/>
          </p:cNvSpPr>
          <p:nvPr/>
        </p:nvSpPr>
        <p:spPr bwMode="auto">
          <a:xfrm>
            <a:off x="250825" y="5546725"/>
            <a:ext cx="8642350" cy="1311275"/>
          </a:xfrm>
          <a:prstGeom prst="rect">
            <a:avLst/>
          </a:prstGeom>
          <a:noFill/>
          <a:ln w="9525">
            <a:noFill/>
            <a:miter lim="800000"/>
            <a:headEnd/>
            <a:tailEnd/>
          </a:ln>
          <a:effectLst/>
        </p:spPr>
        <p:txBody>
          <a:bodyPr lIns="0" rIns="0" anchor="ctr">
            <a:spAutoFit/>
          </a:bodyPr>
          <a:lstStyle/>
          <a:p>
            <a:pPr algn="just" eaLnBrk="0" hangingPunct="0">
              <a:defRPr/>
            </a:pPr>
            <a:r>
              <a:rPr lang="en-US" sz="2000">
                <a:effectLst/>
              </a:rPr>
              <a:t>Глаго́лица — одна из первых (наряду с кириллицей) славянских азбук. Предполагается, что именно глаголицу создал славянский просветитель св. Константин (Кирилл) Философ для записи церковных текстов на славянском языке</a:t>
            </a:r>
            <a:r>
              <a:rPr lang="ru-RU" sz="2000">
                <a:effectLst/>
              </a:rPr>
              <a:t>.</a:t>
            </a:r>
            <a:r>
              <a:rPr lang="en-US" sz="2000">
                <a:effectLst/>
              </a:rPr>
              <a:t> </a:t>
            </a:r>
            <a:endParaRPr lang="en-US" sz="2000">
              <a:effectLst>
                <a:outerShdw blurRad="38100" dist="38100" dir="2700000" algn="tl">
                  <a:srgbClr val="FFFFFF"/>
                </a:outerShdw>
              </a:effectLst>
            </a:endParaRPr>
          </a:p>
        </p:txBody>
      </p:sp>
      <p:pic>
        <p:nvPicPr>
          <p:cNvPr id="9222" name="Picture 8" descr="250px-ZographensisColour"/>
          <p:cNvPicPr>
            <a:picLocks noChangeAspect="1" noChangeArrowheads="1"/>
          </p:cNvPicPr>
          <p:nvPr/>
        </p:nvPicPr>
        <p:blipFill>
          <a:blip r:embed="rId3" cstate="print"/>
          <a:srcRect b="13014"/>
          <a:stretch>
            <a:fillRect/>
          </a:stretch>
        </p:blipFill>
        <p:spPr bwMode="auto">
          <a:xfrm>
            <a:off x="179388" y="333375"/>
            <a:ext cx="3743325" cy="5184775"/>
          </a:xfrm>
          <a:prstGeom prst="rect">
            <a:avLst/>
          </a:prstGeom>
          <a:noFill/>
          <a:ln w="9525">
            <a:noFill/>
            <a:miter lim="800000"/>
            <a:headEnd/>
            <a:tailEnd/>
          </a:ln>
        </p:spPr>
      </p:pic>
      <p:sp>
        <p:nvSpPr>
          <p:cNvPr id="20489" name="Text Box 9"/>
          <p:cNvSpPr txBox="1">
            <a:spLocks noChangeArrowheads="1"/>
          </p:cNvSpPr>
          <p:nvPr/>
        </p:nvSpPr>
        <p:spPr bwMode="auto">
          <a:xfrm>
            <a:off x="5076825" y="188913"/>
            <a:ext cx="3313113" cy="579437"/>
          </a:xfrm>
          <a:prstGeom prst="rect">
            <a:avLst/>
          </a:prstGeom>
          <a:noFill/>
          <a:ln w="9525">
            <a:noFill/>
            <a:miter lim="800000"/>
            <a:headEnd/>
            <a:tailEnd/>
          </a:ln>
          <a:effectLst/>
        </p:spPr>
        <p:txBody>
          <a:bodyPr>
            <a:spAutoFit/>
          </a:bodyPr>
          <a:lstStyle/>
          <a:p>
            <a:pPr>
              <a:spcBef>
                <a:spcPct val="50000"/>
              </a:spcBef>
              <a:defRPr/>
            </a:pPr>
            <a:r>
              <a:rPr lang="ru-RU" sz="3200">
                <a:solidFill>
                  <a:schemeClr val="tx2"/>
                </a:solidFill>
                <a:effectLst>
                  <a:outerShdw blurRad="38100" dist="38100" dir="2700000" algn="tl">
                    <a:srgbClr val="000000"/>
                  </a:outerShdw>
                </a:effectLst>
              </a:rPr>
              <a:t>Глаголица</a:t>
            </a:r>
          </a:p>
        </p:txBody>
      </p:sp>
      <p:pic>
        <p:nvPicPr>
          <p:cNvPr id="9224" name="Picture 8" descr="235895634"/>
          <p:cNvPicPr>
            <a:picLocks noChangeAspect="1" noChangeArrowheads="1"/>
          </p:cNvPicPr>
          <p:nvPr/>
        </p:nvPicPr>
        <p:blipFill>
          <a:blip r:embed="rId4" cstate="print"/>
          <a:srcRect/>
          <a:stretch>
            <a:fillRect/>
          </a:stretch>
        </p:blipFill>
        <p:spPr bwMode="auto">
          <a:xfrm>
            <a:off x="3995738" y="1268413"/>
            <a:ext cx="4968875" cy="3598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3995738" y="669925"/>
            <a:ext cx="4932362" cy="6188075"/>
          </a:xfrm>
          <a:prstGeom prst="rect">
            <a:avLst/>
          </a:prstGeom>
          <a:noFill/>
          <a:ln w="9525">
            <a:noFill/>
            <a:miter lim="800000"/>
            <a:headEnd/>
            <a:tailEnd/>
          </a:ln>
          <a:effectLst/>
        </p:spPr>
        <p:txBody>
          <a:bodyPr anchor="ctr">
            <a:spAutoFit/>
          </a:bodyPr>
          <a:lstStyle/>
          <a:p>
            <a:pPr algn="just" eaLnBrk="0" hangingPunct="0">
              <a:defRPr/>
            </a:pPr>
            <a:r>
              <a:rPr lang="ru-RU">
                <a:effectLst/>
              </a:rPr>
              <a:t>         </a:t>
            </a:r>
            <a:r>
              <a:rPr lang="ru-RU" sz="2000">
                <a:effectLst>
                  <a:outerShdw blurRad="38100" dist="38100" dir="2700000" algn="tl">
                    <a:srgbClr val="FFFFFF"/>
                  </a:outerShdw>
                </a:effectLst>
              </a:rPr>
              <a:t>Старославянская азбука была составлена ученым Кириллом и его братом Мефодием по просьбе моравских князей. Она так и называется - кириллица. Это славянская азбука, в ней 43 буквы, (19 гласных). Каждая имеет своё название, похожее на обычные слова: А - аз, Б – буки, В - веди, Г – глаголь, Д – добро, Ж – живете, З - земля и так далее. Азбука – само название образовано от названия двух первых букв. На Руси кириллица получила распространение после принятия христианства (988г.) Славянский алфавит оказался прекрасно приспособленным к точной передаче звуков древнерусского языка. Эта азбука положена в основу нашего алфавита. </a:t>
            </a:r>
          </a:p>
        </p:txBody>
      </p:sp>
      <p:sp>
        <p:nvSpPr>
          <p:cNvPr id="21510" name="Text Box 6"/>
          <p:cNvSpPr txBox="1">
            <a:spLocks noChangeArrowheads="1"/>
          </p:cNvSpPr>
          <p:nvPr/>
        </p:nvSpPr>
        <p:spPr bwMode="auto">
          <a:xfrm>
            <a:off x="4211638" y="188913"/>
            <a:ext cx="3600450" cy="579437"/>
          </a:xfrm>
          <a:prstGeom prst="rect">
            <a:avLst/>
          </a:prstGeom>
          <a:noFill/>
          <a:ln w="9525">
            <a:noFill/>
            <a:miter lim="800000"/>
            <a:headEnd/>
            <a:tailEnd/>
          </a:ln>
          <a:effectLst/>
        </p:spPr>
        <p:txBody>
          <a:bodyPr>
            <a:spAutoFit/>
          </a:bodyPr>
          <a:lstStyle/>
          <a:p>
            <a:pPr>
              <a:spcBef>
                <a:spcPct val="50000"/>
              </a:spcBef>
              <a:defRPr/>
            </a:pPr>
            <a:r>
              <a:rPr lang="ru-RU" sz="3200">
                <a:solidFill>
                  <a:schemeClr val="tx2"/>
                </a:solidFill>
                <a:effectLst>
                  <a:outerShdw blurRad="38100" dist="38100" dir="2700000" algn="tl">
                    <a:srgbClr val="000000"/>
                  </a:outerShdw>
                </a:effectLst>
              </a:rPr>
              <a:t>Кириллица</a:t>
            </a:r>
          </a:p>
        </p:txBody>
      </p:sp>
      <p:pic>
        <p:nvPicPr>
          <p:cNvPr id="10244" name="Picture 8" descr="s6254592"/>
          <p:cNvPicPr>
            <a:picLocks noChangeAspect="1" noChangeArrowheads="1"/>
          </p:cNvPicPr>
          <p:nvPr/>
        </p:nvPicPr>
        <p:blipFill>
          <a:blip r:embed="rId2" cstate="print"/>
          <a:srcRect/>
          <a:stretch>
            <a:fillRect/>
          </a:stretch>
        </p:blipFill>
        <p:spPr bwMode="auto">
          <a:xfrm>
            <a:off x="179388" y="1412875"/>
            <a:ext cx="3770312"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49945985_11_2"/>
          <p:cNvPicPr>
            <a:picLocks noChangeAspect="1" noChangeArrowheads="1"/>
          </p:cNvPicPr>
          <p:nvPr/>
        </p:nvPicPr>
        <p:blipFill>
          <a:blip r:embed="rId2" cstate="print"/>
          <a:srcRect/>
          <a:stretch>
            <a:fillRect/>
          </a:stretch>
        </p:blipFill>
        <p:spPr bwMode="auto">
          <a:xfrm>
            <a:off x="250825" y="0"/>
            <a:ext cx="86407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Шаблон оформления 'Опавшие листья'">
  <a:themeElements>
    <a:clrScheme name="Office Theme 13">
      <a:dk1>
        <a:srgbClr val="000000"/>
      </a:dk1>
      <a:lt1>
        <a:srgbClr val="F1ECD8"/>
      </a:lt1>
      <a:dk2>
        <a:srgbClr val="4F261E"/>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1ECD8"/>
        </a:lt1>
        <a:dk2>
          <a:srgbClr val="4F261E"/>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оформления 'Опавшие листья'</Template>
  <TotalTime>1418</TotalTime>
  <Words>1205</Words>
  <Application>Microsoft Office PowerPoint</Application>
  <PresentationFormat>Экран (4:3)</PresentationFormat>
  <Paragraphs>63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Шаблон оформления 'Опавшие листья'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Андрей</dc:creator>
  <cp:lastModifiedBy>Чайрана</cp:lastModifiedBy>
  <cp:revision>41</cp:revision>
  <dcterms:created xsi:type="dcterms:W3CDTF">2010-03-22T20:11:59Z</dcterms:created>
  <dcterms:modified xsi:type="dcterms:W3CDTF">2014-05-13T01:37:19Z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TC100690481049</vt:lpwstr>
  </property>
</Properties>
</file>