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4" r:id="rId4"/>
    <p:sldId id="286" r:id="rId5"/>
    <p:sldId id="290" r:id="rId6"/>
    <p:sldId id="291" r:id="rId7"/>
    <p:sldId id="288" r:id="rId8"/>
    <p:sldId id="292" r:id="rId9"/>
    <p:sldId id="258" r:id="rId10"/>
    <p:sldId id="272" r:id="rId11"/>
    <p:sldId id="273" r:id="rId12"/>
    <p:sldId id="274" r:id="rId13"/>
    <p:sldId id="275" r:id="rId14"/>
    <p:sldId id="263" r:id="rId15"/>
    <p:sldId id="264" r:id="rId16"/>
    <p:sldId id="267" r:id="rId17"/>
    <p:sldId id="269" r:id="rId18"/>
    <p:sldId id="270" r:id="rId19"/>
    <p:sldId id="257" r:id="rId20"/>
    <p:sldId id="277" r:id="rId21"/>
    <p:sldId id="278" r:id="rId22"/>
    <p:sldId id="271" r:id="rId23"/>
    <p:sldId id="280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431F-416E-46CA-9ACD-E4631B7B983E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5D665-5E29-4063-BAA7-36E8A6E6E7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428891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/>
                </a:solidFill>
              </a:rPr>
              <a:t>Русский </a:t>
            </a:r>
            <a:r>
              <a:rPr lang="ru-RU" sz="7200" b="1" dirty="0">
                <a:solidFill>
                  <a:schemeClr val="tx2"/>
                </a:solidFill>
              </a:rPr>
              <a:t>язык </a:t>
            </a:r>
            <a:r>
              <a:rPr lang="ru-RU" sz="7200" b="1" dirty="0" smtClean="0">
                <a:solidFill>
                  <a:schemeClr val="tx2"/>
                </a:solidFill>
              </a:rPr>
              <a:t>– </a:t>
            </a:r>
            <a:br>
              <a:rPr lang="ru-RU" sz="7200" b="1" dirty="0" smtClean="0">
                <a:solidFill>
                  <a:schemeClr val="tx2"/>
                </a:solidFill>
              </a:rPr>
            </a:br>
            <a:r>
              <a:rPr lang="ru-RU" sz="7200" b="1" dirty="0" smtClean="0">
                <a:solidFill>
                  <a:schemeClr val="tx2"/>
                </a:solidFill>
              </a:rPr>
              <a:t>мой </a:t>
            </a:r>
            <a:r>
              <a:rPr lang="ru-RU" sz="7200" b="1" dirty="0">
                <a:solidFill>
                  <a:schemeClr val="tx2"/>
                </a:solidFill>
              </a:rPr>
              <a:t>родной </a:t>
            </a:r>
            <a:r>
              <a:rPr lang="ru-RU" sz="7200" b="1" dirty="0" smtClean="0">
                <a:solidFill>
                  <a:schemeClr val="tx2"/>
                </a:solidFill>
              </a:rPr>
              <a:t>язык</a:t>
            </a:r>
            <a:endParaRPr lang="ru-RU" sz="72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807249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21 февраля –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Международный день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родного языка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«Прятки»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ru-RU" sz="4400" dirty="0" smtClean="0"/>
              <a:t>Ты жеребёнок ещё.</a:t>
            </a:r>
          </a:p>
          <a:p>
            <a:r>
              <a:rPr lang="ru-RU" sz="4400" dirty="0" smtClean="0"/>
              <a:t>Несуразные вещи.</a:t>
            </a:r>
          </a:p>
          <a:p>
            <a:r>
              <a:rPr lang="ru-RU" sz="4400" dirty="0" smtClean="0"/>
              <a:t>Покалечилась она.</a:t>
            </a:r>
          </a:p>
          <a:p>
            <a:r>
              <a:rPr lang="ru-RU" sz="4400" dirty="0" smtClean="0"/>
              <a:t>И дико мне сейчас.</a:t>
            </a:r>
          </a:p>
          <a:p>
            <a:r>
              <a:rPr lang="ru-RU" sz="4400" dirty="0" smtClean="0"/>
              <a:t>Ябеду не ждал.</a:t>
            </a:r>
          </a:p>
          <a:p>
            <a:r>
              <a:rPr lang="ru-RU" sz="4400" dirty="0" smtClean="0"/>
              <a:t>Ведь мы летали на метле. 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«Беглянка»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Казнить пленника нельзя помиловать!</a:t>
            </a:r>
          </a:p>
          <a:p>
            <a:r>
              <a:rPr lang="ru-RU" sz="3600" dirty="0" smtClean="0"/>
              <a:t>Строить здесь нельзя сносить!</a:t>
            </a:r>
          </a:p>
          <a:p>
            <a:r>
              <a:rPr lang="ru-RU" sz="3600" dirty="0" smtClean="0"/>
              <a:t>Говорить на уроке нельзя молчать!</a:t>
            </a:r>
            <a:endParaRPr lang="ru-RU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Крылатые выражения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Рукой подать </a:t>
            </a:r>
          </a:p>
          <a:p>
            <a:r>
              <a:rPr lang="ru-RU" dirty="0" smtClean="0"/>
              <a:t>В час по чайной ложке </a:t>
            </a:r>
          </a:p>
          <a:p>
            <a:r>
              <a:rPr lang="ru-RU" dirty="0" smtClean="0"/>
              <a:t>Морочить голову</a:t>
            </a:r>
          </a:p>
          <a:p>
            <a:r>
              <a:rPr lang="ru-RU" smtClean="0"/>
              <a:t>Во </a:t>
            </a:r>
            <a:r>
              <a:rPr lang="ru-RU" dirty="0" smtClean="0"/>
              <a:t>весь дух </a:t>
            </a:r>
          </a:p>
          <a:p>
            <a:r>
              <a:rPr lang="ru-RU" dirty="0" smtClean="0"/>
              <a:t>Прикусить язык </a:t>
            </a:r>
          </a:p>
          <a:p>
            <a:r>
              <a:rPr lang="ru-RU" dirty="0" smtClean="0"/>
              <a:t>Засучив рукава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Продолжи пословицу!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Век живи – ... </a:t>
            </a:r>
          </a:p>
          <a:p>
            <a:r>
              <a:rPr lang="ru-RU" dirty="0" smtClean="0"/>
              <a:t>Ты ему слово, а ... </a:t>
            </a:r>
          </a:p>
          <a:p>
            <a:r>
              <a:rPr lang="ru-RU" dirty="0" smtClean="0"/>
              <a:t>Когда больше двух, ... </a:t>
            </a:r>
          </a:p>
          <a:p>
            <a:r>
              <a:rPr lang="ru-RU" dirty="0" smtClean="0"/>
              <a:t>Язык мой – ... </a:t>
            </a:r>
          </a:p>
          <a:p>
            <a:r>
              <a:rPr lang="ru-RU" dirty="0" smtClean="0"/>
              <a:t>Ветер рушит горы, а слово – ... </a:t>
            </a:r>
          </a:p>
          <a:p>
            <a:r>
              <a:rPr lang="ru-RU" dirty="0" smtClean="0"/>
              <a:t>Слово – серебро, а молчание – ...</a:t>
            </a:r>
          </a:p>
          <a:p>
            <a:r>
              <a:rPr lang="ru-RU" dirty="0" smtClean="0"/>
              <a:t> Делу время – ... </a:t>
            </a:r>
          </a:p>
          <a:p>
            <a:r>
              <a:rPr lang="ru-RU" dirty="0" smtClean="0"/>
              <a:t>Хочешь есть калачи – ... </a:t>
            </a:r>
          </a:p>
          <a:p>
            <a:r>
              <a:rPr lang="ru-RU" dirty="0" smtClean="0"/>
              <a:t>Чего себе не хочешь, ...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за фразеологизм?</a:t>
            </a:r>
            <a:endParaRPr lang="ru-RU" dirty="0"/>
          </a:p>
        </p:txBody>
      </p:sp>
      <p:pic>
        <p:nvPicPr>
          <p:cNvPr id="4" name="Содержимое 3" descr="6(39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5" y="1435817"/>
            <a:ext cx="5715041" cy="459953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(37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357166"/>
            <a:ext cx="8215370" cy="628109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8(36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252" y="669877"/>
            <a:ext cx="8615178" cy="525945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(30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314" y="740794"/>
            <a:ext cx="8292652" cy="5484904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(26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644" y="136736"/>
            <a:ext cx="5503123" cy="660731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(24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3" y="597150"/>
            <a:ext cx="8143931" cy="562410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@ Глухих О.М.</a:t>
            </a:r>
          </a:p>
        </p:txBody>
      </p:sp>
      <p:pic>
        <p:nvPicPr>
          <p:cNvPr id="76804" name="Picture 4" descr="texti"/>
          <p:cNvPicPr>
            <a:picLocks noChangeAspect="1" noChangeArrowheads="1"/>
          </p:cNvPicPr>
          <p:nvPr/>
        </p:nvPicPr>
        <p:blipFill>
          <a:blip r:embed="rId2">
            <a:lum bright="-2000"/>
          </a:blip>
          <a:srcRect t="42360" r="-1625"/>
          <a:stretch>
            <a:fillRect/>
          </a:stretch>
        </p:blipFill>
        <p:spPr bwMode="auto">
          <a:xfrm>
            <a:off x="152400" y="4733925"/>
            <a:ext cx="3124200" cy="19716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76809" name="WordArt 9"/>
          <p:cNvSpPr>
            <a:spLocks noChangeArrowheads="1" noChangeShapeType="1" noTextEdit="1"/>
          </p:cNvSpPr>
          <p:nvPr/>
        </p:nvSpPr>
        <p:spPr bwMode="auto">
          <a:xfrm>
            <a:off x="2438400" y="152400"/>
            <a:ext cx="4352925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80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Дар богов</a:t>
            </a: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914400" y="1905000"/>
            <a:ext cx="80010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Наши очень-очень древние предки верили в богиню </a:t>
            </a:r>
            <a:r>
              <a:rPr lang="ru-RU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Вач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покровительницу Слова и языка. </a:t>
            </a:r>
          </a:p>
          <a:p>
            <a:pPr algn="ctr">
              <a:spcBef>
                <a:spcPct val="50000"/>
              </a:spcBef>
            </a:pP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Многие народы верили –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язык и речь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чудо, данное богами.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6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Игры с антонимами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….едешь, ….будешь. </a:t>
            </a:r>
          </a:p>
          <a:p>
            <a:r>
              <a:rPr lang="ru-RU" dirty="0" smtClean="0"/>
              <a:t>В одно ухо …., в другое - …. </a:t>
            </a:r>
          </a:p>
          <a:p>
            <a:r>
              <a:rPr lang="ru-RU" dirty="0" smtClean="0"/>
              <a:t>….дождь растит, ….. гноит. </a:t>
            </a:r>
          </a:p>
          <a:p>
            <a:r>
              <a:rPr lang="ru-RU" dirty="0" smtClean="0"/>
              <a:t>Волос ….., да ум….. </a:t>
            </a:r>
          </a:p>
          <a:p>
            <a:r>
              <a:rPr lang="ru-RU" dirty="0" smtClean="0"/>
              <a:t>Ученье  - ….., а не ученье -</a:t>
            </a:r>
          </a:p>
          <a:p>
            <a:r>
              <a:rPr lang="ru-RU" dirty="0" smtClean="0"/>
              <a:t>Готовь сани …., а телегу -</a:t>
            </a:r>
          </a:p>
          <a:p>
            <a:r>
              <a:rPr lang="ru-RU" dirty="0" smtClean="0"/>
              <a:t>Декабрь год …., а зиму… .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 гостях у скороговорок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Вкусная халва- мастеру хвала.</a:t>
            </a:r>
          </a:p>
          <a:p>
            <a:r>
              <a:rPr lang="ru-RU" dirty="0" smtClean="0"/>
              <a:t> Прохор и Пахом ехали верхом.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От топота копыт пыль по полю летит.</a:t>
            </a:r>
          </a:p>
          <a:p>
            <a:r>
              <a:rPr lang="ru-RU" dirty="0" smtClean="0"/>
              <a:t>На дворе трава, на траве дрова, не руби дрова на траве двора.</a:t>
            </a:r>
          </a:p>
          <a:p>
            <a:r>
              <a:rPr lang="ru-RU" dirty="0" smtClean="0"/>
              <a:t>Все </a:t>
            </a:r>
            <a:r>
              <a:rPr lang="ru-RU" dirty="0" err="1" smtClean="0"/>
              <a:t>cкороговорки</a:t>
            </a:r>
            <a:r>
              <a:rPr lang="ru-RU" dirty="0" smtClean="0"/>
              <a:t> не </a:t>
            </a:r>
            <a:r>
              <a:rPr lang="ru-RU" dirty="0" err="1" smtClean="0"/>
              <a:t>перескороговоришь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перевыскороговоришь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Тридцать три корабля лавировали, лавировали, да не вылавировали.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714776"/>
          </a:xfrm>
        </p:spPr>
        <p:txBody>
          <a:bodyPr>
            <a:normAutofit/>
          </a:bodyPr>
          <a:lstStyle/>
          <a:p>
            <a:r>
              <a:rPr lang="ru-RU" sz="8800" b="1" dirty="0" smtClean="0"/>
              <a:t>ОБЛАЧНОСТЬ</a:t>
            </a:r>
            <a:r>
              <a:rPr lang="ru-RU" sz="8800" dirty="0" smtClean="0"/>
              <a:t> </a:t>
            </a:r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2554287"/>
          </a:xfrm>
        </p:spPr>
        <p:txBody>
          <a:bodyPr>
            <a:normAutofit/>
          </a:bodyPr>
          <a:lstStyle/>
          <a:p>
            <a:endParaRPr lang="ru-RU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/>
              <a:t>   Учите русский - годы кряду,</a:t>
            </a:r>
            <a:br>
              <a:rPr lang="ru-RU" sz="4400" b="1" dirty="0" smtClean="0"/>
            </a:br>
            <a:r>
              <a:rPr lang="ru-RU" sz="4400" b="1" dirty="0" smtClean="0"/>
              <a:t>С душой, с усердием, с умом!</a:t>
            </a:r>
            <a:br>
              <a:rPr lang="ru-RU" sz="4400" b="1" dirty="0" smtClean="0"/>
            </a:br>
            <a:r>
              <a:rPr lang="ru-RU" sz="4400" b="1" dirty="0" smtClean="0"/>
              <a:t>Вас ждет великая награда,</a:t>
            </a:r>
            <a:br>
              <a:rPr lang="ru-RU" sz="4400" b="1" dirty="0" smtClean="0"/>
            </a:br>
            <a:r>
              <a:rPr lang="ru-RU" sz="4400" b="1" dirty="0" smtClean="0"/>
              <a:t>И та награда – в нем самом.</a:t>
            </a:r>
            <a:endParaRPr lang="ru-RU" sz="44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“С русским языком можно творить чудеса. Нет ничего такого в жизни и в нашем сознании, что нельзя было бы передать русским языком: звучание музыки, блеск красок, игру света, шум и тень садов, громыхание грозы, детский шепот и шорох морского гравия”.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Константин Георгиевич Паустовский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@ Глухих О.М.</a:t>
            </a:r>
          </a:p>
        </p:txBody>
      </p:sp>
      <p:pic>
        <p:nvPicPr>
          <p:cNvPr id="77829" name="Picture 5" descr="j0299125"/>
          <p:cNvPicPr>
            <a:picLocks noChangeAspect="1" noChangeArrowheads="1"/>
          </p:cNvPicPr>
          <p:nvPr/>
        </p:nvPicPr>
        <p:blipFill>
          <a:blip r:embed="rId2">
            <a:lum bright="-24000"/>
          </a:blip>
          <a:srcRect/>
          <a:stretch>
            <a:fillRect/>
          </a:stretch>
        </p:blipFill>
        <p:spPr bwMode="auto">
          <a:xfrm>
            <a:off x="285720" y="4929198"/>
            <a:ext cx="1285884" cy="1804988"/>
          </a:xfrm>
          <a:prstGeom prst="rect">
            <a:avLst/>
          </a:prstGeom>
          <a:noFill/>
        </p:spPr>
      </p:pic>
      <p:sp>
        <p:nvSpPr>
          <p:cNvPr id="778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143000" y="2476500"/>
            <a:ext cx="7772400" cy="4381500"/>
          </a:xfrm>
        </p:spPr>
        <p:txBody>
          <a:bodyPr/>
          <a:lstStyle/>
          <a:p>
            <a:r>
              <a:rPr lang="ru-RU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Теория «гав-гав»</a:t>
            </a:r>
          </a:p>
          <a:p>
            <a:r>
              <a:rPr lang="ru-RU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Теория «ой-ой»</a:t>
            </a:r>
          </a:p>
          <a:p>
            <a:r>
              <a:rPr lang="ru-RU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Теория «ням – ням» </a:t>
            </a:r>
          </a:p>
        </p:txBody>
      </p:sp>
      <p:pic>
        <p:nvPicPr>
          <p:cNvPr id="77833" name="Picture 9" descr="isi8ai"/>
          <p:cNvPicPr>
            <a:picLocks noChangeAspect="1" noChangeArrowheads="1"/>
          </p:cNvPicPr>
          <p:nvPr/>
        </p:nvPicPr>
        <p:blipFill>
          <a:blip r:embed="rId3">
            <a:lum bright="-6000"/>
          </a:blip>
          <a:srcRect/>
          <a:stretch>
            <a:fillRect/>
          </a:stretch>
        </p:blipFill>
        <p:spPr bwMode="auto">
          <a:xfrm>
            <a:off x="7372350" y="152400"/>
            <a:ext cx="1771650" cy="1971675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77835" name="WordArt 11"/>
          <p:cNvSpPr>
            <a:spLocks noChangeArrowheads="1" noChangeShapeType="1" noTextEdit="1"/>
          </p:cNvSpPr>
          <p:nvPr/>
        </p:nvSpPr>
        <p:spPr bwMode="auto">
          <a:xfrm>
            <a:off x="228600" y="457200"/>
            <a:ext cx="7010400" cy="1333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Теории происхождения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7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78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7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3972" name="Picture 4" descr="427"/>
          <p:cNvPicPr>
            <a:picLocks noChangeAspect="1" noChangeArrowheads="1"/>
          </p:cNvPicPr>
          <p:nvPr/>
        </p:nvPicPr>
        <p:blipFill>
          <a:blip r:embed="rId2">
            <a:lum bright="-18000"/>
          </a:blip>
          <a:srcRect/>
          <a:stretch>
            <a:fillRect/>
          </a:stretch>
        </p:blipFill>
        <p:spPr bwMode="auto">
          <a:xfrm>
            <a:off x="76200" y="2971800"/>
            <a:ext cx="2133600" cy="1289050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2057400" y="1524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Общеславянский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VII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века</a:t>
            </a:r>
          </a:p>
        </p:txBody>
      </p:sp>
      <p:sp>
        <p:nvSpPr>
          <p:cNvPr id="83974" name="AutoShape 6"/>
          <p:cNvSpPr>
            <a:spLocks noChangeArrowheads="1"/>
          </p:cNvSpPr>
          <p:nvPr/>
        </p:nvSpPr>
        <p:spPr bwMode="auto">
          <a:xfrm>
            <a:off x="4343400" y="685800"/>
            <a:ext cx="6096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2590800" y="21336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981200" y="1752600"/>
            <a:ext cx="556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Древнерусский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VIII – XV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века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2133600" y="320040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Старославянский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IX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века</a:t>
            </a: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>
            <a:off x="4343400" y="2286000"/>
            <a:ext cx="6096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4343400" y="3733800"/>
            <a:ext cx="6096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2209800" y="46482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Старорусский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XVI – XVIII 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века</a:t>
            </a:r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4343400" y="5105400"/>
            <a:ext cx="609600" cy="9144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0" y="5911850"/>
            <a:ext cx="937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Современный русский язык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60-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х годов </a:t>
            </a: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XIX</a:t>
            </a: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/>
      <p:bldP spid="83981" grpId="0" animBg="1"/>
      <p:bldP spid="83982" grpId="0" animBg="1"/>
      <p:bldP spid="839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(44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8643998" cy="620729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3(42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14290"/>
            <a:ext cx="9001156" cy="607223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/>
              <a:t>@ Глухих О.М.</a:t>
            </a:r>
          </a:p>
        </p:txBody>
      </p:sp>
      <p:pic>
        <p:nvPicPr>
          <p:cNvPr id="82948" name="Picture 4" descr="HH0054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143512"/>
            <a:ext cx="1857388" cy="1541463"/>
          </a:xfrm>
          <a:prstGeom prst="rect">
            <a:avLst/>
          </a:prstGeom>
          <a:noFill/>
        </p:spPr>
      </p:pic>
      <p:pic>
        <p:nvPicPr>
          <p:cNvPr id="82951" name="Picture 7" descr="ED00010_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781800" y="0"/>
            <a:ext cx="2111375" cy="2362200"/>
          </a:xfrm>
          <a:noFill/>
          <a:ln/>
        </p:spPr>
      </p:pic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228600" y="228600"/>
            <a:ext cx="4876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Создатель современного русского литературного языка</a:t>
            </a:r>
          </a:p>
        </p:txBody>
      </p:sp>
      <p:pic>
        <p:nvPicPr>
          <p:cNvPr id="82953" name="Picture 9" descr="p_146i"/>
          <p:cNvPicPr>
            <a:picLocks noChangeAspect="1" noChangeArrowheads="1"/>
          </p:cNvPicPr>
          <p:nvPr/>
        </p:nvPicPr>
        <p:blipFill>
          <a:blip r:embed="rId4">
            <a:lum bright="-12000"/>
          </a:blip>
          <a:srcRect/>
          <a:stretch>
            <a:fillRect/>
          </a:stretch>
        </p:blipFill>
        <p:spPr bwMode="auto">
          <a:xfrm>
            <a:off x="4724400" y="2667000"/>
            <a:ext cx="3390900" cy="3773488"/>
          </a:xfrm>
          <a:prstGeom prst="rect">
            <a:avLst/>
          </a:prstGeom>
          <a:noFill/>
          <a:ln w="57150" cmpd="thinThick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2000" fill="hold"/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(42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290"/>
            <a:ext cx="8369858" cy="63537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(45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"/>
            <a:ext cx="9144000" cy="671514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332</Words>
  <Application>Microsoft Office PowerPoint</Application>
  <PresentationFormat>Экран (4:3)</PresentationFormat>
  <Paragraphs>70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Русский язык –  мой родной язык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«Прятки»</vt:lpstr>
      <vt:lpstr>«Беглянка»</vt:lpstr>
      <vt:lpstr>Крылатые выражения</vt:lpstr>
      <vt:lpstr>Продолжи пословицу!</vt:lpstr>
      <vt:lpstr>Что за фразеологизм?</vt:lpstr>
      <vt:lpstr>Слайд 15</vt:lpstr>
      <vt:lpstr>Слайд 16</vt:lpstr>
      <vt:lpstr>Слайд 17</vt:lpstr>
      <vt:lpstr>Слайд 18</vt:lpstr>
      <vt:lpstr>Слайд 19</vt:lpstr>
      <vt:lpstr>Игры с антонимами</vt:lpstr>
      <vt:lpstr>В гостях у скороговорок</vt:lpstr>
      <vt:lpstr>ОБЛАЧНОСТЬ </vt:lpstr>
      <vt:lpstr>Слайд 23</vt:lpstr>
      <vt:lpstr>Слайд 24</vt:lpstr>
    </vt:vector>
  </TitlesOfParts>
  <Company>Lib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60</cp:revision>
  <dcterms:created xsi:type="dcterms:W3CDTF">2014-02-10T23:40:56Z</dcterms:created>
  <dcterms:modified xsi:type="dcterms:W3CDTF">2014-02-13T01:25:42Z</dcterms:modified>
</cp:coreProperties>
</file>