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71" r:id="rId4"/>
    <p:sldId id="272" r:id="rId5"/>
    <p:sldId id="273" r:id="rId6"/>
    <p:sldId id="259" r:id="rId7"/>
    <p:sldId id="269" r:id="rId8"/>
    <p:sldId id="274" r:id="rId9"/>
    <p:sldId id="275" r:id="rId10"/>
    <p:sldId id="27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0F54-2A54-45ED-9D53-DCF7E6D7098B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AA23-E865-40AA-B729-DF0E9FBCC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6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0F54-2A54-45ED-9D53-DCF7E6D7098B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AA23-E865-40AA-B729-DF0E9FBCC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077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0F54-2A54-45ED-9D53-DCF7E6D7098B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AA23-E865-40AA-B729-DF0E9FBCC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852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0F54-2A54-45ED-9D53-DCF7E6D7098B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AA23-E865-40AA-B729-DF0E9FBCC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080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0F54-2A54-45ED-9D53-DCF7E6D7098B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AA23-E865-40AA-B729-DF0E9FBCC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930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0F54-2A54-45ED-9D53-DCF7E6D7098B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AA23-E865-40AA-B729-DF0E9FBCC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657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0F54-2A54-45ED-9D53-DCF7E6D7098B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AA23-E865-40AA-B729-DF0E9FBCC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708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0F54-2A54-45ED-9D53-DCF7E6D7098B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AA23-E865-40AA-B729-DF0E9FBCC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022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0F54-2A54-45ED-9D53-DCF7E6D7098B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AA23-E865-40AA-B729-DF0E9FBCC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075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0F54-2A54-45ED-9D53-DCF7E6D7098B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AA23-E865-40AA-B729-DF0E9FBCC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697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40F54-2A54-45ED-9D53-DCF7E6D7098B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2AA23-E865-40AA-B729-DF0E9FBCC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21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40F54-2A54-45ED-9D53-DCF7E6D7098B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2AA23-E865-40AA-B729-DF0E9FBCCE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473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980728"/>
            <a:ext cx="8510588" cy="1905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altLang="ru-RU" sz="3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+mn-ea"/>
                <a:cs typeface="+mn-cs"/>
              </a:rPr>
              <a:t>Мастер-класс</a:t>
            </a:r>
            <a:r>
              <a:rPr lang="ru-RU" altLang="ru-RU" sz="4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ea typeface="+mn-ea"/>
                <a:cs typeface="+mn-cs"/>
              </a:rPr>
              <a:t/>
            </a:r>
            <a:br>
              <a:rPr lang="ru-RU" altLang="ru-RU" sz="4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ea typeface="+mn-ea"/>
                <a:cs typeface="+mn-cs"/>
              </a:rPr>
            </a:br>
            <a:r>
              <a:rPr lang="ru-RU" altLang="ru-RU" sz="4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ea typeface="+mn-ea"/>
                <a:cs typeface="+mn-cs"/>
              </a:rPr>
              <a:t>«Использование </a:t>
            </a:r>
            <a:r>
              <a:rPr lang="ru-RU" altLang="ru-RU" sz="4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ea typeface="+mn-ea"/>
                <a:cs typeface="+mn-cs"/>
              </a:rPr>
              <a:t>инновационных технологий </a:t>
            </a:r>
            <a:r>
              <a:rPr lang="ru-RU" altLang="ru-RU" sz="4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ea typeface="+mn-ea"/>
                <a:cs typeface="+mn-cs"/>
              </a:rPr>
              <a:t/>
            </a:r>
            <a:br>
              <a:rPr lang="ru-RU" altLang="ru-RU" sz="4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ea typeface="+mn-ea"/>
                <a:cs typeface="+mn-cs"/>
              </a:rPr>
            </a:br>
            <a:r>
              <a:rPr lang="ru-RU" altLang="ru-RU" sz="4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ea typeface="+mn-ea"/>
                <a:cs typeface="+mn-cs"/>
              </a:rPr>
              <a:t>на уроках русского языка и литературы»</a:t>
            </a:r>
            <a:r>
              <a:rPr lang="ru-RU" altLang="ru-RU" sz="4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ea typeface="+mn-ea"/>
                <a:cs typeface="+mn-cs"/>
              </a:rPr>
              <a:t/>
            </a:r>
            <a:br>
              <a:rPr lang="ru-RU" altLang="ru-RU" sz="4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ea typeface="+mn-ea"/>
                <a:cs typeface="+mn-cs"/>
              </a:rPr>
            </a:br>
            <a:endParaRPr lang="ru-RU" altLang="ru-RU" sz="4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anose="03090702030407020403" pitchFamily="66" charset="0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63888" y="3068960"/>
            <a:ext cx="51480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Автор: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Копьёва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Татьяна Ивановна, 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учитель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русского языка и литературы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Ольгинской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СОШ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57151" y="6211668"/>
            <a:ext cx="36631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3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</a:rPr>
              <a:t>с</a:t>
            </a:r>
            <a:r>
              <a:rPr lang="ru-RU" altLang="ru-RU" sz="3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</a:rPr>
              <a:t>ело Ольгинка, 2014 г.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1526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60087" y="-352307"/>
            <a:ext cx="8552296" cy="201622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altLang="ru-RU" sz="4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ea typeface="+mn-ea"/>
                <a:cs typeface="+mn-cs"/>
              </a:rPr>
              <a:t>Основными </a:t>
            </a:r>
            <a:r>
              <a:rPr lang="ru-RU" altLang="ru-RU" sz="4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ea typeface="+mn-ea"/>
                <a:cs typeface="+mn-cs"/>
              </a:rPr>
              <a:t>формы инновационного обучения</a:t>
            </a:r>
            <a:endParaRPr lang="ru-RU" altLang="ru-RU" sz="4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anose="03090702030407020403" pitchFamily="66" charset="0"/>
              <a:ea typeface="+mn-ea"/>
              <a:cs typeface="+mn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164466" y="1052736"/>
            <a:ext cx="4967814" cy="5328592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ru-RU" altLang="ru-RU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ассоциативный </a:t>
            </a:r>
            <a:r>
              <a:rPr lang="ru-RU" altLang="ru-RU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ряд </a:t>
            </a:r>
            <a:endParaRPr lang="ru-RU" altLang="ru-RU" sz="4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defRPr/>
            </a:pPr>
            <a:r>
              <a:rPr lang="ru-RU" altLang="ru-RU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опорный </a:t>
            </a:r>
            <a:r>
              <a:rPr lang="ru-RU" altLang="ru-RU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конспект</a:t>
            </a:r>
            <a:endParaRPr lang="ru-RU" altLang="ru-RU" sz="4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defRPr/>
            </a:pPr>
            <a:r>
              <a:rPr lang="ru-RU" altLang="ru-RU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групповая </a:t>
            </a:r>
            <a:r>
              <a:rPr lang="ru-RU" altLang="ru-RU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дискуссия</a:t>
            </a:r>
            <a:endParaRPr lang="ru-RU" altLang="ru-RU" sz="4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defRPr/>
            </a:pPr>
            <a:r>
              <a:rPr lang="ru-RU" altLang="ru-RU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эссе</a:t>
            </a:r>
            <a:endParaRPr lang="ru-RU" altLang="ru-RU" sz="4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defRPr/>
            </a:pPr>
            <a:r>
              <a:rPr lang="ru-RU" altLang="ru-RU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ключевые </a:t>
            </a:r>
            <a:r>
              <a:rPr lang="ru-RU" altLang="ru-RU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термины</a:t>
            </a:r>
            <a:endParaRPr lang="ru-RU" altLang="ru-RU" sz="4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defRPr/>
            </a:pPr>
            <a:r>
              <a:rPr lang="ru-RU" altLang="ru-RU" sz="4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медиапроекты</a:t>
            </a:r>
            <a:r>
              <a:rPr lang="ru-RU" altLang="ru-RU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lnSpc>
                <a:spcPct val="150000"/>
              </a:lnSpc>
              <a:defRPr/>
            </a:pPr>
            <a:r>
              <a:rPr lang="ru-RU" altLang="ru-RU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дидактическая </a:t>
            </a:r>
            <a:r>
              <a:rPr lang="ru-RU" altLang="ru-RU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игра</a:t>
            </a:r>
            <a:endParaRPr lang="ru-RU" altLang="ru-RU" sz="4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defRPr/>
            </a:pPr>
            <a:r>
              <a:rPr lang="ru-RU" altLang="ru-RU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лингвистические </a:t>
            </a:r>
            <a:r>
              <a:rPr lang="ru-RU" altLang="ru-RU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карты</a:t>
            </a:r>
            <a:endParaRPr lang="ru-RU" altLang="ru-RU" sz="4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defRPr/>
            </a:pPr>
            <a:r>
              <a:rPr lang="ru-RU" altLang="ru-RU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исследование </a:t>
            </a:r>
            <a:r>
              <a:rPr lang="ru-RU" altLang="ru-RU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текста</a:t>
            </a:r>
            <a:endParaRPr lang="ru-RU" altLang="ru-RU" sz="4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defRPr/>
            </a:pPr>
            <a:r>
              <a:rPr lang="ru-RU" altLang="ru-RU" sz="4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с тестами и </a:t>
            </a:r>
            <a:r>
              <a:rPr lang="ru-RU" altLang="ru-RU" sz="4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т.д</a:t>
            </a:r>
            <a:r>
              <a:rPr lang="ru-RU" altLang="ru-RU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altLang="ru-RU" sz="4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alt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65282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12565" y="587896"/>
            <a:ext cx="8510588" cy="132893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altLang="ru-RU" sz="4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ea typeface="+mn-ea"/>
                <a:cs typeface="+mn-cs"/>
              </a:rPr>
              <a:t>Основоположники </a:t>
            </a:r>
            <a:br>
              <a:rPr lang="ru-RU" altLang="ru-RU" sz="4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ea typeface="+mn-ea"/>
                <a:cs typeface="+mn-cs"/>
              </a:rPr>
            </a:br>
            <a:r>
              <a:rPr lang="ru-RU" altLang="ru-RU" sz="4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ea typeface="+mn-ea"/>
                <a:cs typeface="+mn-cs"/>
              </a:rPr>
              <a:t>инновационных технологий</a:t>
            </a:r>
            <a:endParaRPr lang="ru-RU" altLang="ru-RU" sz="4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anose="03090702030407020403" pitchFamily="66" charset="0"/>
              <a:ea typeface="+mn-ea"/>
              <a:cs typeface="+mn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54679" y="2492896"/>
            <a:ext cx="8229600" cy="3671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ru-RU" alt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 </a:t>
            </a:r>
            <a:r>
              <a:rPr lang="ru-RU" alt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Адамского</a:t>
            </a:r>
            <a:r>
              <a:rPr lang="ru-RU" alt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(раскрепощение личности ученика</a:t>
            </a: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alt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defRPr/>
            </a:pPr>
            <a:r>
              <a:rPr lang="ru-RU" alt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В. Шаталова, С. </a:t>
            </a:r>
            <a:r>
              <a:rPr lang="ru-RU" alt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Лысенкова</a:t>
            </a:r>
            <a:r>
              <a:rPr lang="ru-RU" alt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(свобода учителя</a:t>
            </a: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alt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defRPr/>
            </a:pPr>
            <a:r>
              <a:rPr lang="ru-RU" alt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 </a:t>
            </a:r>
            <a:r>
              <a:rPr lang="ru-RU" alt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Губельского</a:t>
            </a:r>
            <a:r>
              <a:rPr lang="ru-RU" alt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(превращение школы в сообщество, в школу развития</a:t>
            </a: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alt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altLang="ru-RU" sz="2400" dirty="0" smtClean="0"/>
          </a:p>
          <a:p>
            <a:pPr>
              <a:defRPr/>
            </a:pPr>
            <a:endParaRPr lang="ru-RU" alt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25555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14185" y="260648"/>
            <a:ext cx="8510588" cy="1905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altLang="ru-RU" sz="4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ea typeface="+mn-ea"/>
                <a:cs typeface="+mn-cs"/>
              </a:rPr>
              <a:t>Актуальность инновационного </a:t>
            </a:r>
            <a:r>
              <a:rPr lang="ru-RU" altLang="ru-RU" sz="4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ea typeface="+mn-ea"/>
                <a:cs typeface="+mn-cs"/>
              </a:rPr>
              <a:t>обучения</a:t>
            </a:r>
            <a:endParaRPr lang="ru-RU" altLang="ru-RU" sz="4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anose="03090702030407020403" pitchFamily="66" charset="0"/>
              <a:ea typeface="+mn-ea"/>
              <a:cs typeface="+mn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01685" y="2204864"/>
            <a:ext cx="8229600" cy="410445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ru-RU" alt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соответствие концепции </a:t>
            </a:r>
            <a:r>
              <a:rPr lang="ru-RU" alt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гуманизации</a:t>
            </a:r>
            <a:r>
              <a:rPr lang="ru-RU" alt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образования </a:t>
            </a:r>
            <a:endParaRPr lang="ru-RU" alt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defRPr/>
            </a:pPr>
            <a:r>
              <a:rPr lang="ru-RU" alt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преодоление формализма, авторитарного стиля в системе </a:t>
            </a: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преподавания</a:t>
            </a:r>
            <a:endParaRPr lang="ru-RU" alt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defRPr/>
            </a:pPr>
            <a:r>
              <a:rPr lang="ru-RU" alt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использование личностно -ориентированного </a:t>
            </a: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обучения</a:t>
            </a:r>
            <a:endParaRPr lang="ru-RU" alt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defRPr/>
            </a:pPr>
            <a:r>
              <a:rPr lang="ru-RU" alt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поиск условий для раскрытия творческого потенциала </a:t>
            </a: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ученика</a:t>
            </a:r>
            <a:endParaRPr lang="ru-RU" alt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defRPr/>
            </a:pPr>
            <a:r>
              <a:rPr lang="ru-RU" alt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соответствие социокультурной потребности современного общества </a:t>
            </a:r>
          </a:p>
          <a:p>
            <a:pPr>
              <a:lnSpc>
                <a:spcPct val="150000"/>
              </a:lnSpc>
              <a:defRPr/>
            </a:pPr>
            <a:r>
              <a:rPr lang="ru-RU" alt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самостоятельной творческой </a:t>
            </a: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деятельности</a:t>
            </a:r>
            <a:endParaRPr lang="ru-RU" alt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altLang="ru-RU" sz="2400" dirty="0" smtClean="0"/>
          </a:p>
          <a:p>
            <a:pPr>
              <a:defRPr/>
            </a:pPr>
            <a:endParaRPr lang="ru-RU" alt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1065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33412" y="92928"/>
            <a:ext cx="8510588" cy="1905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altLang="ru-RU" sz="4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ea typeface="+mn-ea"/>
                <a:cs typeface="+mn-cs"/>
              </a:rPr>
              <a:t>Основные цели </a:t>
            </a:r>
            <a:r>
              <a:rPr lang="ru-RU" altLang="ru-RU" sz="4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ea typeface="+mn-ea"/>
                <a:cs typeface="+mn-cs"/>
              </a:rPr>
              <a:t>инновационного </a:t>
            </a:r>
            <a:r>
              <a:rPr lang="ru-RU" altLang="ru-RU" sz="4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ea typeface="+mn-ea"/>
                <a:cs typeface="+mn-cs"/>
              </a:rPr>
              <a:t>обучения:</a:t>
            </a:r>
            <a:endParaRPr lang="ru-RU" altLang="ru-RU" sz="4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anose="03090702030407020403" pitchFamily="66" charset="0"/>
              <a:ea typeface="+mn-ea"/>
              <a:cs typeface="+mn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79961" y="1772816"/>
            <a:ext cx="8229600" cy="36718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ru-RU" alt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интеллектуальных, коммуникативных, лингвистических и творческих способностей </a:t>
            </a: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учащихся </a:t>
            </a:r>
            <a:endParaRPr lang="ru-RU" alt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defRPr/>
            </a:pPr>
            <a:r>
              <a:rPr lang="ru-RU" alt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личностных качеств </a:t>
            </a: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учащихся</a:t>
            </a:r>
            <a:endParaRPr lang="ru-RU" alt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defRPr/>
            </a:pPr>
            <a:r>
              <a:rPr lang="ru-RU" alt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выработка умений, влияющих на учебно-познавательную </a:t>
            </a:r>
          </a:p>
          <a:p>
            <a:pPr>
              <a:lnSpc>
                <a:spcPct val="150000"/>
              </a:lnSpc>
              <a:defRPr/>
            </a:pPr>
            <a:r>
              <a:rPr lang="ru-RU" alt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деятельность и переход на уровень продуктивного </a:t>
            </a: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творчества </a:t>
            </a:r>
            <a:endParaRPr lang="ru-RU" alt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defRPr/>
            </a:pPr>
            <a:r>
              <a:rPr lang="ru-RU" alt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различных типов </a:t>
            </a: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мышления</a:t>
            </a:r>
            <a:endParaRPr lang="ru-RU" alt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defRPr/>
            </a:pPr>
            <a:r>
              <a:rPr lang="ru-RU" alt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качественных знаний, умений и </a:t>
            </a: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навыков</a:t>
            </a:r>
            <a:endParaRPr lang="ru-RU" alt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altLang="ru-RU" sz="2400" dirty="0" smtClean="0"/>
          </a:p>
          <a:p>
            <a:pPr>
              <a:defRPr/>
            </a:pPr>
            <a:endParaRPr lang="ru-RU" alt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424154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61191" y="0"/>
            <a:ext cx="8510588" cy="1905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altLang="ru-RU" sz="4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ea typeface="+mn-ea"/>
                <a:cs typeface="+mn-cs"/>
              </a:rPr>
              <a:t>Задачи </a:t>
            </a:r>
            <a:r>
              <a:rPr lang="ru-RU" altLang="ru-RU" sz="4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ea typeface="+mn-ea"/>
                <a:cs typeface="+mn-cs"/>
              </a:rPr>
              <a:t>инновационного обучения: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66967" y="1916832"/>
            <a:ext cx="8229600" cy="367188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ru-RU" alt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оптимизация учебно-воспитательного </a:t>
            </a: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процесса</a:t>
            </a:r>
            <a:endParaRPr lang="ru-RU" alt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defRPr/>
            </a:pPr>
            <a:r>
              <a:rPr lang="ru-RU" alt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обстановки сотрудничества ученика и </a:t>
            </a: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учителя</a:t>
            </a:r>
            <a:endParaRPr lang="ru-RU" alt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defRPr/>
            </a:pPr>
            <a:r>
              <a:rPr lang="ru-RU" alt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выработка долговременной положительной мотивации к </a:t>
            </a: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обучению</a:t>
            </a:r>
            <a:endParaRPr lang="ru-RU" alt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defRPr/>
            </a:pPr>
            <a:r>
              <a:rPr lang="ru-RU" alt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включение учащихся в креативную </a:t>
            </a: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деятельность</a:t>
            </a:r>
            <a:endParaRPr lang="ru-RU" alt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defRPr/>
            </a:pPr>
            <a:r>
              <a:rPr lang="ru-RU" alt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тщательный отбор материала и способов его </a:t>
            </a: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подачи</a:t>
            </a:r>
            <a:endParaRPr lang="ru-RU" alt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alt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2407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74588" y="188640"/>
            <a:ext cx="8510588" cy="126876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altLang="ru-RU" sz="4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ea typeface="+mn-ea"/>
                <a:cs typeface="+mn-cs"/>
              </a:rPr>
              <a:t/>
            </a:r>
            <a:br>
              <a:rPr lang="ru-RU" altLang="ru-RU" sz="4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ea typeface="+mn-ea"/>
                <a:cs typeface="+mn-cs"/>
              </a:rPr>
            </a:br>
            <a:r>
              <a:rPr lang="ru-RU" altLang="ru-RU" sz="4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ea typeface="+mn-ea"/>
                <a:cs typeface="+mn-cs"/>
              </a:rPr>
              <a:t>Инновационные технологии</a:t>
            </a:r>
            <a:r>
              <a:rPr lang="ru-RU" altLang="ru-RU" sz="4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ea typeface="+mn-ea"/>
                <a:cs typeface="+mn-cs"/>
              </a:rPr>
              <a:t/>
            </a:r>
            <a:br>
              <a:rPr lang="ru-RU" altLang="ru-RU" sz="4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ea typeface="+mn-ea"/>
                <a:cs typeface="+mn-cs"/>
              </a:rPr>
            </a:br>
            <a:endParaRPr lang="ru-RU" altLang="ru-RU" sz="4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anose="03090702030407020403" pitchFamily="66" charset="0"/>
              <a:ea typeface="+mn-ea"/>
              <a:cs typeface="+mn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55576" y="1844824"/>
            <a:ext cx="8229600" cy="367188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игровые</a:t>
            </a:r>
          </a:p>
          <a:p>
            <a:pPr>
              <a:lnSpc>
                <a:spcPct val="150000"/>
              </a:lnSpc>
              <a:defRPr/>
            </a:pP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проектные</a:t>
            </a:r>
          </a:p>
          <a:p>
            <a:pPr>
              <a:lnSpc>
                <a:spcPct val="150000"/>
              </a:lnSpc>
              <a:defRPr/>
            </a:pP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технология проблемного обучения</a:t>
            </a:r>
          </a:p>
          <a:p>
            <a:pPr>
              <a:lnSpc>
                <a:spcPct val="150000"/>
              </a:lnSpc>
              <a:defRPr/>
            </a:pP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технология дифференцированного обучения</a:t>
            </a:r>
          </a:p>
          <a:p>
            <a:pPr>
              <a:lnSpc>
                <a:spcPct val="150000"/>
              </a:lnSpc>
              <a:defRPr/>
            </a:pP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технология учебно-исследовательской деятельности на уроке</a:t>
            </a:r>
          </a:p>
          <a:p>
            <a:pPr>
              <a:defRPr/>
            </a:pPr>
            <a:endParaRPr lang="ru-RU" altLang="ru-RU" sz="2400" dirty="0" smtClean="0"/>
          </a:p>
          <a:p>
            <a:pPr>
              <a:defRPr/>
            </a:pPr>
            <a:endParaRPr lang="ru-RU" alt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62071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83258" y="-60176"/>
            <a:ext cx="8510588" cy="1905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altLang="ru-RU" sz="4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ea typeface="+mn-ea"/>
                <a:cs typeface="+mn-cs"/>
              </a:rPr>
              <a:t>Воспитательные </a:t>
            </a:r>
            <a:r>
              <a:rPr lang="ru-RU" altLang="ru-RU" sz="4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ea typeface="+mn-ea"/>
                <a:cs typeface="+mn-cs"/>
              </a:rPr>
              <a:t>инновационные технологии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55576" y="1844824"/>
            <a:ext cx="8229600" cy="3671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ru-RU" alt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здоровьесберегающие</a:t>
            </a:r>
            <a:r>
              <a:rPr lang="ru-RU" alt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технологии</a:t>
            </a:r>
          </a:p>
          <a:p>
            <a:pPr>
              <a:lnSpc>
                <a:spcPct val="150000"/>
              </a:lnSpc>
              <a:defRPr/>
            </a:pPr>
            <a:r>
              <a:rPr lang="ru-RU" alt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технология групповой деятельности (автор </a:t>
            </a:r>
            <a:r>
              <a:rPr lang="ru-RU" alt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Чуркова</a:t>
            </a:r>
            <a:r>
              <a:rPr lang="ru-RU" alt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>
              <a:lnSpc>
                <a:spcPct val="150000"/>
              </a:lnSpc>
              <a:defRPr/>
            </a:pPr>
            <a:r>
              <a:rPr lang="ru-RU" alt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технология </a:t>
            </a: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КТД</a:t>
            </a:r>
            <a:endParaRPr lang="ru-RU" alt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altLang="ru-RU" sz="2400" dirty="0" smtClean="0"/>
          </a:p>
          <a:p>
            <a:pPr>
              <a:defRPr/>
            </a:pPr>
            <a:endParaRPr lang="ru-RU" alt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21421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20697" y="0"/>
            <a:ext cx="8510588" cy="1905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altLang="ru-RU" sz="4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ea typeface="+mn-ea"/>
                <a:cs typeface="+mn-cs"/>
              </a:rPr>
              <a:t>Основные технологии инновационного обучения </a:t>
            </a:r>
            <a:endParaRPr lang="ru-RU" altLang="ru-RU" sz="4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anose="03090702030407020403" pitchFamily="66" charset="0"/>
              <a:ea typeface="+mn-ea"/>
              <a:cs typeface="+mn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01685" y="1916832"/>
            <a:ext cx="8229600" cy="3671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ru-RU" alt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развивающее </a:t>
            </a: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обучение</a:t>
            </a:r>
            <a:endParaRPr lang="ru-RU" alt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defRPr/>
            </a:pPr>
            <a:r>
              <a:rPr lang="ru-RU" alt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проблемное </a:t>
            </a: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обучение</a:t>
            </a:r>
            <a:endParaRPr lang="ru-RU" alt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defRPr/>
            </a:pPr>
            <a:r>
              <a:rPr lang="ru-RU" alt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развитее критического </a:t>
            </a: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мышления</a:t>
            </a:r>
            <a:endParaRPr lang="ru-RU" alt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defRPr/>
            </a:pPr>
            <a:r>
              <a:rPr lang="ru-RU" alt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дифференцированный подход к </a:t>
            </a: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обучению</a:t>
            </a:r>
            <a:endParaRPr lang="ru-RU" alt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defRPr/>
            </a:pPr>
            <a:r>
              <a:rPr lang="ru-RU" alt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ситуации успеха на уроке </a:t>
            </a:r>
          </a:p>
          <a:p>
            <a:pPr>
              <a:defRPr/>
            </a:pPr>
            <a:endParaRPr lang="ru-RU" alt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73063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614185" y="260648"/>
            <a:ext cx="8510588" cy="136815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altLang="ru-RU" sz="4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anose="03090702030407020403" pitchFamily="66" charset="0"/>
                <a:ea typeface="+mn-ea"/>
                <a:cs typeface="+mn-cs"/>
              </a:rPr>
              <a:t>Основные принципы инновационного обучения</a:t>
            </a:r>
            <a:endParaRPr lang="ru-RU" altLang="ru-RU" sz="4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anose="03090702030407020403" pitchFamily="66" charset="0"/>
              <a:ea typeface="+mn-ea"/>
              <a:cs typeface="+mn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115616" y="2204864"/>
            <a:ext cx="8229600" cy="3671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ru-RU" alt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креативность (ориентация на творчество) </a:t>
            </a: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alt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defRPr/>
            </a:pPr>
            <a:r>
              <a:rPr lang="ru-RU" alt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усвоение знаний в </a:t>
            </a: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системе</a:t>
            </a:r>
            <a:endParaRPr lang="ru-RU" alt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defRPr/>
            </a:pPr>
            <a:r>
              <a:rPr lang="ru-RU" alt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нетрадиционные формы </a:t>
            </a: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уроков</a:t>
            </a:r>
            <a:endParaRPr lang="ru-RU" alt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defRPr/>
            </a:pPr>
            <a:r>
              <a:rPr lang="ru-RU" alt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использование </a:t>
            </a:r>
            <a:r>
              <a:rPr lang="ru-RU" alt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наглядности</a:t>
            </a:r>
            <a:endParaRPr lang="ru-RU" alt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alt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99467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253</Words>
  <Application>Microsoft Office PowerPoint</Application>
  <PresentationFormat>Экран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Мастер-класс «Использование инновационных технологий  на уроках русского языка и литературы» </vt:lpstr>
      <vt:lpstr>Основоположники  инновационных технологий</vt:lpstr>
      <vt:lpstr>Актуальность инновационного обучения</vt:lpstr>
      <vt:lpstr>Основные цели инновационного обучения:</vt:lpstr>
      <vt:lpstr>Задачи инновационного обучения: </vt:lpstr>
      <vt:lpstr> Инновационные технологии </vt:lpstr>
      <vt:lpstr>Воспитательные инновационные технологии</vt:lpstr>
      <vt:lpstr>Основные технологии инновационного обучения </vt:lpstr>
      <vt:lpstr>Основные принципы инновационного обучения</vt:lpstr>
      <vt:lpstr>Основными формы инновационного обучения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</dc:creator>
  <cp:lastModifiedBy>Дом</cp:lastModifiedBy>
  <cp:revision>10</cp:revision>
  <dcterms:created xsi:type="dcterms:W3CDTF">2014-11-08T07:57:56Z</dcterms:created>
  <dcterms:modified xsi:type="dcterms:W3CDTF">2014-11-08T17:06:24Z</dcterms:modified>
</cp:coreProperties>
</file>