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59" r:id="rId31"/>
    <p:sldId id="289" r:id="rId32"/>
    <p:sldId id="28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911"/>
    <a:srgbClr val="1C230F"/>
    <a:srgbClr val="1F2610"/>
    <a:srgbClr val="215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40F54-2A54-45ED-9D53-DCF7E6D7098B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AA23-E865-40AA-B729-DF0E9FBCC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6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40F54-2A54-45ED-9D53-DCF7E6D7098B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AA23-E865-40AA-B729-DF0E9FBCC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077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40F54-2A54-45ED-9D53-DCF7E6D7098B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AA23-E865-40AA-B729-DF0E9FBCC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852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40F54-2A54-45ED-9D53-DCF7E6D7098B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AA23-E865-40AA-B729-DF0E9FBCC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080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40F54-2A54-45ED-9D53-DCF7E6D7098B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AA23-E865-40AA-B729-DF0E9FBCC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93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40F54-2A54-45ED-9D53-DCF7E6D7098B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AA23-E865-40AA-B729-DF0E9FBCC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65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40F54-2A54-45ED-9D53-DCF7E6D7098B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AA23-E865-40AA-B729-DF0E9FBCC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708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40F54-2A54-45ED-9D53-DCF7E6D7098B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AA23-E865-40AA-B729-DF0E9FBCC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022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40F54-2A54-45ED-9D53-DCF7E6D7098B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AA23-E865-40AA-B729-DF0E9FBCC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07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40F54-2A54-45ED-9D53-DCF7E6D7098B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AA23-E865-40AA-B729-DF0E9FBCC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697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40F54-2A54-45ED-9D53-DCF7E6D7098B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2AA23-E865-40AA-B729-DF0E9FBCC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21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40F54-2A54-45ED-9D53-DCF7E6D7098B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2AA23-E865-40AA-B729-DF0E9FBCC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47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353285" y="2636912"/>
            <a:ext cx="2664296" cy="648072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1F26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Раздел: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68951" y="1340768"/>
            <a:ext cx="2664296" cy="648072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freezing" dir="t"/>
          </a:scene3d>
          <a:sp3d extrusionH="76200" contourW="12700" prstMaterial="dkEdge">
            <a:extrusionClr>
              <a:schemeClr val="accent3">
                <a:lumMod val="60000"/>
                <a:lumOff val="40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1F26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Русский язык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58447" y="1340768"/>
            <a:ext cx="2664296" cy="648072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1F26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Предмет: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77641" y="2636912"/>
            <a:ext cx="2664296" cy="648072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freezing" dir="t"/>
          </a:scene3d>
          <a:sp3d extrusionH="76200" contourW="12700" prstMaterial="dkEdge">
            <a:extrusionClr>
              <a:schemeClr val="accent3">
                <a:lumMod val="60000"/>
                <a:lumOff val="40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1F26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Грамматика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53285" y="4112229"/>
            <a:ext cx="2664296" cy="648072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1F26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Тема:</a:t>
            </a:r>
          </a:p>
        </p:txBody>
      </p:sp>
      <p:sp>
        <p:nvSpPr>
          <p:cNvPr id="14" name="Скругленный прямоугольник 13">
            <a:hlinkClick r:id="rId3" action="ppaction://hlinksldjump"/>
          </p:cNvPr>
          <p:cNvSpPr/>
          <p:nvPr/>
        </p:nvSpPr>
        <p:spPr>
          <a:xfrm>
            <a:off x="4933528" y="4077072"/>
            <a:ext cx="2664296" cy="648072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freezing" dir="t"/>
          </a:scene3d>
          <a:sp3d extrusionH="76200" contourW="12700" prstMaterial="dkEdge">
            <a:extrusionClr>
              <a:schemeClr val="accent3">
                <a:lumMod val="60000"/>
                <a:lumOff val="40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1F26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Причастие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616171" y="5080208"/>
            <a:ext cx="405591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rgbClr val="1F26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Автор: учитель русского языка </a:t>
            </a:r>
          </a:p>
          <a:p>
            <a:pPr algn="ctr"/>
            <a:r>
              <a:rPr lang="ru-RU" sz="2800" dirty="0">
                <a:solidFill>
                  <a:srgbClr val="1F26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 и литературы </a:t>
            </a:r>
            <a:r>
              <a:rPr lang="ru-RU" sz="2800" dirty="0" err="1">
                <a:solidFill>
                  <a:srgbClr val="1F26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Копьёва</a:t>
            </a:r>
            <a:r>
              <a:rPr lang="ru-RU" sz="2800" dirty="0">
                <a:solidFill>
                  <a:srgbClr val="1F26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 Т.И.</a:t>
            </a:r>
          </a:p>
        </p:txBody>
      </p:sp>
    </p:spTree>
    <p:extLst>
      <p:ext uri="{BB962C8B-B14F-4D97-AF65-F5344CB8AC3E}">
        <p14:creationId xmlns:p14="http://schemas.microsoft.com/office/powerpoint/2010/main" val="313284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376543"/>
            <a:ext cx="4270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Выбери  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-НН-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или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–Н-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60678" y="1907994"/>
            <a:ext cx="53751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вскипячё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_  ый 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16286" y="3284984"/>
            <a:ext cx="23070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нн</a:t>
            </a:r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30944" y="3162382"/>
            <a:ext cx="16289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-н-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33142" y="1700808"/>
            <a:ext cx="14189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нн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7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40539" y="5359766"/>
            <a:ext cx="3575520" cy="3903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приставкой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1" b="97059" l="794" r="960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090" y="5066126"/>
            <a:ext cx="3504406" cy="18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306760" y="224644"/>
            <a:ext cx="6912768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rgbClr val="2129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Практика</a:t>
            </a:r>
          </a:p>
        </p:txBody>
      </p:sp>
    </p:spTree>
    <p:extLst>
      <p:ext uri="{BB962C8B-B14F-4D97-AF65-F5344CB8AC3E}">
        <p14:creationId xmlns:p14="http://schemas.microsoft.com/office/powerpoint/2010/main" val="68593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376543"/>
            <a:ext cx="4270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Выбери  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-НН-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или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–Н-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907994"/>
            <a:ext cx="41755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скова _  ый 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16286" y="3284984"/>
            <a:ext cx="23070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нн</a:t>
            </a:r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30944" y="3162382"/>
            <a:ext cx="16289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-н-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1700808"/>
            <a:ext cx="14189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нн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7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40539" y="5359766"/>
            <a:ext cx="3575520" cy="3903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приставкой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1" b="97059" l="794" r="960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090" y="5066126"/>
            <a:ext cx="3504406" cy="18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306760" y="224644"/>
            <a:ext cx="6912768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rgbClr val="2129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Практика</a:t>
            </a:r>
          </a:p>
        </p:txBody>
      </p:sp>
    </p:spTree>
    <p:extLst>
      <p:ext uri="{BB962C8B-B14F-4D97-AF65-F5344CB8AC3E}">
        <p14:creationId xmlns:p14="http://schemas.microsoft.com/office/powerpoint/2010/main" val="143460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376543"/>
            <a:ext cx="4270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Выбери  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-НН-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или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–Н-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8911" y="1968511"/>
            <a:ext cx="62536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необоснова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_  ый 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16286" y="3284984"/>
            <a:ext cx="23070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нн</a:t>
            </a:r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30944" y="3162382"/>
            <a:ext cx="16289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-н-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1796623"/>
            <a:ext cx="14189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нн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7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40539" y="5359766"/>
            <a:ext cx="3575520" cy="3903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суффиксом –ОВА/-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ЕВА-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1" b="97059" l="794" r="960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090" y="5066126"/>
            <a:ext cx="3504406" cy="18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306760" y="224644"/>
            <a:ext cx="6912768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rgbClr val="2129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Практика</a:t>
            </a:r>
          </a:p>
        </p:txBody>
      </p:sp>
    </p:spTree>
    <p:extLst>
      <p:ext uri="{BB962C8B-B14F-4D97-AF65-F5344CB8AC3E}">
        <p14:creationId xmlns:p14="http://schemas.microsoft.com/office/powerpoint/2010/main" val="212705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376543"/>
            <a:ext cx="4270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Выбери  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-НН-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или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–Н-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2127046"/>
            <a:ext cx="42653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лаже _  ый 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89880" y="3120713"/>
            <a:ext cx="16289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-н-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3140968"/>
            <a:ext cx="23070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нн</a:t>
            </a:r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1940639"/>
            <a:ext cx="6944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sz="7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7624" y="5517231"/>
            <a:ext cx="3575520" cy="3903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«4 Не»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1" b="97059" l="794" r="960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090" y="5066126"/>
            <a:ext cx="3504406" cy="18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306760" y="224644"/>
            <a:ext cx="6912768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rgbClr val="2129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Практика</a:t>
            </a:r>
          </a:p>
        </p:txBody>
      </p:sp>
    </p:spTree>
    <p:extLst>
      <p:ext uri="{BB962C8B-B14F-4D97-AF65-F5344CB8AC3E}">
        <p14:creationId xmlns:p14="http://schemas.microsoft.com/office/powerpoint/2010/main" val="290021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376543"/>
            <a:ext cx="4270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Выбери  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-НН-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или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–Н-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46142" y="1990235"/>
            <a:ext cx="44992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</a:t>
            </a:r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оруче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_  </a:t>
            </a:r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ое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16286" y="3284984"/>
            <a:ext cx="23070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нн</a:t>
            </a:r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30944" y="3162382"/>
            <a:ext cx="16289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-н-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1772816"/>
            <a:ext cx="14189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нн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7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40539" y="5359766"/>
            <a:ext cx="3575520" cy="3903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Совершенного вида</a:t>
            </a:r>
          </a:p>
        </p:txBody>
      </p:sp>
      <p:pic>
        <p:nvPicPr>
          <p:cNvPr id="1026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1" b="97059" l="794" r="960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090" y="5066126"/>
            <a:ext cx="3504406" cy="18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306760" y="224644"/>
            <a:ext cx="6912768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rgbClr val="2129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Практика</a:t>
            </a:r>
          </a:p>
        </p:txBody>
      </p:sp>
    </p:spTree>
    <p:extLst>
      <p:ext uri="{BB962C8B-B14F-4D97-AF65-F5344CB8AC3E}">
        <p14:creationId xmlns:p14="http://schemas.microsoft.com/office/powerpoint/2010/main" val="367824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376543"/>
            <a:ext cx="4270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Выбери  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-НН-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или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–Н-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2127046"/>
            <a:ext cx="39228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дарё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_  ый 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89880" y="3120713"/>
            <a:ext cx="16289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-н-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3140968"/>
            <a:ext cx="23070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нн</a:t>
            </a:r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1940639"/>
            <a:ext cx="6944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sz="7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7624" y="5517231"/>
            <a:ext cx="3575520" cy="3903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«4 Не»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1" b="97059" l="794" r="960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090" y="5066126"/>
            <a:ext cx="3504406" cy="18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306760" y="224644"/>
            <a:ext cx="6912768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rgbClr val="2129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Практика</a:t>
            </a:r>
          </a:p>
        </p:txBody>
      </p:sp>
    </p:spTree>
    <p:extLst>
      <p:ext uri="{BB962C8B-B14F-4D97-AF65-F5344CB8AC3E}">
        <p14:creationId xmlns:p14="http://schemas.microsoft.com/office/powerpoint/2010/main" val="17255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376543"/>
            <a:ext cx="4270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Выбери  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-НН-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или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–Н-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907994"/>
            <a:ext cx="41921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варе _  ый 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16286" y="3284984"/>
            <a:ext cx="23070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нн</a:t>
            </a:r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30944" y="3162382"/>
            <a:ext cx="16289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-н-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57078" y="1700808"/>
            <a:ext cx="14189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нн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7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40539" y="5359766"/>
            <a:ext cx="3575520" cy="3903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приставкой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1" b="97059" l="794" r="960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090" y="5066126"/>
            <a:ext cx="3504406" cy="18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306760" y="224644"/>
            <a:ext cx="6912768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rgbClr val="2129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Практика</a:t>
            </a:r>
          </a:p>
        </p:txBody>
      </p:sp>
    </p:spTree>
    <p:extLst>
      <p:ext uri="{BB962C8B-B14F-4D97-AF65-F5344CB8AC3E}">
        <p14:creationId xmlns:p14="http://schemas.microsoft.com/office/powerpoint/2010/main" val="148298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376543"/>
            <a:ext cx="4270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Выбери  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-НН-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или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–Н-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2127046"/>
            <a:ext cx="34002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зва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_  ый 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89880" y="3120713"/>
            <a:ext cx="16289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-н-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3140968"/>
            <a:ext cx="23070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нн</a:t>
            </a:r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1940639"/>
            <a:ext cx="6944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sz="7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7624" y="5517231"/>
            <a:ext cx="3575520" cy="3903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«4 Не»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1" b="97059" l="794" r="960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090" y="5066126"/>
            <a:ext cx="3504406" cy="18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306760" y="224644"/>
            <a:ext cx="6912768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rgbClr val="2129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Практика</a:t>
            </a:r>
          </a:p>
        </p:txBody>
      </p:sp>
    </p:spTree>
    <p:extLst>
      <p:ext uri="{BB962C8B-B14F-4D97-AF65-F5344CB8AC3E}">
        <p14:creationId xmlns:p14="http://schemas.microsoft.com/office/powerpoint/2010/main" val="308518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376543"/>
            <a:ext cx="4270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Выбери  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-НН-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или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–Н-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2127046"/>
            <a:ext cx="46650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кипячё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_  ый 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89880" y="3120713"/>
            <a:ext cx="16289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-н-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3140968"/>
            <a:ext cx="23070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нн</a:t>
            </a:r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69667" y="1940639"/>
            <a:ext cx="6944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sz="7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7624" y="5517231"/>
            <a:ext cx="3575520" cy="3903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«4 Не»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1" b="97059" l="794" r="960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090" y="5066126"/>
            <a:ext cx="3504406" cy="18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306760" y="224644"/>
            <a:ext cx="6912768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rgbClr val="2129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Практика</a:t>
            </a:r>
          </a:p>
        </p:txBody>
      </p:sp>
    </p:spTree>
    <p:extLst>
      <p:ext uri="{BB962C8B-B14F-4D97-AF65-F5344CB8AC3E}">
        <p14:creationId xmlns:p14="http://schemas.microsoft.com/office/powerpoint/2010/main" val="5839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376543"/>
            <a:ext cx="4270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Выбери  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-НН-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или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–Н-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2127046"/>
            <a:ext cx="42572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копчё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_  ый 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89880" y="3120713"/>
            <a:ext cx="16289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-н-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3140968"/>
            <a:ext cx="23070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нн</a:t>
            </a:r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1940639"/>
            <a:ext cx="6944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sz="7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7624" y="5517231"/>
            <a:ext cx="3575520" cy="3903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«4 Не»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1" b="97059" l="794" r="960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090" y="5066126"/>
            <a:ext cx="3504406" cy="18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306760" y="224644"/>
            <a:ext cx="6912768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rgbClr val="2129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Практика</a:t>
            </a:r>
          </a:p>
        </p:txBody>
      </p:sp>
    </p:spTree>
    <p:extLst>
      <p:ext uri="{BB962C8B-B14F-4D97-AF65-F5344CB8AC3E}">
        <p14:creationId xmlns:p14="http://schemas.microsoft.com/office/powerpoint/2010/main" val="116457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115616" y="1507315"/>
            <a:ext cx="2664296" cy="648072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1F26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Русский язык</a:t>
            </a: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4630137" y="1183279"/>
            <a:ext cx="2664296" cy="648072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freezing" dir="t"/>
          </a:scene3d>
          <a:sp3d extrusionH="76200" contourW="12700" prstMaterial="dkEdge">
            <a:extrusionClr>
              <a:schemeClr val="accent3">
                <a:lumMod val="60000"/>
                <a:lumOff val="40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1F26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Теория</a:t>
            </a: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4746981" y="2479423"/>
            <a:ext cx="2664296" cy="648072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freezing" dir="t"/>
          </a:scene3d>
          <a:sp3d extrusionH="76200" contourW="12700" prstMaterial="dkEdge">
            <a:extrusionClr>
              <a:schemeClr val="accent3">
                <a:lumMod val="60000"/>
                <a:lumOff val="40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1F26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Практика</a:t>
            </a:r>
          </a:p>
        </p:txBody>
      </p:sp>
      <p:sp>
        <p:nvSpPr>
          <p:cNvPr id="9" name="Скругленный прямоугольник 8">
            <a:hlinkClick r:id="rId5" action="ppaction://hlinksldjump"/>
          </p:cNvPr>
          <p:cNvSpPr/>
          <p:nvPr/>
        </p:nvSpPr>
        <p:spPr>
          <a:xfrm>
            <a:off x="4746981" y="3789040"/>
            <a:ext cx="2664296" cy="648072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freezing" dir="t"/>
          </a:scene3d>
          <a:sp3d extrusionH="76200" contourW="12700" prstMaterial="dkEdge">
            <a:extrusionClr>
              <a:schemeClr val="accent3">
                <a:lumMod val="60000"/>
                <a:lumOff val="40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1F26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Тест</a:t>
            </a:r>
          </a:p>
        </p:txBody>
      </p:sp>
      <p:sp>
        <p:nvSpPr>
          <p:cNvPr id="11" name="Скругленный прямоугольник 10">
            <a:hlinkClick r:id="rId6" action="ppaction://hlinksldjump"/>
          </p:cNvPr>
          <p:cNvSpPr/>
          <p:nvPr/>
        </p:nvSpPr>
        <p:spPr>
          <a:xfrm>
            <a:off x="395536" y="5915449"/>
            <a:ext cx="2664296" cy="648072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1F26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Выход</a:t>
            </a:r>
            <a:endParaRPr lang="ru-RU" sz="3600" dirty="0">
              <a:solidFill>
                <a:srgbClr val="1F26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7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376543"/>
            <a:ext cx="4270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Выбери  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-НН-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или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–Н-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2127046"/>
            <a:ext cx="49833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мороже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_  ый 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89880" y="3120713"/>
            <a:ext cx="16289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-н-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3140968"/>
            <a:ext cx="23070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нн</a:t>
            </a:r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29707" y="1940639"/>
            <a:ext cx="6944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sz="7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7624" y="5517231"/>
            <a:ext cx="3575520" cy="3903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«4 Не»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1" b="97059" l="794" r="960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090" y="5066126"/>
            <a:ext cx="3504406" cy="18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306760" y="224644"/>
            <a:ext cx="6912768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rgbClr val="2129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Практика</a:t>
            </a:r>
          </a:p>
        </p:txBody>
      </p:sp>
    </p:spTree>
    <p:extLst>
      <p:ext uri="{BB962C8B-B14F-4D97-AF65-F5344CB8AC3E}">
        <p14:creationId xmlns:p14="http://schemas.microsoft.com/office/powerpoint/2010/main" val="108534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376543"/>
            <a:ext cx="4270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Выбери  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-НН-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или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–Н-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2127046"/>
            <a:ext cx="40863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ноше _  ый 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89880" y="3120713"/>
            <a:ext cx="16289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-н-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3140968"/>
            <a:ext cx="23070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нн</a:t>
            </a:r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1940639"/>
            <a:ext cx="6944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sz="7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7624" y="5517231"/>
            <a:ext cx="3575520" cy="3903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«4 Не»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1" b="97059" l="794" r="960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090" y="5066126"/>
            <a:ext cx="3504406" cy="18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306760" y="224644"/>
            <a:ext cx="6912768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rgbClr val="2129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Практика</a:t>
            </a:r>
          </a:p>
        </p:txBody>
      </p:sp>
    </p:spTree>
    <p:extLst>
      <p:ext uri="{BB962C8B-B14F-4D97-AF65-F5344CB8AC3E}">
        <p14:creationId xmlns:p14="http://schemas.microsoft.com/office/powerpoint/2010/main" val="418849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376543"/>
            <a:ext cx="4270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Выбери  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-НН-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или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–Н-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9356" y="1907994"/>
            <a:ext cx="70144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консервирова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_  ый 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16286" y="3284984"/>
            <a:ext cx="23070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нн</a:t>
            </a:r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30944" y="3162382"/>
            <a:ext cx="16289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-н-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29286" y="1700808"/>
            <a:ext cx="14189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нн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7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72156" y="5359765"/>
            <a:ext cx="3575520" cy="3903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суффиксом –ОВА/-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ЕВА-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1" b="97059" l="794" r="960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090" y="5066126"/>
            <a:ext cx="3504406" cy="18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306760" y="224644"/>
            <a:ext cx="6912768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rgbClr val="2129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Практика</a:t>
            </a:r>
          </a:p>
        </p:txBody>
      </p:sp>
    </p:spTree>
    <p:extLst>
      <p:ext uri="{BB962C8B-B14F-4D97-AF65-F5344CB8AC3E}">
        <p14:creationId xmlns:p14="http://schemas.microsoft.com/office/powerpoint/2010/main" val="421875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376543"/>
            <a:ext cx="4270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Выбери  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-НН-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или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–Н-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977807"/>
            <a:ext cx="49460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распаха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_  ый 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16286" y="3284984"/>
            <a:ext cx="23070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нн</a:t>
            </a:r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30944" y="3162382"/>
            <a:ext cx="16289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-н-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1796623"/>
            <a:ext cx="14189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нн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7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72156" y="5359765"/>
            <a:ext cx="3575520" cy="3903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приставкой</a:t>
            </a:r>
          </a:p>
        </p:txBody>
      </p:sp>
      <p:pic>
        <p:nvPicPr>
          <p:cNvPr id="1026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1" b="97059" l="794" r="960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090" y="5066126"/>
            <a:ext cx="3504406" cy="18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306760" y="224644"/>
            <a:ext cx="6912768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rgbClr val="2129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Практика</a:t>
            </a:r>
          </a:p>
        </p:txBody>
      </p:sp>
    </p:spTree>
    <p:extLst>
      <p:ext uri="{BB962C8B-B14F-4D97-AF65-F5344CB8AC3E}">
        <p14:creationId xmlns:p14="http://schemas.microsoft.com/office/powerpoint/2010/main" val="216852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376543"/>
            <a:ext cx="4270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Выбери  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-НН-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или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–Н-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2127046"/>
            <a:ext cx="38635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печё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_  ый 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89880" y="3120713"/>
            <a:ext cx="16289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-н-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3140968"/>
            <a:ext cx="23070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нн</a:t>
            </a:r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1940639"/>
            <a:ext cx="6944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sz="7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7624" y="5517231"/>
            <a:ext cx="3575520" cy="3903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«4 Не»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1" b="97059" l="794" r="960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090" y="5066126"/>
            <a:ext cx="3504406" cy="18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306760" y="224644"/>
            <a:ext cx="6912768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rgbClr val="2129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Практика</a:t>
            </a:r>
          </a:p>
        </p:txBody>
      </p:sp>
    </p:spTree>
    <p:extLst>
      <p:ext uri="{BB962C8B-B14F-4D97-AF65-F5344CB8AC3E}">
        <p14:creationId xmlns:p14="http://schemas.microsoft.com/office/powerpoint/2010/main" val="126937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376543"/>
            <a:ext cx="4270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Выбери  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-НН-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или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–Н-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2127046"/>
            <a:ext cx="37419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пуга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_  ый 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89880" y="3120713"/>
            <a:ext cx="16289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-н-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3140968"/>
            <a:ext cx="23070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нн</a:t>
            </a:r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1940639"/>
            <a:ext cx="6944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sz="7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7624" y="5517231"/>
            <a:ext cx="3575520" cy="3903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«4 Не»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1" b="97059" l="794" r="960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090" y="5066126"/>
            <a:ext cx="3504406" cy="18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306760" y="224644"/>
            <a:ext cx="6912768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rgbClr val="2129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Практика</a:t>
            </a:r>
          </a:p>
        </p:txBody>
      </p:sp>
    </p:spTree>
    <p:extLst>
      <p:ext uri="{BB962C8B-B14F-4D97-AF65-F5344CB8AC3E}">
        <p14:creationId xmlns:p14="http://schemas.microsoft.com/office/powerpoint/2010/main" val="138949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376543"/>
            <a:ext cx="4270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Выбери  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-НН-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или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–Н-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977807"/>
            <a:ext cx="55722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пережёва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_  ый 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16286" y="3284984"/>
            <a:ext cx="23070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нн</a:t>
            </a:r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30944" y="3162382"/>
            <a:ext cx="16289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-н-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53222" y="1796623"/>
            <a:ext cx="14189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нн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7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72156" y="5359765"/>
            <a:ext cx="3575520" cy="3903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суффиксом –ОВА/-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ЕВА-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1" b="97059" l="794" r="960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090" y="5066126"/>
            <a:ext cx="3504406" cy="18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306760" y="224644"/>
            <a:ext cx="6912768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rgbClr val="2129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Практика</a:t>
            </a:r>
          </a:p>
        </p:txBody>
      </p:sp>
    </p:spTree>
    <p:extLst>
      <p:ext uri="{BB962C8B-B14F-4D97-AF65-F5344CB8AC3E}">
        <p14:creationId xmlns:p14="http://schemas.microsoft.com/office/powerpoint/2010/main" val="223393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376543"/>
            <a:ext cx="4270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Выбери  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-НН-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или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–Н-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2127046"/>
            <a:ext cx="46622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плавле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_  ый 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89880" y="3120713"/>
            <a:ext cx="16289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-н-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3140968"/>
            <a:ext cx="23070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нн</a:t>
            </a:r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69667" y="1940639"/>
            <a:ext cx="6944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sz="7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7624" y="5517231"/>
            <a:ext cx="3575520" cy="3903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«4 Не»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1" b="97059" l="794" r="960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090" y="5066126"/>
            <a:ext cx="3504406" cy="18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306760" y="224644"/>
            <a:ext cx="6912768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rgbClr val="2129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Практика</a:t>
            </a:r>
          </a:p>
        </p:txBody>
      </p:sp>
    </p:spTree>
    <p:extLst>
      <p:ext uri="{BB962C8B-B14F-4D97-AF65-F5344CB8AC3E}">
        <p14:creationId xmlns:p14="http://schemas.microsoft.com/office/powerpoint/2010/main" val="104994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376543"/>
            <a:ext cx="4270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Выбери  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-НН-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или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–Н-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40539" y="2034022"/>
            <a:ext cx="69143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неподготовле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_  ый 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16286" y="3284984"/>
            <a:ext cx="23070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нн</a:t>
            </a:r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30944" y="3162382"/>
            <a:ext cx="16289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-н-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17318" y="1796623"/>
            <a:ext cx="14189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нн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7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40539" y="5359766"/>
            <a:ext cx="3575520" cy="3903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приставкой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1" b="97059" l="794" r="960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090" y="5066126"/>
            <a:ext cx="3504406" cy="18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306760" y="224644"/>
            <a:ext cx="6912768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rgbClr val="2129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Практика</a:t>
            </a:r>
          </a:p>
        </p:txBody>
      </p:sp>
    </p:spTree>
    <p:extLst>
      <p:ext uri="{BB962C8B-B14F-4D97-AF65-F5344CB8AC3E}">
        <p14:creationId xmlns:p14="http://schemas.microsoft.com/office/powerpoint/2010/main" val="210085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376543"/>
            <a:ext cx="4270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Выбери  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-НН-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или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–Н-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1403" y="2034022"/>
            <a:ext cx="51791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выглаже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_  ый 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16286" y="3284984"/>
            <a:ext cx="23070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нн</a:t>
            </a:r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30944" y="3162382"/>
            <a:ext cx="16289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-н-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1868631"/>
            <a:ext cx="14189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нн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7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40539" y="5359766"/>
            <a:ext cx="3575520" cy="3903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приставкой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 rot="21384776">
            <a:off x="5795398" y="5620652"/>
            <a:ext cx="1332148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меню</a:t>
            </a:r>
            <a:endParaRPr lang="ru-RU" sz="32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06760" y="224644"/>
            <a:ext cx="6912768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rgbClr val="2129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Практика</a:t>
            </a:r>
          </a:p>
        </p:txBody>
      </p:sp>
    </p:spTree>
    <p:extLst>
      <p:ext uri="{BB962C8B-B14F-4D97-AF65-F5344CB8AC3E}">
        <p14:creationId xmlns:p14="http://schemas.microsoft.com/office/powerpoint/2010/main" val="298224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671057" y="507753"/>
            <a:ext cx="3816424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2129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Причастие</a:t>
            </a:r>
            <a:endParaRPr lang="ru-RU" sz="6000" dirty="0">
              <a:solidFill>
                <a:srgbClr val="21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66516" y="1155825"/>
            <a:ext cx="2712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«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4 С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»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 -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«НН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»          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8727" y="3687974"/>
            <a:ext cx="23551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«4 НЕ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» - «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Н»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2086" y="2252564"/>
            <a:ext cx="174676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С</a:t>
            </a:r>
            <a:r>
              <a:rPr lang="ru-RU" sz="2000" b="1" i="1" dirty="0"/>
              <a:t> приставкой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8994" y="3204919"/>
            <a:ext cx="3071034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С </a:t>
            </a:r>
            <a:r>
              <a:rPr lang="ru-RU" sz="2000" b="1" i="1" dirty="0"/>
              <a:t>суффиксом –ОВА/-ЕВА-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05158" y="2804809"/>
            <a:ext cx="254589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С </a:t>
            </a:r>
            <a:r>
              <a:rPr lang="ru-RU" sz="2000" b="1" i="1" dirty="0"/>
              <a:t>зависимым словом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71103" y="2073874"/>
            <a:ext cx="2414444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С</a:t>
            </a:r>
            <a:r>
              <a:rPr lang="ru-RU" sz="2000" b="1" i="1" dirty="0"/>
              <a:t>овершенного вида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267745" y="1775997"/>
            <a:ext cx="1584176" cy="4765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059832" y="1882840"/>
            <a:ext cx="944489" cy="1122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218200" y="1833253"/>
            <a:ext cx="1145888" cy="9715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450018" y="1775997"/>
            <a:ext cx="2037463" cy="2669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889901" y="4653136"/>
            <a:ext cx="1978427" cy="61555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Не</a:t>
            </a:r>
            <a:r>
              <a:rPr lang="ru-RU" sz="2000" b="1" i="1" dirty="0"/>
              <a:t>т приставки</a:t>
            </a:r>
          </a:p>
          <a:p>
            <a:r>
              <a:rPr lang="ru-RU" sz="1400" b="1" i="1" dirty="0"/>
              <a:t>(или есть только НЕ-)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038329" y="5672625"/>
            <a:ext cx="3082895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Не</a:t>
            </a:r>
            <a:r>
              <a:rPr lang="ru-RU" sz="2000" b="1" i="1" dirty="0"/>
              <a:t>т –ованный/ -ёванный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609779" y="5176356"/>
            <a:ext cx="2736647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Не</a:t>
            </a:r>
            <a:r>
              <a:rPr lang="ru-RU" sz="2000" b="1" i="1" dirty="0"/>
              <a:t>т зависимого слова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978103" y="4623310"/>
            <a:ext cx="2675732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Не</a:t>
            </a:r>
            <a:r>
              <a:rPr lang="ru-RU" sz="2000" b="1" i="1" dirty="0"/>
              <a:t>совершенного вида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2198813" y="4363363"/>
            <a:ext cx="1805508" cy="3616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3634781" y="4454442"/>
            <a:ext cx="620452" cy="1122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450018" y="4454442"/>
            <a:ext cx="914071" cy="5689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4579269" y="4363363"/>
            <a:ext cx="2199535" cy="2378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hlinkClick r:id="rId3" action="ppaction://hlinksldjump"/>
          </p:cNvPr>
          <p:cNvSpPr txBox="1"/>
          <p:nvPr/>
        </p:nvSpPr>
        <p:spPr>
          <a:xfrm>
            <a:off x="7376692" y="323087"/>
            <a:ext cx="1162498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ПРАВИЛО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7" name="Скругленный прямоугольник 36">
            <a:hlinkClick r:id="rId4" action="ppaction://hlinksldjump"/>
          </p:cNvPr>
          <p:cNvSpPr/>
          <p:nvPr/>
        </p:nvSpPr>
        <p:spPr>
          <a:xfrm rot="21384776">
            <a:off x="5875182" y="5700117"/>
            <a:ext cx="1332148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меню</a:t>
            </a:r>
            <a:endParaRPr lang="ru-RU" sz="32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6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7" grpId="0" animBg="1"/>
      <p:bldP spid="8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691680" y="219523"/>
            <a:ext cx="7057661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rgbClr val="2129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Образовательный тест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01795" y="965041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ище_ый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олочё_ый</a:t>
            </a: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аточе_ый</a:t>
            </a: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плетё_ый</a:t>
            </a: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езва_ый</a:t>
            </a: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отка_ый</a:t>
            </a: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руче_ый</a:t>
            </a: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ежда_ый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епочище_ый</a:t>
            </a: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удрё_ый</a:t>
            </a: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4788024" y="1206863"/>
            <a:ext cx="971550" cy="360362"/>
          </a:xfrm>
          <a:prstGeom prst="snip1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H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>
            <a:off x="5868144" y="1225913"/>
            <a:ext cx="792163" cy="392112"/>
          </a:xfrm>
          <a:prstGeom prst="snip1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HH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>
            <a:off x="4795738" y="2259066"/>
            <a:ext cx="971550" cy="360363"/>
          </a:xfrm>
          <a:prstGeom prst="snip1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H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5860950" y="2276872"/>
            <a:ext cx="792163" cy="390525"/>
          </a:xfrm>
          <a:prstGeom prst="snip1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HH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</p:txBody>
      </p:sp>
      <p:sp>
        <p:nvSpPr>
          <p:cNvPr id="12" name="Прямоугольник с одним вырезанным углом 11"/>
          <p:cNvSpPr/>
          <p:nvPr/>
        </p:nvSpPr>
        <p:spPr>
          <a:xfrm>
            <a:off x="4833852" y="1765663"/>
            <a:ext cx="971550" cy="360363"/>
          </a:xfrm>
          <a:prstGeom prst="snip1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H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</p:txBody>
      </p:sp>
      <p:sp>
        <p:nvSpPr>
          <p:cNvPr id="13" name="Прямоугольник с одним вырезанным углом 12"/>
          <p:cNvSpPr/>
          <p:nvPr/>
        </p:nvSpPr>
        <p:spPr>
          <a:xfrm>
            <a:off x="5849852" y="1700808"/>
            <a:ext cx="792162" cy="392112"/>
          </a:xfrm>
          <a:prstGeom prst="snip1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HH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</p:txBody>
      </p:sp>
      <p:sp>
        <p:nvSpPr>
          <p:cNvPr id="14" name="Прямоугольник с одним вырезанным углом 13"/>
          <p:cNvSpPr/>
          <p:nvPr/>
        </p:nvSpPr>
        <p:spPr>
          <a:xfrm>
            <a:off x="5900652" y="2748856"/>
            <a:ext cx="792162" cy="392112"/>
          </a:xfrm>
          <a:prstGeom prst="snip1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HH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</p:txBody>
      </p:sp>
      <p:sp>
        <p:nvSpPr>
          <p:cNvPr id="15" name="Прямоугольник с одним вырезанным углом 14"/>
          <p:cNvSpPr/>
          <p:nvPr/>
        </p:nvSpPr>
        <p:spPr>
          <a:xfrm>
            <a:off x="4841789" y="2750443"/>
            <a:ext cx="963613" cy="390525"/>
          </a:xfrm>
          <a:prstGeom prst="snip1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H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5870489" y="3252911"/>
            <a:ext cx="822325" cy="392113"/>
          </a:xfrm>
          <a:prstGeom prst="snip1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HH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</p:txBody>
      </p:sp>
      <p:sp>
        <p:nvSpPr>
          <p:cNvPr id="17" name="Прямоугольник с одним вырезанным углом 16"/>
          <p:cNvSpPr/>
          <p:nvPr/>
        </p:nvSpPr>
        <p:spPr>
          <a:xfrm>
            <a:off x="4819564" y="3252912"/>
            <a:ext cx="963613" cy="392112"/>
          </a:xfrm>
          <a:prstGeom prst="snip1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H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>
            <a:off x="5892714" y="3803244"/>
            <a:ext cx="800100" cy="392112"/>
          </a:xfrm>
          <a:prstGeom prst="snip1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HH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</p:txBody>
      </p:sp>
      <p:sp>
        <p:nvSpPr>
          <p:cNvPr id="19" name="Прямоугольник с одним вырезанным углом 18"/>
          <p:cNvSpPr/>
          <p:nvPr/>
        </p:nvSpPr>
        <p:spPr>
          <a:xfrm>
            <a:off x="4841789" y="3773081"/>
            <a:ext cx="963613" cy="392113"/>
          </a:xfrm>
          <a:prstGeom prst="snip1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H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</p:txBody>
      </p:sp>
      <p:sp>
        <p:nvSpPr>
          <p:cNvPr id="20" name="Прямоугольник с одним вырезанным углом 19"/>
          <p:cNvSpPr/>
          <p:nvPr/>
        </p:nvSpPr>
        <p:spPr>
          <a:xfrm>
            <a:off x="5892714" y="4307300"/>
            <a:ext cx="800100" cy="392112"/>
          </a:xfrm>
          <a:prstGeom prst="snip1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HH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</p:txBody>
      </p:sp>
      <p:sp>
        <p:nvSpPr>
          <p:cNvPr id="21" name="Прямоугольник с одним вырезанным углом 20"/>
          <p:cNvSpPr/>
          <p:nvPr/>
        </p:nvSpPr>
        <p:spPr>
          <a:xfrm>
            <a:off x="4841789" y="4277137"/>
            <a:ext cx="963613" cy="392113"/>
          </a:xfrm>
          <a:prstGeom prst="snip1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H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</p:txBody>
      </p:sp>
      <p:sp>
        <p:nvSpPr>
          <p:cNvPr id="22" name="Прямоугольник с одним вырезанным углом 21"/>
          <p:cNvSpPr/>
          <p:nvPr/>
        </p:nvSpPr>
        <p:spPr>
          <a:xfrm>
            <a:off x="4865602" y="4883363"/>
            <a:ext cx="917575" cy="392113"/>
          </a:xfrm>
          <a:prstGeom prst="snip1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H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</p:txBody>
      </p:sp>
      <p:sp>
        <p:nvSpPr>
          <p:cNvPr id="23" name="Прямоугольник с одним вырезанным углом 22"/>
          <p:cNvSpPr/>
          <p:nvPr/>
        </p:nvSpPr>
        <p:spPr>
          <a:xfrm>
            <a:off x="5854614" y="4883363"/>
            <a:ext cx="838200" cy="392113"/>
          </a:xfrm>
          <a:prstGeom prst="snip1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HH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</p:txBody>
      </p:sp>
      <p:sp>
        <p:nvSpPr>
          <p:cNvPr id="24" name="Прямоугольник с одним вырезанным углом 23"/>
          <p:cNvSpPr/>
          <p:nvPr/>
        </p:nvSpPr>
        <p:spPr>
          <a:xfrm>
            <a:off x="5900652" y="6092377"/>
            <a:ext cx="842962" cy="392112"/>
          </a:xfrm>
          <a:prstGeom prst="snip1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HH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</p:txBody>
      </p:sp>
      <p:sp>
        <p:nvSpPr>
          <p:cNvPr id="25" name="Прямоугольник с одним вырезанным углом 24"/>
          <p:cNvSpPr/>
          <p:nvPr/>
        </p:nvSpPr>
        <p:spPr>
          <a:xfrm>
            <a:off x="4801410" y="6092377"/>
            <a:ext cx="838200" cy="392112"/>
          </a:xfrm>
          <a:prstGeom prst="snip1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H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</p:txBody>
      </p:sp>
      <p:sp>
        <p:nvSpPr>
          <p:cNvPr id="26" name="Прямоугольник с одним вырезанным углом 25"/>
          <p:cNvSpPr/>
          <p:nvPr/>
        </p:nvSpPr>
        <p:spPr>
          <a:xfrm>
            <a:off x="4860032" y="5485780"/>
            <a:ext cx="842962" cy="392112"/>
          </a:xfrm>
          <a:prstGeom prst="snip1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H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</p:txBody>
      </p:sp>
      <p:sp>
        <p:nvSpPr>
          <p:cNvPr id="27" name="Прямоугольник с одним вырезанным углом 26"/>
          <p:cNvSpPr/>
          <p:nvPr/>
        </p:nvSpPr>
        <p:spPr>
          <a:xfrm>
            <a:off x="5868144" y="5490542"/>
            <a:ext cx="838200" cy="392113"/>
          </a:xfrm>
          <a:prstGeom prst="snip1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HH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</p:txBody>
      </p:sp>
      <p:pic>
        <p:nvPicPr>
          <p:cNvPr id="3074" name="Picture 2" descr="Symbol Of Tick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759" y="980537"/>
            <a:ext cx="826374" cy="82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Symbol Of Tick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759" y="1470466"/>
            <a:ext cx="826374" cy="82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Symbol Of Tick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759" y="1909221"/>
            <a:ext cx="826374" cy="82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Symbol Of Tick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783" y="2439247"/>
            <a:ext cx="826374" cy="82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Symbol Of Tick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759" y="2944912"/>
            <a:ext cx="826374" cy="82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Symbol Of Tick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759" y="3538730"/>
            <a:ext cx="826374" cy="82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Symbol Of Tick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783" y="4042786"/>
            <a:ext cx="826374" cy="82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Symbol Of Tick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310" y="4618850"/>
            <a:ext cx="826374" cy="82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Symbol Of Tick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759" y="5254170"/>
            <a:ext cx="826374" cy="82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Symbol Of Tick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759" y="5853090"/>
            <a:ext cx="826374" cy="82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ight Arrow 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266" y="5801078"/>
            <a:ext cx="1366822" cy="136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01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691680" y="219523"/>
            <a:ext cx="7057661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rgbClr val="2129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Образовательный тест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01795" y="965041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раше_ый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егашё_ая</a:t>
            </a: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упле_ый</a:t>
            </a: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ишё_ый</a:t>
            </a: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вежемороже_ый</a:t>
            </a: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еслыха_ый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ружё_ый</a:t>
            </a: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биже_ый</a:t>
            </a: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евида_ый</a:t>
            </a: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очё_ый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4788024" y="1206863"/>
            <a:ext cx="971550" cy="360362"/>
          </a:xfrm>
          <a:prstGeom prst="snip1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H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>
            <a:off x="5868144" y="1225913"/>
            <a:ext cx="792163" cy="392112"/>
          </a:xfrm>
          <a:prstGeom prst="snip1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HH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>
            <a:off x="4795738" y="2259066"/>
            <a:ext cx="971550" cy="360363"/>
          </a:xfrm>
          <a:prstGeom prst="snip1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H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5860950" y="2276872"/>
            <a:ext cx="792163" cy="390525"/>
          </a:xfrm>
          <a:prstGeom prst="snip1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HH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</p:txBody>
      </p:sp>
      <p:sp>
        <p:nvSpPr>
          <p:cNvPr id="12" name="Прямоугольник с одним вырезанным углом 11"/>
          <p:cNvSpPr/>
          <p:nvPr/>
        </p:nvSpPr>
        <p:spPr>
          <a:xfrm>
            <a:off x="4833852" y="1765663"/>
            <a:ext cx="971550" cy="360363"/>
          </a:xfrm>
          <a:prstGeom prst="snip1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H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</p:txBody>
      </p:sp>
      <p:sp>
        <p:nvSpPr>
          <p:cNvPr id="13" name="Прямоугольник с одним вырезанным углом 12"/>
          <p:cNvSpPr/>
          <p:nvPr/>
        </p:nvSpPr>
        <p:spPr>
          <a:xfrm>
            <a:off x="5849852" y="1700808"/>
            <a:ext cx="792162" cy="392112"/>
          </a:xfrm>
          <a:prstGeom prst="snip1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HH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</p:txBody>
      </p:sp>
      <p:sp>
        <p:nvSpPr>
          <p:cNvPr id="14" name="Прямоугольник с одним вырезанным углом 13"/>
          <p:cNvSpPr/>
          <p:nvPr/>
        </p:nvSpPr>
        <p:spPr>
          <a:xfrm>
            <a:off x="5900652" y="2748856"/>
            <a:ext cx="792162" cy="392112"/>
          </a:xfrm>
          <a:prstGeom prst="snip1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HH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</p:txBody>
      </p:sp>
      <p:sp>
        <p:nvSpPr>
          <p:cNvPr id="15" name="Прямоугольник с одним вырезанным углом 14"/>
          <p:cNvSpPr/>
          <p:nvPr/>
        </p:nvSpPr>
        <p:spPr>
          <a:xfrm>
            <a:off x="4841789" y="2750443"/>
            <a:ext cx="963613" cy="390525"/>
          </a:xfrm>
          <a:prstGeom prst="snip1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H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5870489" y="3252911"/>
            <a:ext cx="822325" cy="392113"/>
          </a:xfrm>
          <a:prstGeom prst="snip1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HH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</p:txBody>
      </p:sp>
      <p:sp>
        <p:nvSpPr>
          <p:cNvPr id="17" name="Прямоугольник с одним вырезанным углом 16"/>
          <p:cNvSpPr/>
          <p:nvPr/>
        </p:nvSpPr>
        <p:spPr>
          <a:xfrm>
            <a:off x="4819564" y="3252912"/>
            <a:ext cx="963613" cy="392112"/>
          </a:xfrm>
          <a:prstGeom prst="snip1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H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>
            <a:off x="5892714" y="3803244"/>
            <a:ext cx="800100" cy="392112"/>
          </a:xfrm>
          <a:prstGeom prst="snip1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HH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</p:txBody>
      </p:sp>
      <p:sp>
        <p:nvSpPr>
          <p:cNvPr id="19" name="Прямоугольник с одним вырезанным углом 18"/>
          <p:cNvSpPr/>
          <p:nvPr/>
        </p:nvSpPr>
        <p:spPr>
          <a:xfrm>
            <a:off x="4841789" y="3773081"/>
            <a:ext cx="963613" cy="392113"/>
          </a:xfrm>
          <a:prstGeom prst="snip1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H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</p:txBody>
      </p:sp>
      <p:sp>
        <p:nvSpPr>
          <p:cNvPr id="20" name="Прямоугольник с одним вырезанным углом 19"/>
          <p:cNvSpPr/>
          <p:nvPr/>
        </p:nvSpPr>
        <p:spPr>
          <a:xfrm>
            <a:off x="5892714" y="4307300"/>
            <a:ext cx="800100" cy="392112"/>
          </a:xfrm>
          <a:prstGeom prst="snip1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HH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</p:txBody>
      </p:sp>
      <p:sp>
        <p:nvSpPr>
          <p:cNvPr id="21" name="Прямоугольник с одним вырезанным углом 20"/>
          <p:cNvSpPr/>
          <p:nvPr/>
        </p:nvSpPr>
        <p:spPr>
          <a:xfrm>
            <a:off x="4841789" y="4277137"/>
            <a:ext cx="963613" cy="392113"/>
          </a:xfrm>
          <a:prstGeom prst="snip1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H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</p:txBody>
      </p:sp>
      <p:sp>
        <p:nvSpPr>
          <p:cNvPr id="22" name="Прямоугольник с одним вырезанным углом 21"/>
          <p:cNvSpPr/>
          <p:nvPr/>
        </p:nvSpPr>
        <p:spPr>
          <a:xfrm>
            <a:off x="4865602" y="4883363"/>
            <a:ext cx="917575" cy="392113"/>
          </a:xfrm>
          <a:prstGeom prst="snip1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H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</p:txBody>
      </p:sp>
      <p:sp>
        <p:nvSpPr>
          <p:cNvPr id="23" name="Прямоугольник с одним вырезанным углом 22"/>
          <p:cNvSpPr/>
          <p:nvPr/>
        </p:nvSpPr>
        <p:spPr>
          <a:xfrm>
            <a:off x="5854614" y="4883363"/>
            <a:ext cx="838200" cy="392113"/>
          </a:xfrm>
          <a:prstGeom prst="snip1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HH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</p:txBody>
      </p:sp>
      <p:sp>
        <p:nvSpPr>
          <p:cNvPr id="24" name="Прямоугольник с одним вырезанным углом 23"/>
          <p:cNvSpPr/>
          <p:nvPr/>
        </p:nvSpPr>
        <p:spPr>
          <a:xfrm>
            <a:off x="5900652" y="6092377"/>
            <a:ext cx="842962" cy="392112"/>
          </a:xfrm>
          <a:prstGeom prst="snip1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HH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</p:txBody>
      </p:sp>
      <p:sp>
        <p:nvSpPr>
          <p:cNvPr id="25" name="Прямоугольник с одним вырезанным углом 24"/>
          <p:cNvSpPr/>
          <p:nvPr/>
        </p:nvSpPr>
        <p:spPr>
          <a:xfrm>
            <a:off x="4801410" y="6092377"/>
            <a:ext cx="838200" cy="392112"/>
          </a:xfrm>
          <a:prstGeom prst="snip1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H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</p:txBody>
      </p:sp>
      <p:sp>
        <p:nvSpPr>
          <p:cNvPr id="26" name="Прямоугольник с одним вырезанным углом 25"/>
          <p:cNvSpPr/>
          <p:nvPr/>
        </p:nvSpPr>
        <p:spPr>
          <a:xfrm>
            <a:off x="4860032" y="5485780"/>
            <a:ext cx="842962" cy="392112"/>
          </a:xfrm>
          <a:prstGeom prst="snip1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H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</p:txBody>
      </p:sp>
      <p:sp>
        <p:nvSpPr>
          <p:cNvPr id="27" name="Прямоугольник с одним вырезанным углом 26"/>
          <p:cNvSpPr/>
          <p:nvPr/>
        </p:nvSpPr>
        <p:spPr>
          <a:xfrm>
            <a:off x="5868144" y="5490542"/>
            <a:ext cx="838200" cy="392113"/>
          </a:xfrm>
          <a:prstGeom prst="snip1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HH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</p:txBody>
      </p:sp>
      <p:pic>
        <p:nvPicPr>
          <p:cNvPr id="3074" name="Picture 2" descr="Symbol Of Tick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759" y="980537"/>
            <a:ext cx="826374" cy="82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Symbol Of Tick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759" y="1470466"/>
            <a:ext cx="826374" cy="82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Symbol Of Tick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759" y="1909221"/>
            <a:ext cx="826374" cy="82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Symbol Of Tick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783" y="2439247"/>
            <a:ext cx="826374" cy="82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Symbol Of Tick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759" y="2944912"/>
            <a:ext cx="826374" cy="82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Symbol Of Tick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759" y="3538730"/>
            <a:ext cx="826374" cy="82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Symbol Of Tick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783" y="4042786"/>
            <a:ext cx="826374" cy="82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Symbol Of Tick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310" y="4618850"/>
            <a:ext cx="826374" cy="82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Symbol Of Tick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759" y="5254170"/>
            <a:ext cx="826374" cy="82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Symbol Of Tick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759" y="5853090"/>
            <a:ext cx="826374" cy="82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ight Arrow 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807436" y="5605022"/>
            <a:ext cx="1366822" cy="136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96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токовые векторные изображения Table - Страница 2 Depositphoto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20" b="100000" l="690" r="982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085" y="4287797"/>
            <a:ext cx="3635896" cy="257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oyalty-Free (RF) Student Clipart, Illustrations, Vector Graphics #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73" b="100000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46" y="32566"/>
            <a:ext cx="2474640" cy="230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971600" y="3196035"/>
            <a:ext cx="7057661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rgbClr val="2129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Спасибо за </a:t>
            </a:r>
          </a:p>
          <a:p>
            <a:pPr algn="ctr"/>
            <a:r>
              <a:rPr lang="ru-RU" sz="9600" dirty="0">
                <a:solidFill>
                  <a:srgbClr val="2129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Работу!</a:t>
            </a:r>
          </a:p>
        </p:txBody>
      </p:sp>
    </p:spTree>
    <p:extLst>
      <p:ext uri="{BB962C8B-B14F-4D97-AF65-F5344CB8AC3E}">
        <p14:creationId xmlns:p14="http://schemas.microsoft.com/office/powerpoint/2010/main" val="253929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906827" y="522502"/>
            <a:ext cx="6192688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2129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Правило</a:t>
            </a:r>
            <a:endParaRPr lang="ru-RU" sz="6000" dirty="0">
              <a:solidFill>
                <a:srgbClr val="21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 rot="21384776">
            <a:off x="5816243" y="5636465"/>
            <a:ext cx="1332148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1C23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меню</a:t>
            </a:r>
            <a:endParaRPr lang="ru-RU" sz="3200" dirty="0">
              <a:solidFill>
                <a:srgbClr val="1C23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2208" y="1348365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Правописание  -НН- и –Н- в причастиях и отглагольных прилагательных.</a:t>
            </a:r>
            <a:endParaRPr lang="ru-RU" dirty="0"/>
          </a:p>
          <a:p>
            <a:r>
              <a:rPr lang="ru-RU" dirty="0"/>
              <a:t>-НН- пишется в полных страдательных причастиях:</a:t>
            </a:r>
          </a:p>
          <a:p>
            <a:r>
              <a:rPr lang="ru-RU" dirty="0"/>
              <a:t>1) если причастие имеет зависимые слова: </a:t>
            </a:r>
            <a:r>
              <a:rPr lang="ru-RU" b="1" dirty="0"/>
              <a:t>раненный в ногу</a:t>
            </a:r>
            <a:r>
              <a:rPr lang="ru-RU" dirty="0"/>
              <a:t> боец, </a:t>
            </a:r>
            <a:r>
              <a:rPr lang="ru-RU" b="1" dirty="0"/>
              <a:t>коротко стриженные </a:t>
            </a:r>
            <a:r>
              <a:rPr lang="ru-RU" dirty="0"/>
              <a:t>волосы;</a:t>
            </a:r>
          </a:p>
          <a:p>
            <a:r>
              <a:rPr lang="ru-RU" dirty="0"/>
              <a:t>2) если причастие имеет приставку: </a:t>
            </a:r>
            <a:r>
              <a:rPr lang="ru-RU" b="1" dirty="0"/>
              <a:t>вскипячённая</a:t>
            </a:r>
            <a:r>
              <a:rPr lang="ru-RU" dirty="0"/>
              <a:t> вода, </a:t>
            </a:r>
            <a:r>
              <a:rPr lang="ru-RU" b="1" dirty="0"/>
              <a:t>покрашенный</a:t>
            </a:r>
            <a:r>
              <a:rPr lang="ru-RU" dirty="0"/>
              <a:t> пол;</a:t>
            </a:r>
          </a:p>
          <a:p>
            <a:r>
              <a:rPr lang="ru-RU" dirty="0"/>
              <a:t>3) если причастие образовано от глаголов совершенного вида: </a:t>
            </a:r>
            <a:r>
              <a:rPr lang="ru-RU" b="1" dirty="0"/>
              <a:t>пойманный</a:t>
            </a:r>
            <a:r>
              <a:rPr lang="ru-RU" dirty="0"/>
              <a:t> мяч, </a:t>
            </a:r>
            <a:r>
              <a:rPr lang="ru-RU" b="1" dirty="0"/>
              <a:t>проверенная</a:t>
            </a:r>
            <a:r>
              <a:rPr lang="ru-RU" dirty="0"/>
              <a:t> работа;</a:t>
            </a:r>
          </a:p>
          <a:p>
            <a:r>
              <a:rPr lang="ru-RU" dirty="0"/>
              <a:t>4)если прилагательные оканчиваются на </a:t>
            </a:r>
            <a:r>
              <a:rPr lang="ru-RU" b="1" dirty="0"/>
              <a:t>–ованный, -ёванный.</a:t>
            </a:r>
            <a:endParaRPr lang="ru-RU" dirty="0"/>
          </a:p>
          <a:p>
            <a:r>
              <a:rPr lang="ru-RU" b="1" dirty="0"/>
              <a:t>Исключения: </a:t>
            </a:r>
            <a:r>
              <a:rPr lang="ru-RU" dirty="0"/>
              <a:t>кованый, жёваный.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-Н- пишется в отглагольных прилагательных:</a:t>
            </a:r>
          </a:p>
          <a:p>
            <a:r>
              <a:rPr lang="ru-RU" dirty="0"/>
              <a:t>1)если отглагольные прилагательные не имеют зависимых слов: раненый боец, стриженые волосы;</a:t>
            </a:r>
          </a:p>
          <a:p>
            <a:r>
              <a:rPr lang="ru-RU" dirty="0"/>
              <a:t>2)если отглагольные прилагательные не имеют приставки: кипячёная вода, крашеный пол.</a:t>
            </a:r>
          </a:p>
        </p:txBody>
      </p:sp>
    </p:spTree>
    <p:extLst>
      <p:ext uri="{BB962C8B-B14F-4D97-AF65-F5344CB8AC3E}">
        <p14:creationId xmlns:p14="http://schemas.microsoft.com/office/powerpoint/2010/main" val="287031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288524" y="260648"/>
            <a:ext cx="6912768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rgbClr val="2129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Практика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99792" y="1376543"/>
            <a:ext cx="4270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Выбери  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-НН-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или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–Н-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2127046"/>
            <a:ext cx="38764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белё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_  ый 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89880" y="3120713"/>
            <a:ext cx="16289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-н-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3140968"/>
            <a:ext cx="23070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нн</a:t>
            </a:r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77579" y="1838577"/>
            <a:ext cx="6944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sz="7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7624" y="5517231"/>
            <a:ext cx="3575520" cy="3903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«4 Не»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1" b="97059" l="794" r="960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090" y="5066126"/>
            <a:ext cx="3504406" cy="18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70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376543"/>
            <a:ext cx="4270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Выбери  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-НН-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или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–Н-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60678" y="1907994"/>
            <a:ext cx="70570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неопубликова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_  ый 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16286" y="3284984"/>
            <a:ext cx="23070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нн</a:t>
            </a:r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30944" y="3162382"/>
            <a:ext cx="16289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-н-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1700808"/>
            <a:ext cx="14189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нн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7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40539" y="5359766"/>
            <a:ext cx="3575520" cy="3903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суффиксом –ОВА/-ЕВА-.</a:t>
            </a:r>
          </a:p>
        </p:txBody>
      </p:sp>
      <p:pic>
        <p:nvPicPr>
          <p:cNvPr id="1026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1" b="97059" l="794" r="960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090" y="5066126"/>
            <a:ext cx="3504406" cy="18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306760" y="224644"/>
            <a:ext cx="6912768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rgbClr val="2129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Практика</a:t>
            </a:r>
          </a:p>
        </p:txBody>
      </p:sp>
    </p:spTree>
    <p:extLst>
      <p:ext uri="{BB962C8B-B14F-4D97-AF65-F5344CB8AC3E}">
        <p14:creationId xmlns:p14="http://schemas.microsoft.com/office/powerpoint/2010/main" val="192796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376543"/>
            <a:ext cx="4270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Выбери  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-НН-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или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–Н-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2127046"/>
            <a:ext cx="40527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беше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_  ый 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89880" y="3120713"/>
            <a:ext cx="16289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-н-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3140968"/>
            <a:ext cx="23070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нн</a:t>
            </a:r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93603" y="1838577"/>
            <a:ext cx="6944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sz="7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7624" y="5517231"/>
            <a:ext cx="3575520" cy="3903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«4 Не»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1" b="97059" l="794" r="960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090" y="5066126"/>
            <a:ext cx="3504406" cy="18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306760" y="224644"/>
            <a:ext cx="6912768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rgbClr val="2129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Практика</a:t>
            </a:r>
          </a:p>
        </p:txBody>
      </p:sp>
    </p:spTree>
    <p:extLst>
      <p:ext uri="{BB962C8B-B14F-4D97-AF65-F5344CB8AC3E}">
        <p14:creationId xmlns:p14="http://schemas.microsoft.com/office/powerpoint/2010/main" val="157650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376543"/>
            <a:ext cx="4270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Выбери  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-НН-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или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–Н-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60678" y="1907994"/>
            <a:ext cx="52273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</a:t>
            </a:r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оджаре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_  </a:t>
            </a:r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ые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16286" y="3284984"/>
            <a:ext cx="23070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нн</a:t>
            </a:r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30944" y="3162382"/>
            <a:ext cx="16289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-н-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1700808"/>
            <a:ext cx="14189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нн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7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40539" y="5359766"/>
            <a:ext cx="3575520" cy="3903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приставкой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1" b="97059" l="794" r="960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090" y="5066126"/>
            <a:ext cx="3504406" cy="18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306760" y="224644"/>
            <a:ext cx="6912768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rgbClr val="2129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Практика</a:t>
            </a:r>
          </a:p>
        </p:txBody>
      </p:sp>
    </p:spTree>
    <p:extLst>
      <p:ext uri="{BB962C8B-B14F-4D97-AF65-F5344CB8AC3E}">
        <p14:creationId xmlns:p14="http://schemas.microsoft.com/office/powerpoint/2010/main" val="170024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376543"/>
            <a:ext cx="4270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Выбери  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-НН-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или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–Н-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2127046"/>
            <a:ext cx="38635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</a:t>
            </a:r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арё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_  ый 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89880" y="3120713"/>
            <a:ext cx="16289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-н-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3140968"/>
            <a:ext cx="23070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нн</a:t>
            </a:r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77579" y="1838577"/>
            <a:ext cx="6944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sz="7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7624" y="5517231"/>
            <a:ext cx="3575520" cy="3903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«4 Не»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1" b="97059" l="794" r="960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090" y="5066126"/>
            <a:ext cx="3504406" cy="18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306760" y="224644"/>
            <a:ext cx="6912768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rgbClr val="2129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Практика</a:t>
            </a:r>
          </a:p>
        </p:txBody>
      </p:sp>
    </p:spTree>
    <p:extLst>
      <p:ext uri="{BB962C8B-B14F-4D97-AF65-F5344CB8AC3E}">
        <p14:creationId xmlns:p14="http://schemas.microsoft.com/office/powerpoint/2010/main" val="156579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712</Words>
  <Application>Microsoft Office PowerPoint</Application>
  <PresentationFormat>Экран (4:3)</PresentationFormat>
  <Paragraphs>281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42</cp:revision>
  <dcterms:created xsi:type="dcterms:W3CDTF">2014-11-08T07:57:56Z</dcterms:created>
  <dcterms:modified xsi:type="dcterms:W3CDTF">2014-11-19T18:02:23Z</dcterms:modified>
</cp:coreProperties>
</file>