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457169-CEBB-4705-83FE-EF8283D8A1DD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38DA33-225B-417E-8798-36EBA487C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Буквы </a:t>
            </a:r>
            <a:r>
              <a:rPr lang="ru-RU" b="1" dirty="0" err="1"/>
              <a:t>о-а</a:t>
            </a:r>
            <a:r>
              <a:rPr lang="ru-RU" b="1" dirty="0"/>
              <a:t> в корне лаг- - лож-.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рока </a:t>
            </a:r>
            <a:r>
              <a:rPr lang="ru-RU" dirty="0"/>
              <a:t>по русскому языку в 5 классе.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/>
              <a:t>Практическая работа.</a:t>
            </a:r>
            <a:endParaRPr lang="ru-RU" dirty="0"/>
          </a:p>
          <a:p>
            <a:r>
              <a:rPr lang="ru-RU" b="1" i="1" dirty="0"/>
              <a:t>Упр.433(по цепочке), </a:t>
            </a:r>
            <a:endParaRPr lang="ru-RU" b="1" i="1" dirty="0" smtClean="0"/>
          </a:p>
          <a:p>
            <a:r>
              <a:rPr lang="ru-RU" b="1" i="1" dirty="0" smtClean="0"/>
              <a:t>435 </a:t>
            </a:r>
            <a:r>
              <a:rPr lang="ru-RU" b="1" i="1" dirty="0"/>
              <a:t>(самостоятельно</a:t>
            </a:r>
            <a:r>
              <a:rPr lang="ru-RU" b="1" i="1" dirty="0" smtClean="0"/>
              <a:t>)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С каким правилом </a:t>
            </a:r>
            <a:r>
              <a:rPr lang="ru-RU" dirty="0" smtClean="0"/>
              <a:t>сегодня познакомились</a:t>
            </a:r>
            <a:r>
              <a:rPr lang="ru-RU" dirty="0"/>
              <a:t>?</a:t>
            </a:r>
          </a:p>
          <a:p>
            <a:r>
              <a:rPr lang="ru-RU" dirty="0" smtClean="0"/>
              <a:t>-Когда </a:t>
            </a:r>
            <a:r>
              <a:rPr lang="ru-RU" dirty="0"/>
              <a:t>же пишется корень – лаг-? –лож-?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i="1" dirty="0" smtClean="0"/>
              <a:t>Поясните выбор гласной в корне: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Положение</a:t>
            </a:r>
            <a:r>
              <a:rPr lang="ru-RU" i="1" dirty="0">
                <a:solidFill>
                  <a:srgbClr val="0070C0"/>
                </a:solidFill>
              </a:rPr>
              <a:t>, излагать, приложение, прилагательное, отложить, слагаемое, сложение, возложить, предложить, ложился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Домашнее задание</a:t>
            </a:r>
            <a:r>
              <a:rPr lang="ru-RU" dirty="0"/>
              <a:t>: п.84,упр. 434, 436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Цель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1) </a:t>
            </a:r>
            <a:r>
              <a:rPr lang="ru-RU" dirty="0" smtClean="0"/>
              <a:t>узнать </a:t>
            </a:r>
            <a:r>
              <a:rPr lang="ru-RU" dirty="0"/>
              <a:t>о чередовании </a:t>
            </a:r>
            <a:r>
              <a:rPr lang="ru-RU" dirty="0" err="1"/>
              <a:t>о-а</a:t>
            </a:r>
            <a:r>
              <a:rPr lang="ru-RU" dirty="0"/>
              <a:t> в корнях –лаг- - лож-;</a:t>
            </a:r>
          </a:p>
          <a:p>
            <a:r>
              <a:rPr lang="ru-RU" dirty="0" smtClean="0"/>
              <a:t>  </a:t>
            </a: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/>
              <a:t>овладеть способом выбора </a:t>
            </a:r>
            <a:r>
              <a:rPr lang="ru-RU" dirty="0" err="1"/>
              <a:t>о-а</a:t>
            </a:r>
            <a:r>
              <a:rPr lang="ru-RU" dirty="0"/>
              <a:t>  для грамотного написания </a:t>
            </a:r>
          </a:p>
          <a:p>
            <a:r>
              <a:rPr lang="ru-RU" dirty="0"/>
              <a:t>                корней;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Морфемный разбор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b="1" dirty="0"/>
              <a:t>   Поездка, наклонился, ласковый, повеет, повар.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Распределительный диктант.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...З     или 	...С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err="1" smtClean="0"/>
              <a:t>Бе</a:t>
            </a:r>
            <a:r>
              <a:rPr lang="ru-RU" dirty="0" smtClean="0"/>
              <a:t>…донная </a:t>
            </a:r>
            <a:r>
              <a:rPr lang="ru-RU" dirty="0"/>
              <a:t>(лазурь)	</a:t>
            </a:r>
            <a:endParaRPr lang="ru-RU" dirty="0" smtClean="0"/>
          </a:p>
          <a:p>
            <a:r>
              <a:rPr lang="ru-RU" dirty="0" smtClean="0"/>
              <a:t>Ра…пушить(хвост)</a:t>
            </a:r>
            <a:endParaRPr lang="ru-RU" dirty="0"/>
          </a:p>
          <a:p>
            <a:r>
              <a:rPr lang="ru-RU" dirty="0" smtClean="0"/>
              <a:t>Ра…морозить         </a:t>
            </a:r>
            <a:r>
              <a:rPr lang="ru-RU" dirty="0"/>
              <a:t>	</a:t>
            </a:r>
          </a:p>
          <a:p>
            <a:r>
              <a:rPr lang="ru-RU" dirty="0" err="1" smtClean="0"/>
              <a:t>Бе</a:t>
            </a:r>
            <a:r>
              <a:rPr lang="ru-RU" dirty="0" smtClean="0"/>
              <a:t>…вкусный</a:t>
            </a:r>
            <a:r>
              <a:rPr lang="ru-RU" dirty="0"/>
              <a:t>	            </a:t>
            </a:r>
            <a:endParaRPr lang="ru-RU" dirty="0" smtClean="0"/>
          </a:p>
          <a:p>
            <a:r>
              <a:rPr lang="ru-RU" dirty="0" smtClean="0"/>
              <a:t>Ра…красить (восход)</a:t>
            </a:r>
            <a:endParaRPr lang="ru-RU" dirty="0"/>
          </a:p>
          <a:p>
            <a:r>
              <a:rPr lang="ru-RU" dirty="0" err="1" smtClean="0"/>
              <a:t>Бе</a:t>
            </a:r>
            <a:r>
              <a:rPr lang="ru-RU" dirty="0" smtClean="0"/>
              <a:t>…</a:t>
            </a:r>
            <a:r>
              <a:rPr lang="ru-RU" dirty="0" err="1" smtClean="0"/>
              <a:t>брежный</a:t>
            </a:r>
            <a:r>
              <a:rPr lang="ru-RU" dirty="0" smtClean="0"/>
              <a:t> </a:t>
            </a:r>
            <a:r>
              <a:rPr lang="ru-RU" dirty="0"/>
              <a:t>	            </a:t>
            </a:r>
            <a:endParaRPr lang="ru-RU" dirty="0" smtClean="0"/>
          </a:p>
          <a:p>
            <a:r>
              <a:rPr lang="ru-RU" dirty="0" err="1" smtClean="0"/>
              <a:t>Бе</a:t>
            </a:r>
            <a:r>
              <a:rPr lang="ru-RU" dirty="0" smtClean="0"/>
              <a:t>…крайний</a:t>
            </a:r>
            <a:endParaRPr lang="ru-RU" dirty="0"/>
          </a:p>
          <a:p>
            <a:r>
              <a:rPr lang="ru-RU" dirty="0" smtClean="0"/>
              <a:t>В…бивать</a:t>
            </a:r>
            <a:r>
              <a:rPr lang="ru-RU" dirty="0"/>
              <a:t>	            </a:t>
            </a:r>
            <a:endParaRPr lang="ru-RU" dirty="0" smtClean="0"/>
          </a:p>
          <a:p>
            <a:r>
              <a:rPr lang="ru-RU" dirty="0" err="1" smtClean="0"/>
              <a:t>Бе</a:t>
            </a:r>
            <a:r>
              <a:rPr lang="ru-RU" dirty="0" smtClean="0"/>
              <a:t>…</a:t>
            </a:r>
            <a:r>
              <a:rPr lang="ru-RU" dirty="0" err="1" smtClean="0"/>
              <a:t>кормица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Игра «Составь слово».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dirty="0"/>
              <a:t>Предутренний – приставка</a:t>
            </a:r>
          </a:p>
          <a:p>
            <a:r>
              <a:rPr lang="ru-RU" dirty="0"/>
              <a:t>Поговорить – приставку</a:t>
            </a:r>
          </a:p>
          <a:p>
            <a:r>
              <a:rPr lang="ru-RU" dirty="0"/>
              <a:t>Слагаемое – корень</a:t>
            </a:r>
          </a:p>
          <a:p>
            <a:r>
              <a:rPr lang="ru-RU" dirty="0"/>
              <a:t>Решать – окончание</a:t>
            </a:r>
          </a:p>
          <a:p>
            <a:r>
              <a:rPr lang="ru-RU" dirty="0"/>
              <a:t>Писал – суффикс прошедшего времени</a:t>
            </a:r>
          </a:p>
          <a:p>
            <a:r>
              <a:rPr lang="ru-RU" dirty="0"/>
              <a:t>Собирала – окончание.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Постановка проблемы: </a:t>
            </a:r>
            <a:r>
              <a:rPr lang="ru-RU" sz="2800" b="1" dirty="0"/>
              <a:t>о</a:t>
            </a:r>
            <a:r>
              <a:rPr lang="ru-RU" sz="2800" dirty="0" smtClean="0"/>
              <a:t>рфографическая работа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/>
              <a:t>С</a:t>
            </a:r>
            <a:r>
              <a:rPr lang="ru-RU" b="1" u="sng" dirty="0" smtClean="0"/>
              <a:t>писать</a:t>
            </a:r>
            <a:r>
              <a:rPr lang="ru-RU" b="1" u="sng" dirty="0"/>
              <a:t>, вставить пропущенные буквы</a:t>
            </a:r>
            <a:r>
              <a:rPr lang="ru-RU" b="1" u="sng" dirty="0" smtClean="0"/>
              <a:t>:</a:t>
            </a:r>
            <a:endParaRPr lang="ru-RU" b="1" dirty="0"/>
          </a:p>
          <a:p>
            <a:pPr>
              <a:buNone/>
            </a:pPr>
            <a:r>
              <a:rPr lang="ru-RU" i="1" dirty="0" smtClean="0"/>
              <a:t>      </a:t>
            </a:r>
            <a:r>
              <a:rPr lang="ru-RU" sz="4000" i="1" dirty="0" err="1" smtClean="0">
                <a:solidFill>
                  <a:srgbClr val="0070C0"/>
                </a:solidFill>
              </a:rPr>
              <a:t>Осв</a:t>
            </a:r>
            <a:r>
              <a:rPr lang="ru-RU" sz="4000" i="1" dirty="0" smtClean="0">
                <a:solidFill>
                  <a:srgbClr val="0070C0"/>
                </a:solidFill>
              </a:rPr>
              <a:t>…</a:t>
            </a:r>
            <a:r>
              <a:rPr lang="ru-RU" sz="4000" i="1" dirty="0" err="1" smtClean="0">
                <a:solidFill>
                  <a:srgbClr val="0070C0"/>
                </a:solidFill>
              </a:rPr>
              <a:t>щать</a:t>
            </a:r>
            <a:r>
              <a:rPr lang="ru-RU" sz="4000" i="1" dirty="0" smtClean="0">
                <a:solidFill>
                  <a:srgbClr val="0070C0"/>
                </a:solidFill>
              </a:rPr>
              <a:t> </a:t>
            </a:r>
            <a:r>
              <a:rPr lang="ru-RU" sz="4000" i="1" dirty="0">
                <a:solidFill>
                  <a:srgbClr val="0070C0"/>
                </a:solidFill>
              </a:rPr>
              <a:t>землю, </a:t>
            </a:r>
            <a:r>
              <a:rPr lang="ru-RU" sz="4000" i="1" dirty="0" err="1">
                <a:solidFill>
                  <a:srgbClr val="0070C0"/>
                </a:solidFill>
              </a:rPr>
              <a:t>ухв</a:t>
            </a:r>
            <a:r>
              <a:rPr lang="ru-RU" sz="4000" i="1" dirty="0">
                <a:solidFill>
                  <a:srgbClr val="0070C0"/>
                </a:solidFill>
              </a:rPr>
              <a:t>…</a:t>
            </a:r>
            <a:r>
              <a:rPr lang="ru-RU" sz="4000" i="1" dirty="0" err="1">
                <a:solidFill>
                  <a:srgbClr val="0070C0"/>
                </a:solidFill>
              </a:rPr>
              <a:t>титься</a:t>
            </a:r>
            <a:r>
              <a:rPr lang="ru-RU" sz="4000" i="1" dirty="0">
                <a:solidFill>
                  <a:srgbClr val="0070C0"/>
                </a:solidFill>
              </a:rPr>
              <a:t> за край, сл…</a:t>
            </a:r>
            <a:r>
              <a:rPr lang="ru-RU" sz="4000" i="1" dirty="0" err="1">
                <a:solidFill>
                  <a:srgbClr val="0070C0"/>
                </a:solidFill>
              </a:rPr>
              <a:t>таться</a:t>
            </a:r>
            <a:r>
              <a:rPr lang="ru-RU" sz="4000" i="1" dirty="0">
                <a:solidFill>
                  <a:srgbClr val="0070C0"/>
                </a:solidFill>
              </a:rPr>
              <a:t> на поляну, прибл…жался к дому, </a:t>
            </a:r>
            <a:r>
              <a:rPr lang="ru-RU" sz="4000" i="1" dirty="0" err="1">
                <a:solidFill>
                  <a:srgbClr val="0070C0"/>
                </a:solidFill>
              </a:rPr>
              <a:t>предл</a:t>
            </a:r>
            <a:r>
              <a:rPr lang="ru-RU" sz="4000" i="1" dirty="0">
                <a:solidFill>
                  <a:srgbClr val="0070C0"/>
                </a:solidFill>
              </a:rPr>
              <a:t>…гать яблоко, </a:t>
            </a:r>
            <a:r>
              <a:rPr lang="ru-RU" sz="4000" i="1" dirty="0" err="1">
                <a:solidFill>
                  <a:srgbClr val="0070C0"/>
                </a:solidFill>
              </a:rPr>
              <a:t>предл</a:t>
            </a:r>
            <a:r>
              <a:rPr lang="ru-RU" sz="4000" i="1" dirty="0">
                <a:solidFill>
                  <a:srgbClr val="0070C0"/>
                </a:solidFill>
              </a:rPr>
              <a:t>…жить помощь</a:t>
            </a:r>
            <a:r>
              <a:rPr lang="ru-RU" sz="4000" i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ru-RU" sz="4000" dirty="0">
              <a:solidFill>
                <a:srgbClr val="0070C0"/>
              </a:solidFill>
            </a:endParaRPr>
          </a:p>
          <a:p>
            <a:r>
              <a:rPr lang="ru-RU" dirty="0"/>
              <a:t>- А теперь проверим написанное. Исправляем ошибки. </a:t>
            </a:r>
          </a:p>
          <a:p>
            <a:r>
              <a:rPr lang="ru-RU" dirty="0"/>
              <a:t>-Какое правило применили? </a:t>
            </a:r>
          </a:p>
          <a:p>
            <a:r>
              <a:rPr lang="ru-RU" dirty="0"/>
              <a:t>- Все слова смогли </a:t>
            </a:r>
            <a:r>
              <a:rPr lang="ru-RU" dirty="0" err="1"/>
              <a:t>проверить?А</a:t>
            </a:r>
            <a:r>
              <a:rPr lang="ru-RU" dirty="0"/>
              <a:t> почему не все слова смогли проверить? </a:t>
            </a:r>
          </a:p>
          <a:p>
            <a:r>
              <a:rPr lang="ru-RU" dirty="0"/>
              <a:t>- А если не подошло это правило, то какое тогда нужно правило?</a:t>
            </a:r>
          </a:p>
          <a:p>
            <a:r>
              <a:rPr lang="ru-RU" dirty="0" smtClean="0"/>
              <a:t>- Какова </a:t>
            </a:r>
            <a:r>
              <a:rPr lang="ru-RU" dirty="0"/>
              <a:t>же тема сегодняшнего урока?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Разбейте его на две группы, в зависимости от написания гласной в корне.</a:t>
            </a:r>
            <a:br>
              <a:rPr lang="ru-RU" sz="3100" dirty="0" smtClean="0"/>
            </a:br>
            <a:r>
              <a:rPr lang="ru-RU" sz="3100" b="1" dirty="0"/>
              <a:t>Найдите существенный признак, определяющий условия написания (тот признак, который повторяется вместе с гласными О и 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Прилагается,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приложить, 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предлагать, </a:t>
            </a:r>
            <a:endParaRPr lang="ru-RU" b="1" dirty="0" smtClean="0"/>
          </a:p>
          <a:p>
            <a:r>
              <a:rPr lang="ru-RU" b="1" dirty="0" smtClean="0"/>
              <a:t>низложение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низлагать,</a:t>
            </a:r>
          </a:p>
          <a:p>
            <a:r>
              <a:rPr lang="ru-RU" b="1" dirty="0" smtClean="0"/>
              <a:t> </a:t>
            </a:r>
            <a:r>
              <a:rPr lang="ru-RU" b="1" dirty="0"/>
              <a:t>возложат, </a:t>
            </a:r>
            <a:endParaRPr lang="ru-RU" b="1" dirty="0" smtClean="0"/>
          </a:p>
          <a:p>
            <a:r>
              <a:rPr lang="ru-RU" b="1" dirty="0" smtClean="0"/>
              <a:t>возлагать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Сделайте вывод — сформулируйте правило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1. В корнях -ЛАГ-//-ЛОЖ- пишутся  перед Г — </a:t>
            </a:r>
            <a:r>
              <a:rPr lang="ru-RU" dirty="0" smtClean="0"/>
              <a:t>,,,,,,,,,,,,,,, </a:t>
            </a:r>
            <a:r>
              <a:rPr lang="ru-RU" dirty="0"/>
              <a:t>перед Ж — </a:t>
            </a:r>
            <a:r>
              <a:rPr lang="ru-RU" dirty="0" smtClean="0"/>
              <a:t>,,,,,,,,,,,,. </a:t>
            </a:r>
            <a:endParaRPr lang="ru-RU" dirty="0"/>
          </a:p>
          <a:p>
            <a:r>
              <a:rPr lang="ru-RU" dirty="0"/>
              <a:t>2. В корнях -ЛАГ-//-ЛОЖ- пишется </a:t>
            </a:r>
            <a:r>
              <a:rPr lang="ru-RU" dirty="0" smtClean="0"/>
              <a:t>,,,,,,,, </a:t>
            </a:r>
            <a:r>
              <a:rPr lang="ru-RU" dirty="0"/>
              <a:t>если после корня суффикс А; </a:t>
            </a:r>
            <a:br>
              <a:rPr lang="ru-RU" dirty="0"/>
            </a:br>
            <a:r>
              <a:rPr lang="ru-RU" dirty="0" smtClean="0"/>
              <a:t>,,,,,,,,,,,,, </a:t>
            </a:r>
            <a:r>
              <a:rPr lang="ru-RU" dirty="0"/>
              <a:t>если этого суффикса нет.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r>
              <a:rPr lang="ru-RU" b="1" dirty="0" smtClean="0"/>
              <a:t> </a:t>
            </a:r>
            <a:r>
              <a:rPr lang="ru-RU" dirty="0"/>
              <a:t>Сравните свой вывод с тем, что предлагает учебник </a:t>
            </a:r>
            <a:r>
              <a:rPr lang="ru-RU" dirty="0" smtClean="0"/>
              <a:t> </a:t>
            </a:r>
            <a:r>
              <a:rPr lang="ru-RU" dirty="0"/>
              <a:t>страница 177, §84.</a:t>
            </a:r>
          </a:p>
          <a:p>
            <a:r>
              <a:rPr lang="ru-RU" dirty="0" smtClean="0"/>
              <a:t> </a:t>
            </a:r>
            <a:r>
              <a:rPr lang="ru-RU" dirty="0"/>
              <a:t>Где правило звучит более четко: в учебнике или то, которое вывели вы сами?</a:t>
            </a:r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Словарный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err="1" smtClean="0"/>
              <a:t>Изл</a:t>
            </a:r>
            <a:r>
              <a:rPr lang="ru-RU" i="1" dirty="0" smtClean="0"/>
              <a:t>…гать </a:t>
            </a:r>
            <a:r>
              <a:rPr lang="ru-RU" i="1" dirty="0"/>
              <a:t>содержание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прил…гать </a:t>
            </a:r>
            <a:r>
              <a:rPr lang="ru-RU" i="1" dirty="0"/>
              <a:t>усилия, </a:t>
            </a:r>
            <a:endParaRPr lang="ru-RU" i="1" dirty="0" smtClean="0"/>
          </a:p>
          <a:p>
            <a:r>
              <a:rPr lang="ru-RU" i="1" dirty="0" smtClean="0"/>
              <a:t>простое </a:t>
            </a:r>
            <a:r>
              <a:rPr lang="ru-RU" i="1" dirty="0" err="1" smtClean="0"/>
              <a:t>предл</a:t>
            </a:r>
            <a:r>
              <a:rPr lang="ru-RU" i="1" dirty="0" smtClean="0"/>
              <a:t>…</a:t>
            </a:r>
            <a:r>
              <a:rPr lang="ru-RU" i="1" dirty="0" err="1" smtClean="0"/>
              <a:t>жение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пол…</a:t>
            </a:r>
            <a:r>
              <a:rPr lang="ru-RU" i="1" dirty="0" err="1" smtClean="0"/>
              <a:t>жение</a:t>
            </a:r>
            <a:r>
              <a:rPr lang="ru-RU" i="1" dirty="0" smtClean="0"/>
              <a:t> </a:t>
            </a:r>
            <a:r>
              <a:rPr lang="ru-RU" i="1" dirty="0"/>
              <a:t>дел.</a:t>
            </a:r>
            <a:endParaRPr lang="ru-RU" dirty="0"/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263</Words>
  <Application>Microsoft Office PowerPoint</Application>
  <PresentationFormat>Экран (4:3)</PresentationFormat>
  <Paragraphs>72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Буквы о-а в корне лаг- - лож-. </vt:lpstr>
      <vt:lpstr>Слайд 2</vt:lpstr>
      <vt:lpstr>Морфемный разбор слов</vt:lpstr>
      <vt:lpstr>Распределительный диктант. ...З     или  ...С </vt:lpstr>
      <vt:lpstr>Игра «Составь слово». </vt:lpstr>
      <vt:lpstr>Постановка проблемы: орфографическая работа</vt:lpstr>
      <vt:lpstr>Разбейте его на две группы, в зависимости от написания гласной в корне. Найдите существенный признак, определяющий условия написания (тот признак, который повторяется вместе с гласными О и А </vt:lpstr>
      <vt:lpstr>Сделайте вывод — сформулируйте правило  </vt:lpstr>
      <vt:lpstr>Словарный диктант</vt:lpstr>
      <vt:lpstr>Слайд 10</vt:lpstr>
      <vt:lpstr>Рефлексия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о-а в корне лаг- - лож-. </dc:title>
  <dc:creator>I`m</dc:creator>
  <cp:lastModifiedBy>I`m</cp:lastModifiedBy>
  <cp:revision>3</cp:revision>
  <dcterms:created xsi:type="dcterms:W3CDTF">2015-02-01T15:03:11Z</dcterms:created>
  <dcterms:modified xsi:type="dcterms:W3CDTF">2015-02-01T15:28:02Z</dcterms:modified>
</cp:coreProperties>
</file>