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281" r:id="rId4"/>
    <p:sldId id="283" r:id="rId5"/>
    <p:sldId id="331" r:id="rId6"/>
    <p:sldId id="332" r:id="rId7"/>
    <p:sldId id="334" r:id="rId8"/>
    <p:sldId id="335" r:id="rId9"/>
    <p:sldId id="333" r:id="rId10"/>
    <p:sldId id="312" r:id="rId11"/>
    <p:sldId id="313" r:id="rId12"/>
    <p:sldId id="314" r:id="rId13"/>
    <p:sldId id="315" r:id="rId14"/>
    <p:sldId id="325" r:id="rId15"/>
    <p:sldId id="326" r:id="rId16"/>
    <p:sldId id="327" r:id="rId17"/>
    <p:sldId id="328" r:id="rId18"/>
    <p:sldId id="329" r:id="rId19"/>
    <p:sldId id="330" r:id="rId20"/>
    <p:sldId id="282" r:id="rId21"/>
    <p:sldId id="284" r:id="rId22"/>
    <p:sldId id="285" r:id="rId23"/>
    <p:sldId id="269" r:id="rId24"/>
    <p:sldId id="270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6" r:id="rId34"/>
    <p:sldId id="311" r:id="rId35"/>
    <p:sldId id="288" r:id="rId36"/>
    <p:sldId id="271" r:id="rId37"/>
    <p:sldId id="300" r:id="rId38"/>
    <p:sldId id="301" r:id="rId39"/>
    <p:sldId id="302" r:id="rId40"/>
    <p:sldId id="303" r:id="rId41"/>
    <p:sldId id="308" r:id="rId42"/>
    <p:sldId id="304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267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FB515CA-0B84-4836-9132-BC5CB5FB70DC}">
          <p14:sldIdLst>
            <p14:sldId id="256"/>
            <p14:sldId id="305"/>
            <p14:sldId id="281"/>
            <p14:sldId id="283"/>
            <p14:sldId id="331"/>
            <p14:sldId id="332"/>
            <p14:sldId id="334"/>
            <p14:sldId id="335"/>
            <p14:sldId id="333"/>
            <p14:sldId id="312"/>
            <p14:sldId id="313"/>
            <p14:sldId id="314"/>
            <p14:sldId id="315"/>
            <p14:sldId id="325"/>
            <p14:sldId id="326"/>
            <p14:sldId id="327"/>
            <p14:sldId id="328"/>
            <p14:sldId id="329"/>
            <p14:sldId id="330"/>
            <p14:sldId id="282"/>
            <p14:sldId id="284"/>
            <p14:sldId id="285"/>
            <p14:sldId id="269"/>
            <p14:sldId id="270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6"/>
            <p14:sldId id="311"/>
            <p14:sldId id="288"/>
          </p14:sldIdLst>
        </p14:section>
        <p14:section name="Раздел без заголовка" id="{09B83946-580F-4AC6-8ED9-4A4E590CE3A0}">
          <p14:sldIdLst>
            <p14:sldId id="271"/>
            <p14:sldId id="300"/>
            <p14:sldId id="301"/>
            <p14:sldId id="302"/>
            <p14:sldId id="303"/>
            <p14:sldId id="308"/>
            <p14:sldId id="304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22B125-B613-41B8-B37E-82DBE57C2D15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26EC9C-EEFC-4FBD-93DC-48559FD6C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rdfo.ru/?menu=EssayWhat" TargetMode="Externa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l="-24000" r="-39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0"/>
            <a:ext cx="7286644" cy="29969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+mn-lt"/>
                <a:cs typeface="Times New Roman" pitchFamily="18" charset="0"/>
              </a:rPr>
              <a:t> </a:t>
            </a:r>
            <a:r>
              <a:rPr lang="ru-RU" sz="3200" dirty="0"/>
              <a:t>«Сочинение как основной жанр письменных работ учащихся»</a:t>
            </a:r>
            <a:br>
              <a:rPr lang="ru-RU" sz="3200" dirty="0"/>
            </a:br>
            <a:r>
              <a:rPr lang="ru-RU" sz="3100" dirty="0">
                <a:latin typeface="+mn-lt"/>
                <a:cs typeface="Times New Roman" pitchFamily="18" charset="0"/>
              </a:rPr>
              <a:t/>
            </a:r>
            <a:br>
              <a:rPr lang="ru-RU" sz="3100" dirty="0">
                <a:latin typeface="+mn-lt"/>
                <a:cs typeface="Times New Roman" pitchFamily="18" charset="0"/>
              </a:rPr>
            </a:br>
            <a:r>
              <a:rPr lang="ru-RU" sz="3100" dirty="0">
                <a:latin typeface="+mn-lt"/>
                <a:cs typeface="Times New Roman" pitchFamily="18" charset="0"/>
              </a:rPr>
              <a:t> </a:t>
            </a:r>
            <a:r>
              <a:rPr lang="ru-RU" dirty="0">
                <a:latin typeface="+mn-lt"/>
                <a:cs typeface="Times New Roman" pitchFamily="18" charset="0"/>
              </a:rPr>
              <a:t/>
            </a:r>
            <a:br>
              <a:rPr lang="ru-RU" dirty="0">
                <a:latin typeface="+mn-lt"/>
                <a:cs typeface="Times New Roman" pitchFamily="18" charset="0"/>
              </a:rPr>
            </a:b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5715016"/>
            <a:ext cx="7035694" cy="9286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cs typeface="Times New Roman" pitchFamily="18" charset="0"/>
              </a:rPr>
              <a:t>ПИШЕМ СОЧИНЕНИЕ</a:t>
            </a:r>
          </a:p>
          <a:p>
            <a:pPr algn="ctr"/>
            <a:r>
              <a:rPr lang="ru-RU" sz="1500" dirty="0" smtClean="0">
                <a:cs typeface="Times New Roman" pitchFamily="18" charset="0"/>
              </a:rPr>
              <a:t>И ДАЖЕ </a:t>
            </a:r>
            <a:r>
              <a:rPr lang="ru-RU" sz="1500" dirty="0" smtClean="0">
                <a:latin typeface="GungsuhChe" panose="02030609000101010101" pitchFamily="49" charset="-127"/>
                <a:ea typeface="GungsuhChe" panose="02030609000101010101" pitchFamily="49" charset="-127"/>
                <a:cs typeface="Times New Roman" pitchFamily="18" charset="0"/>
              </a:rPr>
              <a:t>ЭССЕ!</a:t>
            </a:r>
            <a:r>
              <a:rPr lang="ru-RU" sz="1500" dirty="0" smtClean="0">
                <a:cs typeface="Times New Roman" pitchFamily="18" charset="0"/>
              </a:rPr>
              <a:t> 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064896" cy="4401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800" dirty="0"/>
              <a:t>2. </a:t>
            </a:r>
            <a:r>
              <a:rPr lang="ru-RU" sz="2800" b="1" dirty="0"/>
              <a:t>Вопросы, заданные человечеству войной.</a:t>
            </a:r>
          </a:p>
          <a:p>
            <a:r>
              <a:rPr lang="ru-RU" sz="3200" dirty="0"/>
              <a:t>Темы данного направления ориентируют обучающихся на размышления о причинах войны, влиянии войны на судьбу человека и страны, о нравственном выборе человека на войне (с опорой на произведения отечественной и мировой литературы).</a:t>
            </a:r>
          </a:p>
        </p:txBody>
      </p:sp>
    </p:spTree>
    <p:extLst>
      <p:ext uri="{BB962C8B-B14F-4D97-AF65-F5344CB8AC3E}">
        <p14:creationId xmlns:p14="http://schemas.microsoft.com/office/powerpoint/2010/main" val="202716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776864" cy="53860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3. Человек и природа в отечественной и мировой литературе</a:t>
            </a:r>
            <a:r>
              <a:rPr lang="ru-RU" sz="3200" dirty="0"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4000" dirty="0">
                <a:latin typeface="Times New Roman"/>
                <a:ea typeface="Times New Roman"/>
              </a:rPr>
              <a:t>Темы, сформулированные на основе указанной проблематики, позволяют поразмышлять над эстетическими, экологическими, социальными и др. аспектами взаимодействия человека и природы.</a:t>
            </a:r>
            <a:endParaRPr lang="ru-RU" sz="4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31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7704856" cy="5509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4. Спор поколений: вместе и врозь.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Темы данного направления нацеливают на рассуждение о семейных ценностях, о различных гранях проблемы взаимоотношений между поколениями: психологической, социальной, нравственной и т.п. (с опорой на произведения отечественной и мировой литературы).</a:t>
            </a:r>
            <a:endParaRPr lang="ru-RU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78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24744"/>
            <a:ext cx="7776864" cy="4462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5. Чем люди живы?</a:t>
            </a:r>
            <a:endParaRPr lang="ru-RU" sz="3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Темы данного направления предполагают рассуждение о ценностных ориентирах человека и человечества, об этико-нравственных, философских, социальных аспектах бытия (на материале отечественной и мировой литературы).</a:t>
            </a:r>
            <a:endParaRPr lang="ru-RU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08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Comic Sans MS" panose="030F0702030302020204" pitchFamily="66" charset="0"/>
              </a:rPr>
              <a:t>СОБЛАЗНЫ</a:t>
            </a:r>
            <a:endParaRPr lang="ru-RU" sz="4000" dirty="0">
              <a:latin typeface="Comic Sans MS" panose="030F0702030302020204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2276872"/>
            <a:ext cx="7992888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ВСЕГО-ТО -  ЗАЧЕТ!</a:t>
            </a:r>
          </a:p>
          <a:p>
            <a:pPr algn="ctr"/>
            <a:endParaRPr lang="ru-RU" b="1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ПРОВЕРЯЮТ ШКОЛЬНЫЕ УЧИТЕЛЯ!</a:t>
            </a:r>
          </a:p>
          <a:p>
            <a:pPr algn="ctr"/>
            <a:endParaRPr lang="ru-RU" b="1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ЗА 4 ЧАСА ЧЕГО-НИБУДЬ ПОНАПИШУ!!!</a:t>
            </a:r>
          </a:p>
          <a:p>
            <a:pPr algn="ctr"/>
            <a:endParaRPr lang="ru-RU" b="1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ВЫБЕРУ «БОЛТОЛОГИЧЕСКУЮ» ТЕМУ!</a:t>
            </a:r>
            <a:endParaRPr lang="ru-RU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512" y="0"/>
            <a:ext cx="7488832" cy="68580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028384" y="260648"/>
            <a:ext cx="576064" cy="532859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К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Р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И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Т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Е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Р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И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И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№</a:t>
            </a:r>
          </a:p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 flipV="1">
            <a:off x="5642364" y="3391900"/>
            <a:ext cx="6309360" cy="468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04664"/>
            <a:ext cx="72008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Критерий №1 «Соответствие теме»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34226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Данный критерий нацеливает на проверку содержания сочинения.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indent="34226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Выпускник </a:t>
            </a:r>
            <a:r>
              <a:rPr lang="ru-RU" sz="2000" b="1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рассуждает на предложенную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 тему, выбрав </a:t>
            </a:r>
            <a:r>
              <a:rPr lang="ru-RU" sz="2000" b="1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путь её раскрытия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 (например, отвечает на вопрос, поставленный в теме, или размышляет над предложенной проблемой, или </a:t>
            </a:r>
            <a:r>
              <a:rPr lang="ru-RU" sz="2000" b="1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строит высказывание на основе связанных с темой тезисов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 и т.п.).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indent="34226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«Незачет»</a:t>
            </a:r>
            <a:r>
              <a:rPr lang="ru-RU" sz="2000" b="1" i="1" dirty="0">
                <a:latin typeface="Times New Roman"/>
                <a:ea typeface="Calibri"/>
                <a:cs typeface="Times New Roman"/>
              </a:rPr>
              <a:t> ставится только при условии, если сочинение не соответствует теме или в нем не прослеживается конкретной цели высказывания, т.е. коммуникативного замысла (во всех остальных случаях выставляется «зачет»).</a:t>
            </a:r>
            <a:endParaRPr lang="ru-RU" sz="20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3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7504" y="0"/>
            <a:ext cx="7704856" cy="68580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84368" y="264795"/>
            <a:ext cx="792088" cy="49560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0">
              <a:buClr>
                <a:srgbClr val="3891A7"/>
              </a:buClr>
            </a:pPr>
            <a:endParaRPr lang="ru-RU" sz="3200" b="1" dirty="0" smtClean="0">
              <a:solidFill>
                <a:srgbClr val="964305">
                  <a:lumMod val="50000"/>
                </a:srgbClr>
              </a:solidFill>
            </a:endParaRPr>
          </a:p>
          <a:p>
            <a:pPr lvl="0" algn="ctr">
              <a:buClr>
                <a:srgbClr val="3891A7"/>
              </a:buClr>
            </a:pPr>
            <a: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  <a:t>К</a:t>
            </a:r>
            <a:b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  <a:t>Р</a:t>
            </a:r>
            <a:b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  <a:t>И</a:t>
            </a:r>
            <a:b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  <a:t>Т</a:t>
            </a:r>
            <a:b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  <a:t>Е</a:t>
            </a:r>
            <a:b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  <a:t>Р</a:t>
            </a:r>
            <a:b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  <a:t>И</a:t>
            </a:r>
            <a:b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3200" b="1" dirty="0">
                <a:solidFill>
                  <a:srgbClr val="964305">
                    <a:lumMod val="50000"/>
                  </a:srgbClr>
                </a:solidFill>
              </a:rPr>
              <a:t>Й</a:t>
            </a:r>
            <a:endParaRPr lang="ru-RU" sz="3200" b="1" dirty="0" smtClean="0">
              <a:solidFill>
                <a:srgbClr val="964305">
                  <a:lumMod val="50000"/>
                </a:srgbClr>
              </a:solidFill>
            </a:endParaRPr>
          </a:p>
          <a:p>
            <a:pPr lvl="0" algn="ctr">
              <a:buClr>
                <a:srgbClr val="3891A7"/>
              </a:buClr>
            </a:pPr>
            <a:endParaRPr lang="ru-RU" sz="3200" b="1" dirty="0" smtClean="0">
              <a:solidFill>
                <a:srgbClr val="964305">
                  <a:lumMod val="50000"/>
                </a:srgbClr>
              </a:solidFill>
            </a:endParaRPr>
          </a:p>
          <a:p>
            <a:pPr lvl="0" algn="ctr">
              <a:buClr>
                <a:srgbClr val="3891A7"/>
              </a:buClr>
            </a:pPr>
            <a:r>
              <a:rPr lang="ru-RU" sz="3200" b="1" dirty="0" smtClean="0">
                <a:solidFill>
                  <a:srgbClr val="964305">
                    <a:lumMod val="50000"/>
                  </a:srgbClr>
                </a:solidFill>
              </a:rPr>
              <a:t>№</a:t>
            </a:r>
          </a:p>
          <a:p>
            <a:pPr lvl="0" algn="ctr">
              <a:buClr>
                <a:srgbClr val="3891A7"/>
              </a:buClr>
            </a:pPr>
            <a:r>
              <a:rPr lang="ru-RU" sz="4800" b="1" dirty="0" smtClean="0">
                <a:solidFill>
                  <a:srgbClr val="964305">
                    <a:lumMod val="50000"/>
                  </a:srgbClr>
                </a:solidFill>
              </a:rPr>
              <a:t>2</a:t>
            </a:r>
            <a:endParaRPr lang="ru-RU" sz="4800" b="1" dirty="0">
              <a:solidFill>
                <a:srgbClr val="964305">
                  <a:lumMod val="50000"/>
                </a:srgbClr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76672"/>
            <a:ext cx="727280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Критерий №2 «Аргументация. Привлечение литературного материала»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34226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Данный критерий нацеливает на проверку </a:t>
            </a:r>
            <a:r>
              <a:rPr lang="ru-RU" sz="2000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умения использовать литературный материал для построения рассуждения на предложенную тему и для аргументации  своей позиции.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34226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Выпускник строит рассуждение, привлекая для аргументации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не менее одного произведения отечественной или мировой литературы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, избирая свой путь использования литературного материала; показывает разный уровень осмысления литературного материала: от элементов смыслового анализа </a:t>
            </a:r>
            <a:r>
              <a:rPr lang="ru-RU" sz="2000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(например, тематика, проблематика, сюжет, характеры и т.п.)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до комплексного анализа художественного текста в единстве формы и содержания и его интерпретации в аспекте выбранной темы.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25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7812360" cy="68580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56376" y="264794"/>
            <a:ext cx="792088" cy="532444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 algn="ctr">
              <a:buClr>
                <a:srgbClr val="3891A7"/>
              </a:buClr>
            </a:pP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К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Р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И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Т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Е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Р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И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Й</a:t>
            </a:r>
          </a:p>
          <a:p>
            <a:pPr lvl="0" algn="ctr">
              <a:buClr>
                <a:srgbClr val="3891A7"/>
              </a:buClr>
            </a:pPr>
            <a:endParaRPr lang="ru-RU" sz="2700" b="1" dirty="0">
              <a:solidFill>
                <a:srgbClr val="964305">
                  <a:lumMod val="50000"/>
                </a:srgbClr>
              </a:solidFill>
            </a:endParaRPr>
          </a:p>
          <a:p>
            <a:pPr lvl="0" algn="ctr">
              <a:buClr>
                <a:srgbClr val="3891A7"/>
              </a:buClr>
            </a:pP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№</a:t>
            </a:r>
          </a:p>
          <a:p>
            <a:pPr lvl="0" algn="ctr">
              <a:buClr>
                <a:srgbClr val="3891A7"/>
              </a:buClr>
            </a:pPr>
            <a:r>
              <a:rPr lang="ru-RU" sz="4100" b="1" dirty="0" smtClean="0">
                <a:solidFill>
                  <a:srgbClr val="964305">
                    <a:lumMod val="50000"/>
                  </a:srgbClr>
                </a:solidFill>
              </a:rPr>
              <a:t>3</a:t>
            </a:r>
            <a:endParaRPr lang="ru-RU" sz="4100" b="1" dirty="0">
              <a:solidFill>
                <a:srgbClr val="964305">
                  <a:lumMod val="50000"/>
                </a:srgbClr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76328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Критерий №3 «Композиция»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34226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Данный критерий нацеливает на проверку умения логично выстраивать рассуждение на предложенную тему.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34226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Выпускник аргументирует высказанные мысли, стараясь выдерживать соотношение между тезисом и доказательствами.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342265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«Незачет» ставится при условии, если грубые логические нарушения мешают пониманию смысла сказанного или отсутствует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тезисно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-доказательная часть (во всех остальных случаях выставляется «зачет»).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74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7668344" cy="68580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12360" y="264795"/>
            <a:ext cx="864096" cy="49560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 algn="ctr">
              <a:buClr>
                <a:srgbClr val="3891A7"/>
              </a:buClr>
            </a:pP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К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Р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И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Т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Е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Р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И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Й</a:t>
            </a:r>
          </a:p>
          <a:p>
            <a:pPr lvl="0" algn="ctr">
              <a:buClr>
                <a:srgbClr val="3891A7"/>
              </a:buClr>
            </a:pPr>
            <a:endParaRPr lang="ru-RU" sz="2700" b="1" dirty="0">
              <a:solidFill>
                <a:srgbClr val="964305">
                  <a:lumMod val="50000"/>
                </a:srgbClr>
              </a:solidFill>
            </a:endParaRPr>
          </a:p>
          <a:p>
            <a:pPr lvl="0" algn="ctr">
              <a:buClr>
                <a:srgbClr val="3891A7"/>
              </a:buClr>
            </a:pP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№</a:t>
            </a:r>
          </a:p>
          <a:p>
            <a:pPr lvl="0" algn="ctr">
              <a:buClr>
                <a:srgbClr val="3891A7"/>
              </a:buClr>
            </a:pPr>
            <a:r>
              <a:rPr lang="ru-RU" sz="4100" b="1" dirty="0" smtClean="0">
                <a:solidFill>
                  <a:srgbClr val="964305">
                    <a:lumMod val="50000"/>
                  </a:srgbClr>
                </a:solidFill>
              </a:rPr>
              <a:t>4</a:t>
            </a:r>
            <a:endParaRPr lang="ru-RU" sz="4100" b="1" dirty="0">
              <a:solidFill>
                <a:srgbClr val="964305">
                  <a:lumMod val="50000"/>
                </a:srgb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7416824" cy="6336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Критерий №4 «Качество речи»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Данный критерий нацеливает на проверку речевого оформления текста сочинения.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Выпускник точно выражает мысли, используя разнообразную лексику и различные грамматические конструкции, при необходимости уместно употребляет термины, избегает речевых штампов.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«Незачет» ставится при условии, если низкое качество речи существенно затрудняет понимание смысла сочинения (во всех остальных случаях выставляется «зачет»).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45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7812360" cy="68580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84368" y="264795"/>
            <a:ext cx="792088" cy="49560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 algn="ctr">
              <a:buClr>
                <a:srgbClr val="3891A7"/>
              </a:buClr>
            </a:pP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К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Р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И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Т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Е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Р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И</a:t>
            </a:r>
            <a:br>
              <a:rPr lang="ru-RU" sz="2700" b="1" dirty="0">
                <a:solidFill>
                  <a:srgbClr val="964305">
                    <a:lumMod val="50000"/>
                  </a:srgbClr>
                </a:solidFill>
              </a:rPr>
            </a:b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Й</a:t>
            </a:r>
          </a:p>
          <a:p>
            <a:pPr lvl="0" algn="ctr">
              <a:buClr>
                <a:srgbClr val="3891A7"/>
              </a:buClr>
            </a:pPr>
            <a:endParaRPr lang="ru-RU" sz="2700" b="1" dirty="0">
              <a:solidFill>
                <a:srgbClr val="964305">
                  <a:lumMod val="50000"/>
                </a:srgbClr>
              </a:solidFill>
            </a:endParaRPr>
          </a:p>
          <a:p>
            <a:pPr lvl="0" algn="ctr">
              <a:buClr>
                <a:srgbClr val="3891A7"/>
              </a:buClr>
            </a:pPr>
            <a:r>
              <a:rPr lang="ru-RU" sz="2700" b="1" dirty="0">
                <a:solidFill>
                  <a:srgbClr val="964305">
                    <a:lumMod val="50000"/>
                  </a:srgbClr>
                </a:solidFill>
              </a:rPr>
              <a:t>№</a:t>
            </a:r>
          </a:p>
          <a:p>
            <a:pPr lvl="0" algn="ctr">
              <a:buClr>
                <a:srgbClr val="3891A7"/>
              </a:buClr>
            </a:pPr>
            <a:r>
              <a:rPr lang="ru-RU" sz="4100" b="1" dirty="0" smtClean="0">
                <a:solidFill>
                  <a:srgbClr val="964305">
                    <a:lumMod val="50000"/>
                  </a:srgbClr>
                </a:solidFill>
              </a:rPr>
              <a:t>5</a:t>
            </a:r>
            <a:endParaRPr lang="ru-RU" sz="4100" b="1" dirty="0">
              <a:solidFill>
                <a:srgbClr val="964305">
                  <a:lumMod val="50000"/>
                </a:srgb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7488832" cy="597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Критерий №5 «Грамотность»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Данный критерий позволяет оценить грамотность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выпускника.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i="1" dirty="0">
                <a:latin typeface="Times New Roman"/>
                <a:ea typeface="Calibri"/>
                <a:cs typeface="Times New Roman"/>
              </a:rPr>
              <a:t>«Незачет» ставится, если речевые, грамматические, а также орфографические и пунктуационные ошибки, допущенные в сочинении, затрудняют чтение и понимание текста (в сумме более 5 ошибок на 100 слов).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72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Саша\Исслед. работа\103384900_4514961_a_vodi_yj_vesnoi_shymy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672408" cy="48245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392488" cy="63709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fontAlgn="t"/>
            <a:r>
              <a:rPr lang="ru-RU" sz="2400" dirty="0"/>
              <a:t>В состав слова «сочинение» входит корень "-чин-", имеющий значение "порядок, иерархия". </a:t>
            </a:r>
          </a:p>
          <a:p>
            <a:pPr fontAlgn="t"/>
            <a:r>
              <a:rPr lang="ru-RU" sz="2400" b="1" dirty="0"/>
              <a:t>Сочинение</a:t>
            </a:r>
            <a:r>
              <a:rPr lang="ru-RU" sz="2400" dirty="0"/>
              <a:t> - это упорядочение мыслей, приведение их в надлежащий порядок, продиктованный выбранной темой и материалом анализа. </a:t>
            </a:r>
          </a:p>
          <a:p>
            <a:pPr fontAlgn="t"/>
            <a:r>
              <a:rPr lang="ru-RU" sz="2400" dirty="0"/>
              <a:t>В практику обучения сочинение вошло очень давно. </a:t>
            </a:r>
          </a:p>
          <a:p>
            <a:pPr fontAlgn="t"/>
            <a:r>
              <a:rPr lang="ru-RU" sz="2400" dirty="0"/>
              <a:t>Сочинение в разных типах учебных заведений в </a:t>
            </a:r>
            <a:r>
              <a:rPr lang="en-US" sz="2400" dirty="0" smtClean="0"/>
              <a:t>XIX</a:t>
            </a:r>
            <a:r>
              <a:rPr lang="ru-RU" sz="2400" dirty="0" smtClean="0"/>
              <a:t>-ХХ </a:t>
            </a:r>
            <a:r>
              <a:rPr lang="ru-RU" sz="2400" dirty="0"/>
              <a:t>вв.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7544" y="459276"/>
            <a:ext cx="8208912" cy="52475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Разделим темы (по принятой типологии):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Сочинение-характеристика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Сочинение-проблемный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вопрос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/>
              <a:t>Сочинение-сопоставление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/>
              <a:t>(возможно и с элементами полемики</a:t>
            </a:r>
            <a:r>
              <a:rPr lang="ru-RU" sz="3200" i="1" dirty="0" smtClean="0"/>
              <a:t>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/>
              <a:t>Сочинение-эссе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очинение-сопоставление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(возможно и с элементами полемики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79512" y="-273421"/>
            <a:ext cx="8496944" cy="6694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Сочинение-проблемный вопрос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Революционер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 Базаров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 себя убил или старушонку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?» (По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роману 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Ф.М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Достоевского «Преступление и наказание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Смешон или страшен Молчалин?»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(По комедии А.С. Грибоедова «Горе от ума».)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Каков путь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князя Игоря к покаянию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(По «Слову о полку </a:t>
            </a:r>
          </a:p>
          <a:p>
            <a:pPr marL="0" marR="0" lvl="0" indent="0" algn="l" defTabSz="914400" rtl="0" eaLnBrk="0" fontAlgn="base" latinLnBrk="0" hangingPunct="0">
              <a:buClrTx/>
              <a:buSzTx/>
              <a:tabLst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Игореве».)</a:t>
            </a:r>
          </a:p>
          <a:p>
            <a:pPr marL="0" marR="0" lvl="0" indent="0" algn="l" defTabSz="914400" rtl="0" eaLnBrk="0" fontAlgn="base" latinLnBrk="0" hangingPunct="0"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Почему </a:t>
            </a:r>
            <a:r>
              <a:rPr lang="ru-RU" sz="24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Печорина трудно назвать фаталистом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Какова роль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образа Татьяны Лариной в романе </a:t>
            </a:r>
          </a:p>
          <a:p>
            <a:pPr marL="0" marR="0" lvl="0" indent="0" algn="l" defTabSz="914400" rtl="0" eaLnBrk="0" fontAlgn="base" latinLnBrk="0" hangingPunct="0">
              <a:buClrTx/>
              <a:buSzTx/>
              <a:tabLst/>
            </a:pPr>
            <a:r>
              <a:rPr 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А.С. Пушкина «Евгений Онегин»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В чем вы видите влияние Маяковского на   современную</a:t>
            </a:r>
          </a:p>
          <a:p>
            <a:pPr marL="0" marR="0" lvl="0" indent="0" algn="l" defTabSz="914400" rtl="0" eaLnBrk="0" fontAlgn="base" latinLnBrk="0" hangingPunct="0">
              <a:buClrTx/>
              <a:buSzTx/>
              <a:tabLst/>
            </a:pPr>
            <a:r>
              <a:rPr 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поэзию?</a:t>
            </a:r>
          </a:p>
          <a:p>
            <a:pPr marL="0" marR="0" lvl="0" indent="0" algn="l" defTabSz="914400" rtl="0" eaLnBrk="0" fontAlgn="base" latinLnBrk="0" hangingPunct="0"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Почему  Акакия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Башмачкина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называют «маленьким</a:t>
            </a:r>
          </a:p>
          <a:p>
            <a:pPr marL="0" marR="0" lvl="0" indent="0" algn="l" defTabSz="914400" rtl="0" eaLnBrk="0" fontAlgn="base" latinLnBrk="0" hangingPunct="0">
              <a:buClrTx/>
              <a:buSzTx/>
              <a:tabLst/>
            </a:pPr>
            <a:r>
              <a:rPr 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человеком»? </a:t>
            </a:r>
          </a:p>
          <a:p>
            <a:pPr marL="0" marR="0" lvl="0" indent="0" algn="l" defTabSz="914400" rtl="0" eaLnBrk="0" fontAlgn="base" latinLnBrk="0" hangingPunct="0"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 чем пророчествовали русские писатели Х1Х века?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Сочинение-сопоставление (возможно и с элементами полемики)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чем вы согласны или хотите поспорить с В.О. Ключевским в его оценке  преподобного Сергия Радонежского?( Статья В.О. Ключевского «Значение преподобного Сергия Радонежского для русского народа и государства»).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Преподобный Сергий в судьбе отца Павла Флоренского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Сочинение-сопоставление (возможно и с элементами полемики)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чем вы согласны или хотите поспорить с В.О. Ключевским в его оценке  преподобного Сергия Радонежского?( Статья В.О. Ключевского «Значение преподобного Сергия Радонежского для русского народа и государства»).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Преподобный Сергий в судьбе отца Павла Флоренского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3156"/>
            <a:ext cx="40430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народа и государства»).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Преподобный Сергий в судьбе отца Павла Флоренского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Сочинение-сопоставление (возможно и с элементами полемики)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Сочинение-сопоставление (возможно и с элементами полемики)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Сочинение-сопоставление (возможно и с элементами полемики)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76672"/>
            <a:ext cx="828092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Сочинение-сопоставление (возможно с элементами полемики)</a:t>
            </a:r>
            <a:endParaRPr lang="ru-RU" sz="2000" b="1" dirty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Сочинение-сопоставление (возможно и с элементами полемики)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Сочинение-сопоставление (возможно и с элементами полемики)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251520" y="783250"/>
            <a:ext cx="8352928" cy="512448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ВССС 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чем вы согласны или хотите поспорить 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В.Г.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Белин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ским в его оценке 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браза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Татьяны Лариной? (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Чацкий и Молчалин – соперники или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антиподы? (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="1" baseline="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похожи и чем отличаются Евгений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baseline="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Базаров и Павел Кирсанов. ( 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2088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dirty="0" smtClean="0"/>
              <a:t>Восстановим в памяти, </a:t>
            </a:r>
            <a:r>
              <a:rPr lang="ru-RU" sz="3200" b="1" dirty="0" smtClean="0"/>
              <a:t>приведем в систему основные правила работы с текстом  </a:t>
            </a:r>
            <a:r>
              <a:rPr lang="ru-RU" sz="3200" dirty="0" smtClean="0"/>
              <a:t>при условии, что требуется создать собственный текст,  то есть произведем </a:t>
            </a:r>
          </a:p>
          <a:p>
            <a:pPr algn="ctr"/>
            <a:r>
              <a:rPr lang="ru-RU" sz="3200" b="1" dirty="0" smtClean="0"/>
              <a:t>процесс </a:t>
            </a:r>
            <a:r>
              <a:rPr lang="ru-RU" sz="3200" b="1" dirty="0" err="1" smtClean="0"/>
              <a:t>переопосредования</a:t>
            </a:r>
            <a:r>
              <a:rPr lang="ru-RU" sz="3200" b="1" dirty="0" smtClean="0"/>
              <a:t> художественного текста</a:t>
            </a:r>
            <a:r>
              <a:rPr lang="ru-RU" sz="3200" dirty="0" smtClean="0"/>
              <a:t>, </a:t>
            </a:r>
          </a:p>
          <a:p>
            <a:r>
              <a:rPr lang="ru-RU" sz="3200" dirty="0" smtClean="0"/>
              <a:t>напишем сочинения сочинение малого большого объема (не менее 350 слов).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95916"/>
            <a:ext cx="8280920" cy="51398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Сочинение-рассуждение можно представить в виде формулы: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Рассуждение:  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тезис  + довод 1  + довод 2 …= вывод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Тезис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это основная мысль, которую надо объяснить или доказать.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Доводы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это доказательства, аргументы.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592194"/>
            <a:ext cx="8496944" cy="5717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это круг событий и лиц, составляющих основу текста;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то, о чем говорится в тексте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то, что в нем изображается.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Через раскрытия темы выражается идея текста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После первого прочтения (анализа) текста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черновике формулируются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тема ………б) проблема ………)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\\Pc-on-time\мои рисунки\2008-07-23\959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21088"/>
            <a:ext cx="1588008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353986"/>
            <a:ext cx="8496944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Каждая тема развивается в ряде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микротем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Микротемы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это смысловые фрагменты текста. Каждая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микротема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по-новому раскрывает тему и основную мысль текста.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Микротемы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могут развиваться подробно и сжато, могут занимать часть абзаца, весь абзац или несколько абзацев.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 время второго чтения текста производится деление на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микротемы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аналитическое рассмотрение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микротем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после этого возможна корректировка уже записанных ранее темы и проблемы)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61247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/>
              <a:t>Главная мысль (идея, тезис</a:t>
            </a:r>
            <a:r>
              <a:rPr lang="ru-RU" sz="2800" dirty="0" smtClean="0"/>
              <a:t>) раскрывает цель текста, его смысл.</a:t>
            </a:r>
          </a:p>
          <a:p>
            <a:r>
              <a:rPr lang="ru-RU" sz="2800" dirty="0" smtClean="0"/>
              <a:t>При выявлении главной мысли следует обратиться к </a:t>
            </a:r>
            <a:r>
              <a:rPr lang="ru-RU" sz="2800" b="1" dirty="0" smtClean="0"/>
              <a:t>трем сильным позициям текста</a:t>
            </a:r>
            <a:r>
              <a:rPr lang="ru-RU" sz="2800" dirty="0" smtClean="0"/>
              <a:t> (</a:t>
            </a:r>
            <a:r>
              <a:rPr lang="ru-RU" sz="2800" b="1" dirty="0" smtClean="0"/>
              <a:t>заголовок, конец вступления, заключение</a:t>
            </a:r>
            <a:r>
              <a:rPr lang="ru-RU" sz="2800" dirty="0" smtClean="0"/>
              <a:t>) и  попробовать найти предложение, выражающее основную мысль.</a:t>
            </a:r>
          </a:p>
          <a:p>
            <a:endParaRPr lang="ru-RU" sz="2800" dirty="0" smtClean="0"/>
          </a:p>
          <a:p>
            <a:r>
              <a:rPr lang="ru-RU" sz="2800" dirty="0" smtClean="0"/>
              <a:t>В тексте очень важно найти </a:t>
            </a:r>
            <a:r>
              <a:rPr lang="ru-RU" sz="2800" b="1" dirty="0" smtClean="0"/>
              <a:t>ключевые главы, слова.</a:t>
            </a:r>
            <a:r>
              <a:rPr lang="ru-RU" sz="2800" dirty="0" smtClean="0"/>
              <a:t> Они могут быть </a:t>
            </a:r>
            <a:r>
              <a:rPr lang="ru-RU" sz="2800" b="1" dirty="0" smtClean="0"/>
              <a:t>а)</a:t>
            </a:r>
            <a:r>
              <a:rPr lang="ru-RU" sz="2800" dirty="0" smtClean="0"/>
              <a:t> объективными, сжато передающими движение информации в тексте; </a:t>
            </a:r>
            <a:r>
              <a:rPr lang="ru-RU" sz="2800" b="1" dirty="0" smtClean="0"/>
              <a:t>б)</a:t>
            </a:r>
            <a:r>
              <a:rPr lang="ru-RU" sz="2800" dirty="0" smtClean="0"/>
              <a:t> субъективными, помогающими понять позицию автора, его отношение к проблеме, идею текста, его эмоциональный настрой.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Полезно составить план, он отражает структурно-смысловую организацию текста.</a:t>
            </a:r>
            <a:endParaRPr lang="ru-RU" dirty="0" smtClean="0"/>
          </a:p>
          <a:p>
            <a:r>
              <a:rPr lang="ru-RU" dirty="0" smtClean="0"/>
              <a:t>Планы могут быть трех видов: вопросный, тезисный, назывной.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035687"/>
              </p:ext>
            </p:extLst>
          </p:nvPr>
        </p:nvGraphicFramePr>
        <p:xfrm>
          <a:off x="179511" y="1402080"/>
          <a:ext cx="8496945" cy="519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7334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Назывной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Вопросный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Тезисный план</a:t>
                      </a:r>
                      <a:endParaRPr lang="ru-RU" dirty="0"/>
                    </a:p>
                  </a:txBody>
                  <a:tcPr/>
                </a:tc>
              </a:tr>
              <a:tr h="446182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Повествование о жизни и становлении святого</a:t>
                      </a:r>
                      <a:r>
                        <a:rPr lang="ru-RU" sz="3200" dirty="0" smtClean="0"/>
                        <a:t>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 происходил путь становления мальчика Варфоломея в преподобного? Как постепенно совершилось чудесное преображение человека?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Повествование о жизни, становлении,</a:t>
                      </a:r>
                      <a:r>
                        <a:rPr lang="ru-RU" sz="2400" baseline="0" dirty="0" smtClean="0"/>
                        <a:t> молитвенном подвиге святого – главная особенность житийной повести.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\\Pc-on-time\мои рисунки\2008-07-23\959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77072"/>
            <a:ext cx="1588008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331640" y="86861"/>
            <a:ext cx="61926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Средства связи частей текста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5" y="476672"/>
          <a:ext cx="8640960" cy="6391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70075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связи частей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 использования</a:t>
                      </a:r>
                      <a:endParaRPr lang="ru-RU" dirty="0"/>
                    </a:p>
                  </a:txBody>
                  <a:tcPr/>
                </a:tc>
              </a:tr>
              <a:tr h="1355398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Слова-сигналы очередности, логической последовательности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так называемые «путеводные» слова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Во-первых, во-вторых, в первую очередь, далее, затем.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Создать «мостики» между частями текста и тем самым облегчить его восприятие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080379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Связочные 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Рассмотрим следующую проблему. Перейдем к следующему вопросу. Остановимся на этом подробнее. Стоит поразмышлять на тему…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0757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Слова, указывающие на причину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Из-за, благодаря, по причине, в связи с…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Объяснить причину появления чего-либо</a:t>
                      </a:r>
                      <a:endParaRPr lang="ru-RU" dirty="0"/>
                    </a:p>
                  </a:txBody>
                  <a:tcPr/>
                </a:tc>
              </a:tr>
              <a:tr h="135539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Обобщающие или резюмирующие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Следовательно, стало быть, таким образом, поэтому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Подвести итог рассуждениям, сигнализировать о завершении всего рассказа или какого-либо его этапа.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 flipV="1">
            <a:off x="251520" y="1668426"/>
            <a:ext cx="8424936" cy="468052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0"/>
            <a:ext cx="8280920" cy="16312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Виды тем по литературе:</a:t>
            </a:r>
            <a:r>
              <a:rPr lang="ru-RU" sz="1400" dirty="0" smtClean="0"/>
              <a:t> </a:t>
            </a:r>
            <a:r>
              <a:rPr lang="ru-RU" dirty="0" smtClean="0"/>
              <a:t>проблемные</a:t>
            </a:r>
            <a:r>
              <a:rPr lang="ru-RU" dirty="0"/>
              <a:t>, сопоставительные, обзорные, темы, связанные с </a:t>
            </a:r>
            <a:r>
              <a:rPr lang="ru-RU" dirty="0" smtClean="0"/>
              <a:t>раскрытием </a:t>
            </a:r>
            <a:r>
              <a:rPr lang="ru-RU" dirty="0"/>
              <a:t>особенностей мастерства писателя, анализ литературного произведения (лирики, драмы, эпических произведений), анализ эпизода, сочинение по цитате, </a:t>
            </a:r>
            <a:r>
              <a:rPr lang="ru-RU" dirty="0" smtClean="0"/>
              <a:t>эссе, смешанные</a:t>
            </a:r>
            <a:r>
              <a:rPr lang="ru-RU" dirty="0"/>
              <a:t>, </a:t>
            </a:r>
            <a:r>
              <a:rPr lang="ru-RU" dirty="0" smtClean="0"/>
              <a:t>свободные). </a:t>
            </a:r>
            <a:endParaRPr lang="ru-RU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ТЕМЫ СОЧИНЕНИЙ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0216" y="1749787"/>
            <a:ext cx="828092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/>
              <a:t>1.В </a:t>
            </a:r>
            <a:r>
              <a:rPr lang="ru-RU" sz="1400" b="1" dirty="0"/>
              <a:t>чем трагедия г-жи </a:t>
            </a:r>
            <a:r>
              <a:rPr lang="ru-RU" sz="1400" b="1" dirty="0" err="1"/>
              <a:t>Простаковой</a:t>
            </a:r>
            <a:r>
              <a:rPr lang="ru-RU" sz="1400" b="1" dirty="0"/>
              <a:t>, по мысли создателя комедии «Недоросль» Д.И. Фонвизина?</a:t>
            </a:r>
            <a:endParaRPr lang="ru-RU" sz="1400" dirty="0"/>
          </a:p>
          <a:p>
            <a:pPr lvl="0"/>
            <a:r>
              <a:rPr lang="ru-RU" sz="1400" b="1" dirty="0" smtClean="0"/>
              <a:t>2.Как </a:t>
            </a:r>
            <a:r>
              <a:rPr lang="ru-RU" sz="1400" b="1" dirty="0"/>
              <a:t>характеризует двух героев поведение во время дуэли и чем отличается их поведение?  (По роману Л.Н. Толстого «Война и мир»).</a:t>
            </a:r>
            <a:endParaRPr lang="ru-RU" sz="1400" dirty="0"/>
          </a:p>
          <a:p>
            <a:pPr lvl="0"/>
            <a:r>
              <a:rPr lang="ru-RU" sz="1400" b="1" dirty="0" smtClean="0"/>
              <a:t>3.Почему </a:t>
            </a:r>
            <a:r>
              <a:rPr lang="ru-RU" sz="1400" b="1" dirty="0"/>
              <a:t>роман «Капитанская дочка» называют   духовно-нравственным завещанием А.С. Пушкина?</a:t>
            </a:r>
            <a:endParaRPr lang="ru-RU" sz="1400" dirty="0"/>
          </a:p>
          <a:p>
            <a:pPr lvl="0"/>
            <a:r>
              <a:rPr lang="ru-RU" sz="1400" b="1" dirty="0" smtClean="0"/>
              <a:t>4.Почему </a:t>
            </a:r>
            <a:r>
              <a:rPr lang="ru-RU" sz="1400" b="1" dirty="0"/>
              <a:t>скромная дочь капитана Миронова заняла столь значительное место в сюжете романа А.С. Пушкина «Капитанская дочка»?</a:t>
            </a:r>
            <a:endParaRPr lang="ru-RU" sz="1400" dirty="0"/>
          </a:p>
          <a:p>
            <a:pPr lvl="0"/>
            <a:r>
              <a:rPr lang="ru-RU" sz="1400" b="1" dirty="0" smtClean="0"/>
              <a:t>5.В </a:t>
            </a:r>
            <a:r>
              <a:rPr lang="ru-RU" sz="1400" b="1" dirty="0"/>
              <a:t>чем схожи и чем различаются Чацкий и Молчалин, герои </a:t>
            </a:r>
            <a:r>
              <a:rPr lang="ru-RU" sz="1400" b="1" dirty="0" smtClean="0"/>
              <a:t>комедии </a:t>
            </a:r>
            <a:r>
              <a:rPr lang="ru-RU" sz="1400" b="1" dirty="0" err="1" smtClean="0"/>
              <a:t>А.С.Грибоедова</a:t>
            </a:r>
            <a:r>
              <a:rPr lang="ru-RU" sz="1400" b="1" dirty="0" smtClean="0"/>
              <a:t> </a:t>
            </a:r>
            <a:r>
              <a:rPr lang="ru-RU" sz="1400" b="1" dirty="0"/>
              <a:t>«Горе от ума»?</a:t>
            </a:r>
            <a:endParaRPr lang="ru-RU" sz="1400" dirty="0"/>
          </a:p>
          <a:p>
            <a:pPr lvl="0"/>
            <a:r>
              <a:rPr lang="ru-RU" sz="1400" b="1" dirty="0" smtClean="0"/>
              <a:t>6.В </a:t>
            </a:r>
            <a:r>
              <a:rPr lang="ru-RU" sz="1400" b="1" dirty="0"/>
              <a:t>каких произведениях русской литературы изображаются сцены дуэли и в чем их можно сопоставить с приведенной сценой?</a:t>
            </a:r>
            <a:endParaRPr lang="ru-RU" sz="1400" dirty="0"/>
          </a:p>
          <a:p>
            <a:pPr lvl="0"/>
            <a:r>
              <a:rPr lang="ru-RU" sz="1400" dirty="0"/>
              <a:t> </a:t>
            </a:r>
            <a:r>
              <a:rPr lang="ru-RU" sz="1400" dirty="0" smtClean="0"/>
              <a:t>7.</a:t>
            </a:r>
            <a:r>
              <a:rPr lang="ru-RU" sz="1400" b="1" dirty="0" smtClean="0"/>
              <a:t>С </a:t>
            </a:r>
            <a:r>
              <a:rPr lang="ru-RU" sz="1400" b="1" dirty="0"/>
              <a:t>какой целью автор сопоставляет  образы Печорина и </a:t>
            </a:r>
            <a:r>
              <a:rPr lang="ru-RU" sz="1400" b="1" dirty="0" err="1"/>
              <a:t>Вулича</a:t>
            </a:r>
            <a:r>
              <a:rPr lang="ru-RU" sz="1400" b="1" dirty="0"/>
              <a:t> в новелле «Фаталист»? (По роману М.Ю. Лермонтова «Герой нашего времени»).</a:t>
            </a:r>
            <a:endParaRPr lang="ru-RU" sz="1400" dirty="0"/>
          </a:p>
          <a:p>
            <a:pPr lvl="0"/>
            <a:r>
              <a:rPr lang="ru-RU" sz="1400" b="1" dirty="0" smtClean="0"/>
              <a:t>8.Как </a:t>
            </a:r>
            <a:r>
              <a:rPr lang="ru-RU" sz="1400" b="1" dirty="0"/>
              <a:t>решается тема судьбы в романе М.Ю</a:t>
            </a:r>
            <a:r>
              <a:rPr lang="ru-RU" sz="1400" b="1" dirty="0" smtClean="0"/>
              <a:t>. Лермонтова </a:t>
            </a:r>
            <a:r>
              <a:rPr lang="ru-RU" sz="1400" b="1" dirty="0"/>
              <a:t>«Герой нашего времени»?</a:t>
            </a:r>
            <a:endParaRPr lang="ru-RU" sz="1400" dirty="0"/>
          </a:p>
          <a:p>
            <a:pPr lvl="0"/>
            <a:r>
              <a:rPr lang="ru-RU" sz="1400" b="1" dirty="0" smtClean="0"/>
              <a:t>9.Какова </a:t>
            </a:r>
            <a:r>
              <a:rPr lang="ru-RU" sz="1400" b="1" dirty="0"/>
              <a:t>роль детали в произведениях Гоголя? Почему у писателя была своеобразная страсть к бытописанию?</a:t>
            </a:r>
            <a:endParaRPr lang="ru-RU" sz="1400" dirty="0"/>
          </a:p>
          <a:p>
            <a:pPr lvl="0"/>
            <a:r>
              <a:rPr lang="ru-RU" sz="1400" b="1" dirty="0" smtClean="0"/>
              <a:t>10.Почему </a:t>
            </a:r>
            <a:r>
              <a:rPr lang="ru-RU" sz="1400" b="1" dirty="0"/>
              <a:t>героев романа А.С. Пушкина Гринёва и Пугачёва можно назвать, пользуясь характеристикой Достоевского, «русскими мальчиками»?</a:t>
            </a:r>
            <a:endParaRPr lang="ru-RU" sz="1400" dirty="0"/>
          </a:p>
          <a:p>
            <a:pPr lvl="0"/>
            <a:r>
              <a:rPr lang="ru-RU" sz="1400" b="1" dirty="0" smtClean="0"/>
              <a:t>11.В </a:t>
            </a:r>
            <a:r>
              <a:rPr lang="ru-RU" sz="1400" b="1" dirty="0"/>
              <a:t>чем отличие идеалов от идолов?</a:t>
            </a:r>
            <a:endParaRPr lang="ru-RU" sz="1400" dirty="0"/>
          </a:p>
          <a:p>
            <a:pPr lvl="0"/>
            <a:r>
              <a:rPr lang="ru-RU" sz="1400" b="1" dirty="0" smtClean="0"/>
              <a:t>12.Вечный </a:t>
            </a:r>
            <a:r>
              <a:rPr lang="ru-RU" sz="1400" b="1" dirty="0"/>
              <a:t>спор добра и </a:t>
            </a:r>
            <a:r>
              <a:rPr lang="ru-RU" sz="1400" b="1" dirty="0" smtClean="0"/>
              <a:t>зла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0"/>
            <a:ext cx="5040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Средства связи частей текста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88120"/>
              </p:ext>
            </p:extLst>
          </p:nvPr>
        </p:nvGraphicFramePr>
        <p:xfrm>
          <a:off x="107505" y="332656"/>
          <a:ext cx="8640960" cy="6434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934711"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Слова, используемые для сопоставления частей информации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Так же, точно так, как; таким же образом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Подчеркнуть сходство чего-либо, кого-либо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20166"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Слова, используемые для противопоставления частей информации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одной стороны, с другой стороны, напротив, наоборот, зато, один – другой, герой персонаж (такой–то) - его оппонент…; благородные порывы одного – аморальные, предосудительные другого и т.д.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Подчеркнуть различие чего-либо, кого-либо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5483"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Слова, дающие оценку степени достоверности информации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Наверно, безусловно, конечно, вероятно, без сомнения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Помогают понять позицию автора, степень его уверенности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39753"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Слова, выражающие отношение автора к сказанному (уверенность, сомнения, оценка, чувства)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мой взгляд, как мы знаем, по моему убеждению, к стыду моему, с сожалению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Проявить в тексте личность автора и вызвать определенную реакцию читателей, создать общее поле речевого взаимодействия между пишущим и читающим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8466"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Апелляция к читателям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Давайте вместе подумаем, представьте себе, поставьте себя на это место; предположим, представим, что…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4270"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Поясняющие слова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 есть, иными словами, иначе говоря, точнее говоря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Конкретизировать, более подробно изъяснить вышеизложенное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79512" y="362525"/>
            <a:ext cx="849694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Работа над вступлением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Вступление должно быть небольшим, но интересным. Люди чаще всего обращают внимание на то, что написано в начале и в конце текста.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Типичные цели вступления: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дать общие сведения об обсуждаемой теме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ввести в тему текста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назвать проблему, которой будет посвящен ваш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текст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обосновать актуальность проблемы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заинтересовать потенциального читателя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подготовить к восприятию текста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высказать свою точку зрения на проблему.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3528" y="2526664"/>
            <a:ext cx="8352928" cy="3785652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 нужен для того, чтобы привлечь внимание.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Логично, если «магнитом» станет первое предложение.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Существуют разные приемы написания «магнитов».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560" y="476672"/>
            <a:ext cx="777686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«Магнит»,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или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Зацепляющий крючок»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133620"/>
              </p:ext>
            </p:extLst>
          </p:nvPr>
        </p:nvGraphicFramePr>
        <p:xfrm>
          <a:off x="179512" y="116632"/>
          <a:ext cx="8568952" cy="666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904656"/>
              </a:tblGrid>
              <a:tr h="149693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Прием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«Магнит»,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или зацепляющий крючок». Он нужен для того, чтобы привлечь внимание </a:t>
                      </a:r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Примеры</a:t>
                      </a:r>
                    </a:p>
                    <a:p>
                      <a:pPr algn="ctr"/>
                      <a:r>
                        <a:rPr lang="ru-RU" dirty="0" smtClean="0"/>
                        <a:t>Тема: Как я понимаю нигилизм Базарова?</a:t>
                      </a:r>
                      <a:endParaRPr lang="ru-RU" dirty="0"/>
                    </a:p>
                  </a:txBody>
                  <a:tcPr/>
                </a:tc>
              </a:tr>
              <a:tr h="879329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(риторический или просто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интересный вопрос по теме)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 ли мы задумываемся о самой природе нигилизма?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1473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Интересные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Нам кажется, что нигилизм остался в рамках своего века, когда он был изучен и прокомментирован гениальным Ницше.</a:t>
                      </a:r>
                      <a:endParaRPr lang="ru-RU" sz="1600" dirty="0"/>
                    </a:p>
                  </a:txBody>
                  <a:tcPr/>
                </a:tc>
              </a:tr>
              <a:tr h="73611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Восклицание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хочется иногда представиться неким современным денди, отрицающим все и вся!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1473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Яркие высказывания знаменитых людей, пословицы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 золотая посредственность пользуется завидною привилегией – никого не раздражать и не иметь …противников. В.Г. Белинский. Хорошо быть ученым, поэтом, воином, законодателем и проч., но худо не быть при этом человеком. В.Г. Белинский Если нет вечности, то ничего нет. Н.А. Бердяев Только влюбленный имеет право на звание человека. А. Блок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69953"/>
              </p:ext>
            </p:extLst>
          </p:nvPr>
        </p:nvGraphicFramePr>
        <p:xfrm>
          <a:off x="179512" y="188640"/>
          <a:ext cx="8568952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336704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«Сломанный компас», или ассоциация (выбирается какая-либо ассоциация, даже далекая от проблематики текста, а потом выявляется их глубинная связь).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Недавно мне случилось наблюдать за очень «крутым» парнем, а потом выяснилось, что внутри его крутости и уверенности – такая глубина тоски и нежелания хоть что-то позитивно принять, что я многое понял. Вот он современный нигилист. Да, он усвоил новый имидж уверенного и нахрапистого бизнесмена. А внутри-то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онегинская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русская хандра, безнадежная печоринская скука, отрицающий саму жизнь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базаровский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нигилизм.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«Маска» (мы как бы надеваем на себя маску оппонента или неискушенного читателя, способного лишь к поверхностному восприятию текста)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Многие могут возразить: «Чушь! Какой нигилизм? Новым русским некогда хандрить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они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торопятся сорвать куш. Они дело делают».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ж. Обратимся к литературному примеру.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Посмотрим, как у нового русского нигилиста Евгения Базарова, героя романа Тургенева «прорастает» традиционное отношение к жизни, как сама жизнь побеждает его нигилизм.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6093296"/>
            <a:ext cx="8568952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после «магнита следует предложение (или два), которые помогают перейти собственно к предмету осмысления. В нашем случае это последнее предложение, выделенное в таблице курсивом.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51520" y="1569802"/>
            <a:ext cx="8424936" cy="35394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Работа над основной частью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основной части сочинения нужно: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Аргументировать свой ответ, опираясь на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читательский опыт.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Аргументов в основной части может быть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или 3. После доводов-аргументов их надо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комментировать.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352146"/>
            <a:ext cx="8424936" cy="53245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Обычно каждый довод выделяется в отдельный абзац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«Из доводов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сильные и важные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должно положить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наперед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те, которые других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послабее, в середине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самые сильные – в конце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утверждения,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ибо слушатель и читатель больше началу и концу внимают и больше оные помнят».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М. Ломоносов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51520" y="486432"/>
            <a:ext cx="83529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выразить свое мнение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Личностная позиция может быть выражена с помощью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оценочных слов и специальных речевых клише: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Выражение уверенности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или предположения: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моему убеждению; на мой взгляд; считаю, что…; автор убедительно доказывает, что…; очевидно, что…; безусловно, нет сомнений, что…;вероятно, вполне может быть, что… и т.п.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Выражение эмоциональной оценки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своему удивлению, к  сожалению; к счастью; радует то, что…; нельзя оставаться равнодушным; поражает то, что …интересно, что…; текст производит глубокое впечатление и т .п.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Выражение а) согласия или б) несогласия с мнением автора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разделяю точку зрения автора; не могу не согласиться; автор предлагает интересное решение проблемы; правота автора неоспорима и др. б) к сожалению вынужден возразить, отметить, что…; не могу согласиться; сомнительно, что…; по-моему, автор упускает из виду, что…; на мой взгляд, проблема заключается в другом; эту проблему надо, по моему мнению, решать иначе;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539552" y="904756"/>
            <a:ext cx="799288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Работа над заключением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Заключение должно составлять примерно одну шестую вашего текста.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Типичные цели заключения: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суммировать, обобщить сказанное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подвести итоги размышления, сделать вывод;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дать оценку сказанному;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дать ответ на вопрос, поставленный во вступлении;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повысить убедительность текста, используя дополнительные сильные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аргументы;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сделать прогноз каких-то событий или явлений;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четко сформулировать мнение автора по данной проблеме;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вновь привлечь внимание к проблеме, о которой идет речь,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подчеркнуть ее актуальность…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88640"/>
            <a:ext cx="54726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ПРИЕМЫ НАПИСАНИЯ ЗАКЛЮЧЕНИЯ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44701"/>
              </p:ext>
            </p:extLst>
          </p:nvPr>
        </p:nvGraphicFramePr>
        <p:xfrm>
          <a:off x="179512" y="692695"/>
          <a:ext cx="8496944" cy="569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832648"/>
              </a:tblGrid>
              <a:tr h="5117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511701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Риторический вопрос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Почему же Тургенев привел героя к такому концу? И означает ли он бесперспективность крайнего отрицания- нигилизма?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701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Восклицание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Сколько же мудрости, сколько света в финале романа! Как удивителен и многозначен последний пейзаж – картина сельского кладбища!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701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Высказывание своего мнения, предположения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Тургенев увидел появление нового типа сознания у человека. Он придумал Базарова, желая «высечь» нигилистов-детей. Я думаю, у него это получилось не вполне. Сам писатель симпатизирует своему герою и заставляет задуматься о крайностях нигилистического сознания.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701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Призыв к действию, совет, пожелание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Будем помнить, что не нигилистическим отрицанием и разрушением традиционных ценностей, а созиданием  торжествует и движется жизнь.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701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Подведение итогов 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Таким образом, в романе Тургенева… Рассуждая о проблеме, прихожу к выводам…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701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«Ход в будущее»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 будет, если…; что может произойти…; как будет хорошо… и т.п.)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Жизнь всегда меняется, «преобразования необходимы», но что будет, если оно будет крайне революционным, сметающим все на своем пути. В том числе любимых старичков родителей…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496944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Утверждённый </a:t>
            </a:r>
            <a:r>
              <a:rPr lang="ru-RU" sz="2400" b="1" dirty="0">
                <a:latin typeface="Times New Roman"/>
                <a:ea typeface="Times New Roman"/>
              </a:rPr>
              <a:t>список тематических направлений, по которым будут писаться выпускные сочинения с 2015 года</a:t>
            </a:r>
            <a:r>
              <a:rPr lang="ru-RU" sz="2400" b="1" dirty="0" smtClean="0">
                <a:latin typeface="Times New Roman"/>
                <a:ea typeface="Times New Roman"/>
              </a:rPr>
              <a:t>.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выпускное сочинение будет служить допуском к ЕГЭ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писаться в декабре каждого учебного года.</a:t>
            </a: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Конкретные темы сочинений будут известны 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лишь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день написания сочинения. 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емы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сочинений будут индивидуальны для каждого часового пояса.</a:t>
            </a:r>
            <a:endParaRPr lang="ru-RU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828" y="3140968"/>
            <a:ext cx="8496944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1. «Недаром помнит вся Россия…» (200-летний юбилей М.Ю. Лермонтова).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Темы сочинений, сформулированные на </a:t>
            </a:r>
            <a:r>
              <a:rPr lang="ru-RU" sz="2800" dirty="0" smtClean="0">
                <a:latin typeface="Times New Roman"/>
                <a:ea typeface="Times New Roman"/>
              </a:rPr>
              <a:t>материале </a:t>
            </a:r>
            <a:r>
              <a:rPr lang="ru-RU" sz="2800" dirty="0">
                <a:latin typeface="Times New Roman"/>
                <a:ea typeface="Times New Roman"/>
              </a:rPr>
              <a:t>творчества М.Ю. Лермонтова, нацеливают на размышления о своеобразии творчества М.Ю. Лермонтова, особенностях проблематики его произведений, специфике художественной картины мира, характерных чертах </a:t>
            </a:r>
            <a:r>
              <a:rPr lang="ru-RU" sz="2800" dirty="0" err="1">
                <a:latin typeface="Times New Roman"/>
                <a:ea typeface="Times New Roman"/>
              </a:rPr>
              <a:t>лермонтовского</a:t>
            </a:r>
            <a:r>
              <a:rPr lang="ru-RU" sz="2800" dirty="0">
                <a:latin typeface="Times New Roman"/>
                <a:ea typeface="Times New Roman"/>
              </a:rPr>
              <a:t> героя и т.п.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810274"/>
              </p:ext>
            </p:extLst>
          </p:nvPr>
        </p:nvGraphicFramePr>
        <p:xfrm>
          <a:off x="107504" y="126792"/>
          <a:ext cx="864096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493"/>
                <a:gridCol w="6045467"/>
              </a:tblGrid>
              <a:tr h="277431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Яркие высказывания известных людей, пословицы и т.п.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…у жизни есть один смысл – сама жизнь. Эрих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Фромм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человечества начинается с акта непослушания, что в то же время есть начало его освобождения и интеллектуального развития. Эрих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Фромм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 глубже мы заглядываем в природу, тем больше мы понимаем, что она исполнена жизни… что вся жизнь – это великая тайна. Альберт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Швейцер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Настоящие писатели – совесть человечества. Людвиг Фейербах Государство существует не для того, чтобы превращать земную жизнь в рай, а для того, чтобы  помешать ей окончательно превратиться в ад. Н.А. Бердяев</a:t>
                      </a:r>
                      <a:endParaRPr lang="ru-RU" sz="1800" dirty="0"/>
                    </a:p>
                  </a:txBody>
                  <a:tcPr/>
                </a:tc>
              </a:tr>
              <a:tr h="107126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Сравнение, образ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Давно возникло это противостояние «отцов» и «детей». Но что будет, если «блудный сын» не вернется к Отцу. Базаров у Тургенева, мне кажется, вернулся.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c-on-time\мои рисунки\2008-07-23\izlozhenie-po-russkomu-yazyku-8-klassa-tro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7620000" cy="593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51520" y="474723"/>
            <a:ext cx="835292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Внимание: важно!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Избегайте в сочинении штампов и расхожих фраз типа: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великолепный писатель, имеет громадное значение; выразил чаяния; проклятая Николаевская Россия;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своем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произведении; губительное светское общество;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показал все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недостатки, пороки; выразил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всю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любовь.</a:t>
            </a:r>
            <a:r>
              <a:rPr kumimoji="0" lang="ru-RU" sz="3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прочие общие слова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hlinkClick r:id="rId2"/>
              </a:rPr>
              <a:t>Что такое эссе</a:t>
            </a:r>
            <a:r>
              <a:rPr lang="ru-RU" sz="2400" dirty="0"/>
              <a:t> </a:t>
            </a:r>
          </a:p>
          <a:p>
            <a:r>
              <a:rPr lang="ru-RU" sz="3600" i="1" dirty="0"/>
              <a:t>Слово </a:t>
            </a:r>
            <a:r>
              <a:rPr lang="ru-RU" sz="3600" b="1" i="1" dirty="0"/>
              <a:t>"эссе" пришло в русский язык из французского</a:t>
            </a:r>
            <a:r>
              <a:rPr lang="ru-RU" sz="3600" dirty="0"/>
              <a:t> и исторически восходит к латинскому слову </a:t>
            </a:r>
            <a:r>
              <a:rPr lang="ru-RU" sz="3600" dirty="0" err="1"/>
              <a:t>exagium</a:t>
            </a:r>
            <a:r>
              <a:rPr lang="ru-RU" sz="3600" dirty="0"/>
              <a:t> </a:t>
            </a:r>
            <a:r>
              <a:rPr lang="ru-RU" sz="3600" b="1" dirty="0"/>
              <a:t>(взвешивание).</a:t>
            </a:r>
            <a:r>
              <a:rPr lang="ru-RU" sz="3600" dirty="0"/>
              <a:t> Французское </a:t>
            </a:r>
            <a:r>
              <a:rPr lang="ru-RU" sz="3600" dirty="0" err="1"/>
              <a:t>еззаi</a:t>
            </a:r>
            <a:r>
              <a:rPr lang="ru-RU" sz="3600" dirty="0"/>
              <a:t> можно </a:t>
            </a:r>
            <a:r>
              <a:rPr lang="ru-RU" sz="3600" b="1" dirty="0"/>
              <a:t>буквально перевести словами опыт, проба, попытка, набросок, очерк.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910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9928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Эссе - это прозаическое сочинение небольшого объема и свободной композиции</a:t>
            </a:r>
            <a:r>
              <a:rPr lang="ru-RU" sz="1600" dirty="0"/>
              <a:t>, выражающее </a:t>
            </a:r>
            <a:r>
              <a:rPr lang="ru-RU" sz="1600" b="1" dirty="0"/>
              <a:t>индивидуальные впечатления и соображения по конкретному поводу или вопросу</a:t>
            </a:r>
            <a:r>
              <a:rPr lang="ru-RU" sz="1600" dirty="0"/>
              <a:t> и заведомо не претендующее на определяющую или исчерпывающую трактовку предмета.</a:t>
            </a:r>
          </a:p>
          <a:p>
            <a:r>
              <a:rPr lang="ru-RU" sz="1600" dirty="0"/>
              <a:t>В "Толковом словаре иноязычных слов" Л.П. Крысина оно определяется как </a:t>
            </a:r>
            <a:r>
              <a:rPr lang="ru-RU" sz="1600" b="1" dirty="0"/>
              <a:t>"очерк, трактующий какие-нибудь проблемы не в систематическом научном виде, а в свободной форме".</a:t>
            </a:r>
            <a:endParaRPr lang="ru-RU" sz="1600" dirty="0"/>
          </a:p>
          <a:p>
            <a:r>
              <a:rPr lang="ru-RU" sz="1600" i="1" dirty="0"/>
              <a:t>"Большой энциклопедический словарь" дает такое определение эссе:</a:t>
            </a:r>
            <a:r>
              <a:rPr lang="ru-RU" sz="1600" dirty="0"/>
              <a:t> </a:t>
            </a:r>
            <a:r>
              <a:rPr lang="ru-RU" sz="1600" b="1" dirty="0"/>
              <a:t>"это жанр философской, литературно-критической, историко-биографической, публицистической прозы, сочетающий подчеркнуто индивидуальную позицию автора с непринужденным, часто парадоксальным изложением, ориентированным на разговорную речь".</a:t>
            </a:r>
            <a:endParaRPr lang="ru-RU" sz="1600" dirty="0"/>
          </a:p>
          <a:p>
            <a:r>
              <a:rPr lang="ru-RU" sz="1600" dirty="0"/>
              <a:t>"Краткая литературная энциклопедия" уточняет: "Эссе - это прозаическое сочинение небольшого объема и свободной композиции, трактующее частную тему и </a:t>
            </a:r>
            <a:r>
              <a:rPr lang="ru-RU" sz="1600" b="1" dirty="0"/>
              <a:t>представляющее попытку передать индивидуальные впечатления и соображения,</a:t>
            </a:r>
            <a:r>
              <a:rPr lang="ru-RU" sz="1600" dirty="0"/>
              <a:t> так или иначе с нею связанные</a:t>
            </a:r>
            <a:r>
              <a:rPr lang="ru-RU" sz="1600" dirty="0" smtClean="0"/>
              <a:t>".</a:t>
            </a:r>
          </a:p>
          <a:p>
            <a:r>
              <a:rPr lang="ru-RU" dirty="0" smtClean="0"/>
              <a:t>Выписываем </a:t>
            </a:r>
            <a:r>
              <a:rPr lang="ru-RU" sz="2400" dirty="0" smtClean="0"/>
              <a:t>основные  </a:t>
            </a:r>
            <a:r>
              <a:rPr lang="ru-RU" sz="2400" dirty="0"/>
              <a:t>п</a:t>
            </a:r>
            <a:r>
              <a:rPr lang="ru-RU" sz="2400" dirty="0" smtClean="0"/>
              <a:t>ризнаки</a:t>
            </a:r>
            <a:r>
              <a:rPr lang="ru-RU" dirty="0" smtClean="0"/>
              <a:t>: небольшой объем, свободная композиция, свободная форма, философское рассуждение, парадоксальность, ориентированность на разговорную речь, передача индивидуальных впечатлений и соображений. </a:t>
            </a:r>
          </a:p>
          <a:p>
            <a:pPr algn="ctr"/>
            <a:r>
              <a:rPr lang="ru-RU" b="1" dirty="0" smtClean="0"/>
              <a:t>Должна проступать личность пишущего!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528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064896" cy="57554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b="1" dirty="0"/>
              <a:t>Некоторые признаки эссе: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/>
              <a:t>наличие </a:t>
            </a:r>
            <a:r>
              <a:rPr lang="ru-RU" sz="2000" b="1" dirty="0"/>
              <a:t>конкретной темы или </a:t>
            </a:r>
            <a:r>
              <a:rPr lang="ru-RU" sz="2000" b="1" dirty="0" smtClean="0"/>
              <a:t>вопроса</a:t>
            </a:r>
            <a:endParaRPr lang="ru-RU" sz="2000" dirty="0" smtClean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 smtClean="0"/>
              <a:t>выражение </a:t>
            </a:r>
            <a:r>
              <a:rPr lang="ru-RU" sz="2000" b="1" dirty="0"/>
              <a:t>индивидуальных впечатлений и соображений</a:t>
            </a:r>
            <a:r>
              <a:rPr lang="ru-RU" sz="2000" dirty="0"/>
              <a:t> по конкретному поводу или </a:t>
            </a:r>
            <a:r>
              <a:rPr lang="ru-RU" sz="2000" dirty="0" smtClean="0"/>
              <a:t>вопросу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b="1" dirty="0" smtClean="0"/>
              <a:t>не </a:t>
            </a:r>
            <a:r>
              <a:rPr lang="ru-RU" sz="2000" b="1" dirty="0"/>
              <a:t>претендует на определяющую или исчерпывающую трактовку предмета</a:t>
            </a:r>
            <a:r>
              <a:rPr lang="ru-RU" sz="2000" dirty="0"/>
              <a:t>.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/>
              <a:t>как правило, предполагает </a:t>
            </a:r>
            <a:r>
              <a:rPr lang="ru-RU" sz="2000" b="1" dirty="0"/>
              <a:t>новое, субъективно окрашенное слово о </a:t>
            </a:r>
            <a:r>
              <a:rPr lang="ru-RU" sz="2000" b="1" dirty="0" smtClean="0"/>
              <a:t>чем-либо</a:t>
            </a:r>
            <a:r>
              <a:rPr lang="ru-RU" sz="2000" dirty="0" smtClean="0"/>
              <a:t>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 smtClean="0"/>
              <a:t>такое </a:t>
            </a:r>
            <a:r>
              <a:rPr lang="ru-RU" sz="2000" dirty="0"/>
              <a:t>произведение может иметь философский, историко-биографический, публицистический, литературно-критический, научно-популярный или чисто беллетристический характер.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b="1" dirty="0"/>
              <a:t>в содержании эссе оцениваются в первую очередь личность автора - его мировоззрение, мысли и чувства</a:t>
            </a:r>
            <a:r>
              <a:rPr lang="ru-RU" sz="2000" dirty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Данный </a:t>
            </a:r>
            <a:r>
              <a:rPr lang="ru-RU" dirty="0"/>
              <a:t>жанр стал популярным в последние годы. </a:t>
            </a:r>
            <a:r>
              <a:rPr lang="ru-RU" b="1" dirty="0"/>
              <a:t>Создателем жанра считается М</a:t>
            </a:r>
            <a:r>
              <a:rPr lang="ru-RU" b="1" dirty="0" smtClean="0"/>
              <a:t>. Монтень </a:t>
            </a:r>
            <a:r>
              <a:rPr lang="ru-RU" b="1" dirty="0"/>
              <a:t>("Опыты", 1580 г.).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Сегодня </a:t>
            </a:r>
            <a:r>
              <a:rPr lang="ru-RU" dirty="0"/>
              <a:t>такой жанр предлагается в качестве задания достаточно часто. </a:t>
            </a:r>
          </a:p>
        </p:txBody>
      </p:sp>
    </p:spTree>
    <p:extLst>
      <p:ext uri="{BB962C8B-B14F-4D97-AF65-F5344CB8AC3E}">
        <p14:creationId xmlns:p14="http://schemas.microsoft.com/office/powerpoint/2010/main" val="4013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496944" cy="68326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b="1" dirty="0"/>
              <a:t>Структура и план эссе</a:t>
            </a:r>
          </a:p>
          <a:p>
            <a:r>
              <a:rPr lang="ru-RU" sz="2000" dirty="0"/>
              <a:t>Структура определяется предъявляемыми требованиями:</a:t>
            </a:r>
          </a:p>
          <a:p>
            <a:pPr lvl="0"/>
            <a:r>
              <a:rPr lang="ru-RU" sz="2000" dirty="0"/>
              <a:t>мысли автора по проблеме излагаются в форме </a:t>
            </a:r>
            <a:r>
              <a:rPr lang="ru-RU" sz="2000" b="1" dirty="0"/>
              <a:t>кратких тезисов (Т).</a:t>
            </a:r>
            <a:r>
              <a:rPr lang="ru-RU" sz="2000" dirty="0"/>
              <a:t> </a:t>
            </a:r>
          </a:p>
          <a:p>
            <a:pPr lvl="0"/>
            <a:r>
              <a:rPr lang="ru-RU" sz="2000" dirty="0"/>
              <a:t>мысль должна быть подкреплена </a:t>
            </a:r>
            <a:r>
              <a:rPr lang="ru-RU" sz="2000" b="1" dirty="0"/>
              <a:t>доказательствами</a:t>
            </a:r>
            <a:r>
              <a:rPr lang="ru-RU" sz="2000" dirty="0"/>
              <a:t>, поэтому за тезисом </a:t>
            </a:r>
            <a:r>
              <a:rPr lang="ru-RU" sz="2000" b="1" dirty="0"/>
              <a:t>следуют аргументы (А).</a:t>
            </a:r>
            <a:r>
              <a:rPr lang="ru-RU" sz="2000" dirty="0"/>
              <a:t> </a:t>
            </a:r>
          </a:p>
          <a:p>
            <a:r>
              <a:rPr lang="ru-RU" sz="2000" dirty="0"/>
              <a:t>Аргументы - это </a:t>
            </a:r>
            <a:r>
              <a:rPr lang="ru-RU" sz="2000" dirty="0" smtClean="0"/>
              <a:t>характеристики художественного произведения, факты</a:t>
            </a:r>
            <a:r>
              <a:rPr lang="ru-RU" sz="2000" dirty="0"/>
              <a:t>, явления общественной жизни, события, жизненные ситуации и жизненный опыт, научные доказательства, ссылки на мнение ученых и др. </a:t>
            </a:r>
            <a:endParaRPr lang="ru-RU" sz="2000" dirty="0" smtClean="0"/>
          </a:p>
          <a:p>
            <a:r>
              <a:rPr lang="ru-RU" sz="2000" b="1" dirty="0" smtClean="0"/>
              <a:t>Лучше </a:t>
            </a:r>
            <a:r>
              <a:rPr lang="ru-RU" sz="2000" b="1" dirty="0"/>
              <a:t>приводить два </a:t>
            </a:r>
            <a:r>
              <a:rPr lang="ru-RU" sz="2000" dirty="0"/>
              <a:t>аргумента в пользу каждого </a:t>
            </a:r>
            <a:r>
              <a:rPr lang="ru-RU" sz="2000" dirty="0" smtClean="0"/>
              <a:t>тезиса. </a:t>
            </a:r>
            <a:r>
              <a:rPr lang="ru-RU" sz="2000" dirty="0"/>
              <a:t>О</a:t>
            </a:r>
            <a:r>
              <a:rPr lang="ru-RU" sz="2000" dirty="0" smtClean="0"/>
              <a:t>дин </a:t>
            </a:r>
            <a:r>
              <a:rPr lang="ru-RU" sz="2000" dirty="0"/>
              <a:t>аргумент кажется неубедительным, три аргумента могут "перегрузить" </a:t>
            </a:r>
            <a:r>
              <a:rPr lang="ru-RU" sz="2000" dirty="0" smtClean="0"/>
              <a:t>сочинение</a:t>
            </a:r>
            <a:r>
              <a:rPr lang="ru-RU" sz="2000" dirty="0"/>
              <a:t>, выполненное в </a:t>
            </a:r>
            <a:r>
              <a:rPr lang="ru-RU" sz="2000" b="1" dirty="0"/>
              <a:t>жанре, ориентированном на краткость и образность.</a:t>
            </a:r>
            <a:endParaRPr lang="ru-RU" sz="2000" dirty="0"/>
          </a:p>
          <a:p>
            <a:r>
              <a:rPr lang="ru-RU" sz="2000" dirty="0"/>
              <a:t>Таким образом, эссе приобретает кольцевую структуру (количество тезисов и аргументов зависит от темы, избранного плана, логики развития мысли):</a:t>
            </a:r>
          </a:p>
          <a:p>
            <a:pPr lvl="0"/>
            <a:r>
              <a:rPr lang="ru-RU" sz="2000" dirty="0" smtClean="0"/>
              <a:t>Вступление (содержит основной тезис) </a:t>
            </a:r>
            <a:endParaRPr lang="ru-RU" sz="2000" dirty="0"/>
          </a:p>
          <a:p>
            <a:pPr lvl="0"/>
            <a:r>
              <a:rPr lang="ru-RU" sz="2000" dirty="0"/>
              <a:t>тезис, аргументы </a:t>
            </a:r>
          </a:p>
          <a:p>
            <a:pPr lvl="0"/>
            <a:r>
              <a:rPr lang="ru-RU" sz="2000" dirty="0"/>
              <a:t>тезис, аргументы </a:t>
            </a:r>
          </a:p>
          <a:p>
            <a:pPr lvl="0"/>
            <a:r>
              <a:rPr lang="ru-RU" sz="2000" dirty="0"/>
              <a:t>тезис, аргументы </a:t>
            </a:r>
          </a:p>
          <a:p>
            <a:pPr lvl="0"/>
            <a:r>
              <a:rPr lang="ru-RU" sz="2000" dirty="0"/>
              <a:t>заключение. 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746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424936" cy="600164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При написании эссе важно также учитывать следующие моменты: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dirty="0"/>
              <a:t>Вступление и заключение должны фокусировать внимание на проблеме (во вступлении она ставится, в заключении - резюмируется мнение автора</a:t>
            </a:r>
            <a:r>
              <a:rPr lang="ru-RU" sz="2400" dirty="0" smtClean="0"/>
              <a:t>) 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dirty="0"/>
              <a:t>Необходимо выделение абзацев, красных строк, установление логической связи абзацев: так достигается целостность </a:t>
            </a:r>
            <a:r>
              <a:rPr lang="ru-RU" sz="2400" dirty="0" smtClean="0"/>
              <a:t>работы 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dirty="0"/>
              <a:t>Стиль изложения: эмоциональность, экспрессивность, художественность. Специалисты полагают, что должный эффект обеспечивают короткие, простые, разнообразные по интонации предложения, умелое использование "самого современного" знака препинания - </a:t>
            </a:r>
            <a:r>
              <a:rPr lang="ru-RU" sz="2400" dirty="0" smtClean="0"/>
              <a:t>тире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dirty="0"/>
              <a:t>С</a:t>
            </a:r>
            <a:r>
              <a:rPr lang="ru-RU" sz="2400" dirty="0" smtClean="0"/>
              <a:t>тиль </a:t>
            </a:r>
            <a:r>
              <a:rPr lang="ru-RU" sz="2400" dirty="0"/>
              <a:t>отражает особенности личности, об этом тоже полезно помнить. </a:t>
            </a:r>
          </a:p>
        </p:txBody>
      </p:sp>
    </p:spTree>
    <p:extLst>
      <p:ext uri="{BB962C8B-B14F-4D97-AF65-F5344CB8AC3E}">
        <p14:creationId xmlns:p14="http://schemas.microsoft.com/office/powerpoint/2010/main" val="36694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04664"/>
            <a:ext cx="8568952" cy="553997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800" b="1" dirty="0"/>
              <a:t>По литературной форме предстают в виде</a:t>
            </a:r>
            <a:r>
              <a:rPr lang="ru-RU" sz="2800" dirty="0"/>
              <a:t>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800" dirty="0"/>
              <a:t>рецензии,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800" dirty="0"/>
              <a:t>лирической миниатюры,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800" dirty="0"/>
              <a:t>заметки,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800" dirty="0"/>
              <a:t>странички из дневника,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800" dirty="0"/>
              <a:t>письма и др. </a:t>
            </a:r>
            <a:endParaRPr lang="ru-RU" sz="2800" dirty="0" smtClean="0"/>
          </a:p>
          <a:p>
            <a:pPr lvl="0"/>
            <a:endParaRPr lang="ru-RU" dirty="0"/>
          </a:p>
          <a:p>
            <a:r>
              <a:rPr lang="ru-RU" sz="2800" b="1" dirty="0"/>
              <a:t>Различают также следующие типы: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800" dirty="0"/>
              <a:t>описательные</a:t>
            </a:r>
            <a:r>
              <a:rPr lang="ru-RU" sz="2800" dirty="0" smtClean="0"/>
              <a:t>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повествовательные</a:t>
            </a:r>
            <a:r>
              <a:rPr lang="ru-RU" sz="2800" dirty="0"/>
              <a:t>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800" dirty="0"/>
              <a:t>рефлексивные,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800" dirty="0"/>
              <a:t>критические,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800" dirty="0"/>
              <a:t>аналитические и др. </a:t>
            </a:r>
          </a:p>
        </p:txBody>
      </p:sp>
    </p:spTree>
    <p:extLst>
      <p:ext uri="{BB962C8B-B14F-4D97-AF65-F5344CB8AC3E}">
        <p14:creationId xmlns:p14="http://schemas.microsoft.com/office/powerpoint/2010/main" val="6909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ПРИЗНАКИ ЭССЕ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63724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lnSpcReduction="10000"/>
          </a:bodyPr>
          <a:lstStyle/>
          <a:p>
            <a:pPr lvl="0"/>
            <a:r>
              <a:rPr lang="ru-RU" sz="2800" dirty="0"/>
              <a:t>Небольшой </a:t>
            </a:r>
            <a:r>
              <a:rPr lang="ru-RU" sz="2800" dirty="0" smtClean="0"/>
              <a:t>объем. </a:t>
            </a:r>
          </a:p>
          <a:p>
            <a:pPr lvl="0"/>
            <a:r>
              <a:rPr lang="ru-RU" sz="2800" dirty="0"/>
              <a:t>Конкретная тема и подчеркнуто субъективная ее </a:t>
            </a:r>
            <a:r>
              <a:rPr lang="ru-RU" sz="2800" dirty="0" smtClean="0"/>
              <a:t>трактовка.</a:t>
            </a:r>
          </a:p>
          <a:p>
            <a:pPr lvl="0"/>
            <a:r>
              <a:rPr lang="ru-RU" sz="2800" dirty="0" smtClean="0"/>
              <a:t> </a:t>
            </a:r>
            <a:r>
              <a:rPr lang="ru-RU" sz="2800" b="1" dirty="0"/>
              <a:t>Свободная композиция</a:t>
            </a:r>
            <a:r>
              <a:rPr lang="ru-RU" sz="2800" dirty="0"/>
              <a:t> - важная особенность жанра. </a:t>
            </a:r>
            <a:r>
              <a:rPr lang="ru-RU" sz="2800" dirty="0" smtClean="0"/>
              <a:t>Оно </a:t>
            </a:r>
            <a:r>
              <a:rPr lang="ru-RU" sz="2800" dirty="0"/>
              <a:t>нередко строится вопреки законам логики, подчиняется </a:t>
            </a:r>
            <a:r>
              <a:rPr lang="ru-RU" sz="2800" dirty="0" smtClean="0"/>
              <a:t>произвольным ассоциациям</a:t>
            </a:r>
            <a:r>
              <a:rPr lang="ru-RU" sz="2800" dirty="0"/>
              <a:t>, руководствуется принципом "Всё наоборот</a:t>
            </a:r>
            <a:r>
              <a:rPr lang="ru-RU" sz="2800" dirty="0" smtClean="0"/>
              <a:t>".</a:t>
            </a:r>
          </a:p>
          <a:p>
            <a:r>
              <a:rPr lang="ru-RU" sz="2800" b="1" dirty="0"/>
              <a:t>Непринужденность </a:t>
            </a:r>
            <a:r>
              <a:rPr lang="ru-RU" sz="2800" b="1" dirty="0" smtClean="0"/>
              <a:t>повествования.</a:t>
            </a:r>
            <a:endParaRPr lang="ru-RU" sz="2800" dirty="0"/>
          </a:p>
          <a:p>
            <a:r>
              <a:rPr lang="ru-RU" sz="2800" b="1" dirty="0" smtClean="0"/>
              <a:t>Склонность </a:t>
            </a:r>
            <a:r>
              <a:rPr lang="ru-RU" sz="2800" b="1" dirty="0"/>
              <a:t>к </a:t>
            </a:r>
            <a:r>
              <a:rPr lang="ru-RU" sz="2800" b="1" dirty="0" smtClean="0"/>
              <a:t>парадоксам. Юмор.</a:t>
            </a:r>
          </a:p>
          <a:p>
            <a:pPr lvl="0"/>
            <a:r>
              <a:rPr lang="ru-RU" sz="2800" b="1" dirty="0" smtClean="0"/>
              <a:t> </a:t>
            </a:r>
            <a:r>
              <a:rPr lang="ru-RU" sz="2800" b="1" dirty="0"/>
              <a:t>Внутреннее смысловое </a:t>
            </a:r>
            <a:r>
              <a:rPr lang="ru-RU" sz="2800" b="1" dirty="0" smtClean="0"/>
              <a:t>единство. </a:t>
            </a:r>
            <a:endParaRPr lang="ru-RU" sz="2800" dirty="0"/>
          </a:p>
          <a:p>
            <a:pPr lvl="0"/>
            <a:r>
              <a:rPr lang="ru-RU" sz="2800" b="1" dirty="0"/>
              <a:t>Ориентация на разговорную </a:t>
            </a:r>
            <a:r>
              <a:rPr lang="ru-RU" sz="2800" b="1" dirty="0" smtClean="0"/>
              <a:t>речь. </a:t>
            </a:r>
            <a:endParaRPr lang="ru-RU" sz="2800" dirty="0"/>
          </a:p>
          <a:p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2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45" y="188640"/>
            <a:ext cx="8712968" cy="6555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Имеется в виду весь </a:t>
            </a:r>
            <a:r>
              <a:rPr lang="ru-RU" sz="2800" b="1" dirty="0" smtClean="0"/>
              <a:t>арсенал произведений М.Ю. Лермонтова</a:t>
            </a:r>
            <a:r>
              <a:rPr lang="ru-RU" sz="2800" dirty="0" smtClean="0"/>
              <a:t>: </a:t>
            </a:r>
          </a:p>
          <a:p>
            <a:pPr lvl="0"/>
            <a:r>
              <a:rPr lang="ru-RU" sz="2800" b="1" dirty="0" smtClean="0"/>
              <a:t>Лирика:</a:t>
            </a: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вспомнить </a:t>
            </a:r>
            <a:r>
              <a:rPr lang="ru-RU" sz="2800" dirty="0">
                <a:solidFill>
                  <a:prstClr val="black"/>
                </a:solidFill>
              </a:rPr>
              <a:t>стихи, которые учили, их повторить. </a:t>
            </a:r>
            <a:endParaRPr lang="ru-RU" sz="2800" dirty="0" smtClean="0">
              <a:solidFill>
                <a:prstClr val="black"/>
              </a:solidFill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</a:rPr>
              <a:t>Это </a:t>
            </a:r>
            <a:r>
              <a:rPr lang="ru-RU" sz="2800" dirty="0">
                <a:solidFill>
                  <a:prstClr val="black"/>
                </a:solidFill>
              </a:rPr>
              <a:t>«Бородино», «Два великана», «Тучи», «Прощай, немытая Россия!», «Утес», «Родина». Для раскрытия темы будет достаточен анализ-рассуждение на примере 2-х стихотворений</a:t>
            </a:r>
            <a:r>
              <a:rPr lang="ru-RU" sz="2800" dirty="0" smtClean="0">
                <a:solidFill>
                  <a:prstClr val="black"/>
                </a:solidFill>
              </a:rPr>
              <a:t>.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Тексты </a:t>
            </a:r>
            <a:r>
              <a:rPr lang="ru-RU" sz="2800" b="1" dirty="0">
                <a:solidFill>
                  <a:prstClr val="black"/>
                </a:solidFill>
              </a:rPr>
              <a:t>нужно знать наизусть! </a:t>
            </a:r>
            <a:endParaRPr lang="ru-RU" sz="2800" dirty="0">
              <a:solidFill>
                <a:prstClr val="black"/>
              </a:solidFill>
            </a:endParaRPr>
          </a:p>
          <a:p>
            <a:r>
              <a:rPr lang="ru-RU" sz="2800" b="1" dirty="0"/>
              <a:t>Д</a:t>
            </a:r>
            <a:r>
              <a:rPr lang="ru-RU" sz="2800" b="1" dirty="0" smtClean="0"/>
              <a:t>ве поэмы</a:t>
            </a:r>
            <a:r>
              <a:rPr lang="ru-RU" sz="2800" dirty="0" smtClean="0"/>
              <a:t>: «Песня про купца Калашникова», «Мцыри». Проблематику, цитаты необходимо повторить. </a:t>
            </a:r>
          </a:p>
          <a:p>
            <a:r>
              <a:rPr lang="ru-RU" sz="2800" b="1" dirty="0"/>
              <a:t>Р</a:t>
            </a:r>
            <a:r>
              <a:rPr lang="ru-RU" sz="2800" b="1" dirty="0" smtClean="0"/>
              <a:t>оман</a:t>
            </a:r>
            <a:r>
              <a:rPr lang="ru-RU" sz="2800" dirty="0" smtClean="0"/>
              <a:t> «Герой нашего времени. Тема, проблема. Особенности философского романа, система персонажей.</a:t>
            </a:r>
          </a:p>
        </p:txBody>
      </p:sp>
    </p:spTree>
    <p:extLst>
      <p:ext uri="{BB962C8B-B14F-4D97-AF65-F5344CB8AC3E}">
        <p14:creationId xmlns:p14="http://schemas.microsoft.com/office/powerpoint/2010/main" val="7574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ПРАВИЛА НАПИСАНИЯ ЭССЕ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Из формальных правил можно назвать только одно - </a:t>
            </a:r>
            <a:r>
              <a:rPr lang="ru-RU" b="1" dirty="0"/>
              <a:t>наличие заголовка.</a:t>
            </a:r>
            <a:endParaRPr lang="ru-RU" dirty="0"/>
          </a:p>
          <a:p>
            <a:pPr lvl="0"/>
            <a:r>
              <a:rPr lang="ru-RU" dirty="0"/>
              <a:t>Внутренняя структура может быть произвольной. Поскольку это малая форма письменной работы, то не требуется обязательное повторение выводов в конце, они могут быть включены в основной текст или в заголовок.</a:t>
            </a:r>
          </a:p>
          <a:p>
            <a:pPr lvl="0"/>
            <a:r>
              <a:rPr lang="ru-RU" b="1" dirty="0"/>
              <a:t>Аргументация может предшествовать формулировке проблемы.</a:t>
            </a:r>
            <a:r>
              <a:rPr lang="ru-RU" dirty="0"/>
              <a:t> Формулировка проблемы может совпадать с окончательным выводом.</a:t>
            </a:r>
          </a:p>
          <a:p>
            <a:pPr lvl="0"/>
            <a:r>
              <a:rPr lang="ru-RU" dirty="0"/>
              <a:t>В отличие от реферата, который адресован любому читателю, поэтому начинается с "Я хочу рассказать о...", а заканчивается "Я пришел к следующим выводам...", </a:t>
            </a:r>
            <a:r>
              <a:rPr lang="ru-RU" b="1" i="1" dirty="0"/>
              <a:t>эссе - это реплика</a:t>
            </a:r>
            <a:r>
              <a:rPr lang="ru-RU" b="1" dirty="0"/>
              <a:t>, адресованная подготовленному читателю (слушателю).</a:t>
            </a:r>
            <a:r>
              <a:rPr lang="ru-RU" dirty="0"/>
              <a:t> То есть человеку, который в общих чертах уже представляет, о чем пойдет речь. Это </a:t>
            </a:r>
            <a:r>
              <a:rPr lang="ru-RU" b="1" dirty="0"/>
              <a:t>позволяет автору сосредоточиться на раскрытии нового</a:t>
            </a:r>
            <a:r>
              <a:rPr lang="ru-RU" dirty="0"/>
              <a:t> и не загромождать изложение служебными деталями.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3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sz="1600" b="1" dirty="0" smtClean="0"/>
              <a:t>АНАЛИЗ ПРИМЕРОВ СОЧИНЕНИЙ ЭССЭ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СОПОСТАВЛЯЕМ СОЧИНЕНИЯ-РАССУЖДЕНИЯ И ЭССЕ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Раздаточный материал.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3600" dirty="0" smtClean="0"/>
              <a:t>ДОМАШНЕЕ ЗАДАНИЕ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Напишите сочинение-рассуждение и эссе на тему: «В чем для меня загадка романа М.Ю. Лермонтова «Герой нашего времени»?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160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l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7467600" cy="25922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Любой  </a:t>
            </a:r>
            <a:r>
              <a:rPr lang="ru-RU" sz="2400" b="1" dirty="0" err="1" smtClean="0">
                <a:solidFill>
                  <a:schemeClr val="tx1"/>
                </a:solidFill>
              </a:rPr>
              <a:t>переопосредованный</a:t>
            </a:r>
            <a:r>
              <a:rPr lang="ru-RU" sz="2400" b="1" dirty="0" smtClean="0">
                <a:solidFill>
                  <a:schemeClr val="tx1"/>
                </a:solidFill>
              </a:rPr>
              <a:t> текст – диалог с писателем,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/>
              <a:t>вхождение в культуру, один из способов понимания себя! 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002060"/>
                </a:solidFill>
              </a:rPr>
              <a:t>Плывите – не бойтесь.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Это ТВОРЧЕСТВО!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487475">
            <a:off x="1009052" y="732008"/>
            <a:ext cx="7291352" cy="923330"/>
          </a:xfrm>
          <a:prstGeom prst="rect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dirty="0" smtClean="0"/>
              <a:t>«…если я не напишу и никто другой не напишет Жития, то боюсь быть осужденным, согласно притче о негодном рабе, закопавшем талант и обленившемся</a:t>
            </a:r>
            <a:r>
              <a:rPr lang="ru-RU" baseline="30000" dirty="0" smtClean="0"/>
              <a:t>» (Из жития, созданного </a:t>
            </a:r>
            <a:r>
              <a:rPr lang="ru-RU" baseline="30000" dirty="0" err="1" smtClean="0"/>
              <a:t>Епифанием</a:t>
            </a:r>
            <a:r>
              <a:rPr lang="ru-RU" baseline="30000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206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ТЕМЫ ПО ЛИРИКЕ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764704"/>
            <a:ext cx="8424936" cy="6370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Как в лирике Лермонтова отразился романтический идеал поэта?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Какие философские проблемы нашли отражение в лирике Лермонтова?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Чем Лермонтов так привлекателен для молодых? (На примере лирики Л.)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Как в лирике Лермонтова отражена борьба добра и зла?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Как и почему в лирике Лермонтова сталкивается ангельское и демоническое?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Мой диалог с Лермонтовым… (На основе лирики поэта)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Мои любимые стихи Лермонтова.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Почему баллада «Бородино» стала «зерном» «Войны и мира» Л.Н. Толстого?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чем для меня состоит гениальность стихотворения Лермонтова «Бородино»?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0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1) Как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 лирике Лермонтова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отразился романтический идеал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поэта?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2) Какие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философские проблемы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нашли отражение в лирике Лермонтова?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3) Чем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Лермонтов так привлекателен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для молодых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? (На примере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лирики)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4) Как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 лирике Лермонтова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отражена борьба добра и зла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5) Как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и почему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 лирике Лермонтова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сталкивается ангельское и демоническое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Потренируемся в создании вступлений к работе.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Выделим главное в теме сочинения.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Сформулируем ответы на это главное.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1)Необходимо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понимание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романтического идеала: столкновение идеала (мечты и действительности); недостижимость этого идеала и поэтому иступленный протест.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2)Определить, на каком материале буду рассматривать тему: «Нет, я не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айрон…», «Тучи», «Парус», «Прощай, немытая Россия», «Утес».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3)Сооружаем вступление, провозглашаем ТЕЗИС, который будем обосновывать в основной части. 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НАПРИМЕР: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год 200-летнего юбилея Лермонтова важно задуматься, каков вклад этого мятежного поэта в нашу культуру. Каков его идеал? Особенно важно,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каков его идеал как поэта-романтика (ТЕЗИС)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ведь с ним он так и распростился до конца жизни. (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слов)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4)В основной части тезис надо обосновывать: приводить 2-3 доказательства, комментировать их текстом. Вспомним романтическую лирику (см. п.2)</a:t>
            </a:r>
          </a:p>
        </p:txBody>
      </p:sp>
    </p:spTree>
    <p:extLst>
      <p:ext uri="{BB962C8B-B14F-4D97-AF65-F5344CB8AC3E}">
        <p14:creationId xmlns:p14="http://schemas.microsoft.com/office/powerpoint/2010/main" val="7172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4249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sz="1200" dirty="0"/>
              <a:t>5)Сооружаем </a:t>
            </a:r>
            <a:r>
              <a:rPr lang="ru-RU" sz="1200" b="1" dirty="0"/>
              <a:t>переходное предложение основной части</a:t>
            </a:r>
            <a:r>
              <a:rPr lang="ru-RU" sz="1200" dirty="0"/>
              <a:t>. НАПРИМЕР:</a:t>
            </a:r>
          </a:p>
          <a:p>
            <a:r>
              <a:rPr lang="ru-RU" sz="1200" dirty="0"/>
              <a:t>Нетрудно отобрать корпус романтических произведений поэта. Назову… Романтический идеал, по-моему очевидно выражен через протест лирического  героя против реального мира. </a:t>
            </a:r>
            <a:r>
              <a:rPr lang="ru-RU" sz="1200" dirty="0" smtClean="0"/>
              <a:t>1ДОКАЗАТЕЛЬСТВО</a:t>
            </a:r>
            <a:r>
              <a:rPr lang="ru-RU" sz="1200" dirty="0"/>
              <a:t>. В стихотворении «Парус» протестное чувство лирического героя льется просто через край. Ему нужна только буря. Лирический герой «мятежный, и только в бурях для него есть покой. По-другому звучит протест в стихотворении «Тучи». В нем лирический герой противопоставляет себя «небесным странникам» тучам, ему тяжело покидать «милый север». </a:t>
            </a:r>
            <a:r>
              <a:rPr lang="ru-RU" sz="1200" dirty="0" smtClean="0"/>
              <a:t>1КОММЕНТАРИЙ</a:t>
            </a:r>
            <a:r>
              <a:rPr lang="ru-RU" sz="1200" dirty="0"/>
              <a:t>.  (67 слов)</a:t>
            </a:r>
          </a:p>
          <a:p>
            <a:r>
              <a:rPr lang="ru-RU" sz="1200" dirty="0"/>
              <a:t>Протестные настроения лирического героя оформлены прежде всего  с помощью приема антитезы. 2ДОКАЗАТЕЛЬСТВО. В стихотворении «Парус»  буря, протест противопоставлены образам спокойного моря. Ясно, что одинокий парус ищет не «струю светлей лазури», он равнодушен к </a:t>
            </a:r>
            <a:r>
              <a:rPr lang="ru-RU" sz="1200" dirty="0" smtClean="0"/>
              <a:t>«золотому лучу </a:t>
            </a:r>
            <a:r>
              <a:rPr lang="ru-RU" sz="1200" dirty="0"/>
              <a:t>солнца». Ему важно состояние бури. Хотя это и парадоксально, но для него «в бурях есть покой». 2КОММЕНТАРИЙ. (49 слов)</a:t>
            </a:r>
          </a:p>
          <a:p>
            <a:endParaRPr lang="ru-RU" sz="1200" dirty="0"/>
          </a:p>
          <a:p>
            <a:r>
              <a:rPr lang="ru-RU" sz="1200" dirty="0" smtClean="0"/>
              <a:t>Я всегда  думал о причинах такого протеста, такого неприятия реальности самим Лермонтовым. Ведь это неприятие отразилось и в мире его героя. ДОКАЗАТЕЛЬСТВО 3.Тут вспоминается его детство, ранняя потеря матери, сложные отношения с отцом. Одиночество, несмотря на то, что бабушка окружила его любовью и заботой. В Тарханах было собрано целое детское потешное войско, чтобы маленькому Мишелю было интересно. Ему и было интересно. Но ведь этого мало. Мальчик получил хорошее образование, он учился в университетском пансионе. Был умен, очень горд. Жизнь казалась ему устроенной несправедливо. Романтическое мировосприятие оказалось очень близким для обиженного, одинокого мальчика. Меня поражает  не  сам  его  протест, а жесткость, исступленность, неуступчивость возникли от обиды, противостояния всем и вся.  Его лирический герой готов сломать все. Он не знает компромиссов. Только Лермонтов, противопоставляя себя Байрону, утверждая свою непохожесть ни на кого, мог ответить на вопрос лирического героя: «Кто мои расскажет думы? - Я или БОГ или никто. Это просто титаническая декларация. Но и очень романтическая. Его лирическим герой с полным правом спорит с Богом, противопоставляет себя Богу, утверждает свою непохожесть ни на кого. Здесь, мне кажется, по степени протеста он превзошел даже Байрона. Но это и есть романтический идеал, если дойти до самого конца. А он и доходит до края. Просто появляется вопрос: «А что за этим?» Ведь или гибель, как  у Печорина, или другой, спасительный выход. КОММЕНТАРИЙ 3 (200 слов)</a:t>
            </a:r>
          </a:p>
          <a:p>
            <a:r>
              <a:rPr lang="ru-RU" sz="1200" dirty="0" smtClean="0"/>
              <a:t>6) Теперь </a:t>
            </a:r>
            <a:r>
              <a:rPr lang="ru-RU" sz="1200" b="1" dirty="0" smtClean="0"/>
              <a:t>пишем заключительную часть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Как я понимаю, не расставаясь с романтическим идеалом, сам Лермонтов осмыслял и изучал реальную жизнь. И в этой реальной жизнь сумел увидеть и полюбить простого человека. Вспомним его рассказчика из «Бородино», Максима </a:t>
            </a:r>
            <a:r>
              <a:rPr lang="ru-RU" sz="1200" dirty="0" err="1" smtClean="0"/>
              <a:t>Максимыча</a:t>
            </a:r>
            <a:r>
              <a:rPr lang="ru-RU" sz="1200" dirty="0" smtClean="0"/>
              <a:t> из романа «Герой нашего времени», лирического героя «Родины», «Завещания». Сам Лермонтов увидел и прочувствовал то, что не протестом и отрицанием существует жизнь. А созиданием! Это его открытие означало начавшийся мировоззренческий поворот от негативного разрушения к любви, которой только и держится мир.  74 слова</a:t>
            </a:r>
          </a:p>
          <a:p>
            <a:r>
              <a:rPr lang="ru-RU" sz="1200" dirty="0" smtClean="0"/>
              <a:t>ИТОГО 415 слов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238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4320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ТЕМЫ ПО РОМАНУ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836712"/>
            <a:ext cx="8424936" cy="5847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Моё понимание образа Печорина.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Современники Грушницкий и Печорин.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состоит «болезнь» поколения, показанная на примере образа Печорина?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Лермонтов нарушил хронологию событий в романе «Герой нашего времени»?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доктор Вернер похож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своего приятеля Печорина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отличается от него?</a:t>
            </a:r>
          </a:p>
          <a:p>
            <a:r>
              <a:rPr lang="ru-RU" sz="2200" dirty="0">
                <a:solidFill>
                  <a:srgbClr val="333333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Почему Печорина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относят к типу «лишних людей»?</a:t>
            </a:r>
            <a:b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33333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Какие качества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Печорина раскрываются в сцене дуэли и герои каких произведений русской классики проходят испытание дуэлью?</a:t>
            </a:r>
            <a:b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33333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Почему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именно повесть «Фаталист» завершает роман?</a:t>
            </a:r>
            <a:b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33333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Почему М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аксим </a:t>
            </a:r>
            <a:r>
              <a:rPr lang="ru-RU" sz="22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Максимыч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является рассказчиком лишь в первой главе?</a:t>
            </a:r>
            <a:b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33333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чем, по-вашему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истинная причина взаимной неприязни Печорина и Грушницкого?</a:t>
            </a:r>
            <a:b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Почему Печорин столь жесток по отношению к Бэле и Мери?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1822</TotalTime>
  <Words>5055</Words>
  <Application>Microsoft Office PowerPoint</Application>
  <PresentationFormat>Экран (4:3)</PresentationFormat>
  <Paragraphs>411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Эркер</vt:lpstr>
      <vt:lpstr> «Сочинение как основной жанр письменных работ учащихся»    </vt:lpstr>
      <vt:lpstr>Презентация PowerPoint</vt:lpstr>
      <vt:lpstr>Презентация PowerPoint</vt:lpstr>
      <vt:lpstr>Презентация PowerPoint</vt:lpstr>
      <vt:lpstr>Презентация PowerPoint</vt:lpstr>
      <vt:lpstr>ТЕМЫ ПО ЛИРИКЕ</vt:lpstr>
      <vt:lpstr>Презентация PowerPoint</vt:lpstr>
      <vt:lpstr>Презентация PowerPoint</vt:lpstr>
      <vt:lpstr>ТЕМЫ ПО РОМАНУ</vt:lpstr>
      <vt:lpstr>Презентация PowerPoint</vt:lpstr>
      <vt:lpstr>Презентация PowerPoint</vt:lpstr>
      <vt:lpstr>Презентация PowerPoint</vt:lpstr>
      <vt:lpstr>Презентация PowerPoint</vt:lpstr>
      <vt:lpstr>СОБЛАЗНЫ</vt:lpstr>
      <vt:lpstr>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ПРИЗНАКИ ЭССЕ</vt:lpstr>
      <vt:lpstr>ПРАВИЛА НАПИСАНИЯ ЭССЕ</vt:lpstr>
      <vt:lpstr>    АНАЛИЗ ПРИМЕРОВ СОЧИНЕНИЙ ЭССЭ</vt:lpstr>
      <vt:lpstr>Любой  переопосредованный текст – диалог с писателем, вхождение в культуру, один из способов понимания себя!  Плывите – не бойтесь.  Это ТВОРЧЕСТВО!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keywords>удалить кадр</cp:keywords>
  <cp:lastModifiedBy>Andrey</cp:lastModifiedBy>
  <cp:revision>196</cp:revision>
  <dcterms:created xsi:type="dcterms:W3CDTF">2014-02-10T18:29:09Z</dcterms:created>
  <dcterms:modified xsi:type="dcterms:W3CDTF">2014-11-06T12:18:24Z</dcterms:modified>
  <cp:category>удалить кадр</cp:category>
</cp:coreProperties>
</file>