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703C-31FA-4367-B4DB-E2666397C70B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3E67-958F-462B-AF87-E4493F295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703C-31FA-4367-B4DB-E2666397C70B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3E67-958F-462B-AF87-E4493F295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703C-31FA-4367-B4DB-E2666397C70B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3E67-958F-462B-AF87-E4493F295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703C-31FA-4367-B4DB-E2666397C70B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3E67-958F-462B-AF87-E4493F295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703C-31FA-4367-B4DB-E2666397C70B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3E67-958F-462B-AF87-E4493F295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703C-31FA-4367-B4DB-E2666397C70B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3E67-958F-462B-AF87-E4493F295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703C-31FA-4367-B4DB-E2666397C70B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3E67-958F-462B-AF87-E4493F295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703C-31FA-4367-B4DB-E2666397C70B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3E67-958F-462B-AF87-E4493F295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703C-31FA-4367-B4DB-E2666397C70B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3E67-958F-462B-AF87-E4493F295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703C-31FA-4367-B4DB-E2666397C70B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3E67-958F-462B-AF87-E4493F295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703C-31FA-4367-B4DB-E2666397C70B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3E67-958F-462B-AF87-E4493F295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5703C-31FA-4367-B4DB-E2666397C70B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23E67-958F-462B-AF87-E4493F295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339802"/>
          </a:xfrm>
        </p:spPr>
        <p:txBody>
          <a:bodyPr>
            <a:noAutofit/>
          </a:bodyPr>
          <a:lstStyle/>
          <a:p>
            <a:r>
              <a:rPr lang="ru-RU" sz="4800" dirty="0" smtClean="0"/>
              <a:t>Развитие критического мышления через чтение и письмо на уроках русского языка и литературы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3717032"/>
            <a:ext cx="4248472" cy="273630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Выполнил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учитель русского языка и литературы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ГБОУ СОШ </a:t>
            </a:r>
            <a:r>
              <a:rPr lang="ru-RU" sz="2400" dirty="0" smtClean="0">
                <a:solidFill>
                  <a:schemeClr val="tx1"/>
                </a:solidFill>
              </a:rPr>
              <a:t>№ </a:t>
            </a:r>
            <a:r>
              <a:rPr lang="ru-RU" sz="2400" dirty="0" smtClean="0">
                <a:solidFill>
                  <a:schemeClr val="tx1"/>
                </a:solidFill>
              </a:rPr>
              <a:t>9 </a:t>
            </a:r>
            <a:r>
              <a:rPr lang="ru-RU" sz="2400" dirty="0" smtClean="0">
                <a:solidFill>
                  <a:schemeClr val="tx1"/>
                </a:solidFill>
              </a:rPr>
              <a:t>г.о. Чапаевск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err="1" smtClean="0">
                <a:solidFill>
                  <a:schemeClr val="tx1"/>
                </a:solidFill>
              </a:rPr>
              <a:t>Ягова</a:t>
            </a:r>
            <a:r>
              <a:rPr lang="ru-RU" sz="2400" dirty="0" smtClean="0">
                <a:solidFill>
                  <a:schemeClr val="tx1"/>
                </a:solidFill>
              </a:rPr>
              <a:t> Оксана Константиновна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01008"/>
            <a:ext cx="3744416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Чтобы учащийся мог воспользоваться своими возможностям критического мыслителя, важно помочь ему развить в себе ряд  качеств: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</a:t>
            </a:r>
            <a:r>
              <a:rPr lang="ru-RU" dirty="0"/>
              <a:t>. </a:t>
            </a:r>
            <a:r>
              <a:rPr lang="ru-RU" i="1" dirty="0"/>
              <a:t>Готовность к планированию. </a:t>
            </a:r>
            <a:endParaRPr lang="ru-RU" i="1" dirty="0" smtClean="0"/>
          </a:p>
          <a:p>
            <a:r>
              <a:rPr lang="ru-RU" dirty="0"/>
              <a:t> </a:t>
            </a:r>
            <a:r>
              <a:rPr lang="ru-RU" i="1" dirty="0" smtClean="0"/>
              <a:t>Гибкость</a:t>
            </a:r>
          </a:p>
          <a:p>
            <a:r>
              <a:rPr lang="ru-RU" i="1" dirty="0" smtClean="0"/>
              <a:t>Настойчивость</a:t>
            </a:r>
          </a:p>
          <a:p>
            <a:r>
              <a:rPr lang="ru-RU" i="1" dirty="0"/>
              <a:t>Готовность исправлять </a:t>
            </a:r>
            <a:r>
              <a:rPr lang="ru-RU" i="1" dirty="0" smtClean="0"/>
              <a:t>ошибки</a:t>
            </a:r>
          </a:p>
          <a:p>
            <a:r>
              <a:rPr lang="ru-RU" i="1" dirty="0"/>
              <a:t>Осознание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i="1" dirty="0"/>
              <a:t>Поиск компромиссных </a:t>
            </a:r>
            <a:r>
              <a:rPr lang="ru-RU" i="1" dirty="0" smtClean="0"/>
              <a:t>решений</a:t>
            </a:r>
          </a:p>
          <a:p>
            <a:pPr>
              <a:buNone/>
            </a:pPr>
            <a:r>
              <a:rPr lang="ru-RU" dirty="0"/>
              <a:t> Это тот </a:t>
            </a:r>
            <a:r>
              <a:rPr lang="ru-RU" b="1" dirty="0"/>
              <a:t>новый образовательный результат, </a:t>
            </a:r>
            <a:r>
              <a:rPr lang="ru-RU" dirty="0"/>
              <a:t>к которому я хочу привести своих учеников.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Структура технологии</a:t>
            </a:r>
            <a:endParaRPr lang="ru-RU" dirty="0" smtClean="0"/>
          </a:p>
          <a:p>
            <a:r>
              <a:rPr lang="ru-RU" dirty="0"/>
              <a:t> </a:t>
            </a:r>
            <a:r>
              <a:rPr lang="ru-RU" sz="3900" dirty="0"/>
              <a:t>1 </a:t>
            </a:r>
            <a:r>
              <a:rPr lang="ru-RU" sz="3900" dirty="0" smtClean="0"/>
              <a:t>стадия ВЫЗОВ.</a:t>
            </a:r>
            <a:r>
              <a:rPr lang="ru-RU" sz="3900" i="1" dirty="0"/>
              <a:t> </a:t>
            </a:r>
            <a:r>
              <a:rPr lang="ru-RU" sz="3900" i="1" dirty="0" smtClean="0"/>
              <a:t>Актуализация</a:t>
            </a:r>
            <a:r>
              <a:rPr lang="ru-RU" sz="3900" dirty="0" smtClean="0"/>
              <a:t> </a:t>
            </a:r>
            <a:r>
              <a:rPr lang="ru-RU" sz="3900" dirty="0"/>
              <a:t>имеющих </a:t>
            </a:r>
            <a:r>
              <a:rPr lang="ru-RU" sz="3900" dirty="0" err="1" smtClean="0"/>
              <a:t>знаний;</a:t>
            </a:r>
            <a:r>
              <a:rPr lang="ru-RU" sz="3900" i="1" dirty="0" err="1" smtClean="0"/>
              <a:t>пробуждение</a:t>
            </a:r>
            <a:r>
              <a:rPr lang="ru-RU" sz="3900" dirty="0" smtClean="0"/>
              <a:t> </a:t>
            </a:r>
            <a:r>
              <a:rPr lang="ru-RU" sz="3900" dirty="0"/>
              <a:t>интереса к получению </a:t>
            </a:r>
            <a:r>
              <a:rPr lang="ru-RU" sz="3900" dirty="0" err="1" smtClean="0"/>
              <a:t>информации;постановка</a:t>
            </a:r>
            <a:r>
              <a:rPr lang="ru-RU" sz="3900" dirty="0" smtClean="0"/>
              <a:t> </a:t>
            </a:r>
            <a:r>
              <a:rPr lang="ru-RU" sz="3900" dirty="0"/>
              <a:t>учеником </a:t>
            </a:r>
            <a:r>
              <a:rPr lang="ru-RU" sz="3900" i="1" dirty="0"/>
              <a:t>собственных целей</a:t>
            </a:r>
            <a:r>
              <a:rPr lang="ru-RU" sz="3900" dirty="0"/>
              <a:t> обучения</a:t>
            </a:r>
            <a:r>
              <a:rPr lang="ru-RU" sz="3900" dirty="0" smtClean="0"/>
              <a:t>.</a:t>
            </a:r>
          </a:p>
          <a:p>
            <a:r>
              <a:rPr lang="ru-RU" sz="3900" dirty="0" smtClean="0"/>
              <a:t>2 стадия</a:t>
            </a:r>
            <a:r>
              <a:rPr lang="ru-RU" sz="3900" dirty="0"/>
              <a:t> </a:t>
            </a:r>
            <a:r>
              <a:rPr lang="ru-RU" sz="3900" dirty="0" smtClean="0"/>
              <a:t>ОСМЫСЛЕНИЯ.</a:t>
            </a:r>
            <a:r>
              <a:rPr lang="ru-RU" sz="3900" dirty="0"/>
              <a:t> </a:t>
            </a:r>
            <a:r>
              <a:rPr lang="ru-RU" sz="3900" dirty="0" smtClean="0"/>
              <a:t>Получение </a:t>
            </a:r>
            <a:r>
              <a:rPr lang="ru-RU" sz="3900" dirty="0"/>
              <a:t>новой </a:t>
            </a:r>
            <a:r>
              <a:rPr lang="ru-RU" sz="3900" dirty="0" err="1" smtClean="0"/>
              <a:t>информации;</a:t>
            </a:r>
            <a:r>
              <a:rPr lang="ru-RU" sz="3900" i="1" dirty="0" err="1" smtClean="0"/>
              <a:t>корректировка</a:t>
            </a:r>
            <a:r>
              <a:rPr lang="ru-RU" sz="3900" i="1" dirty="0" smtClean="0"/>
              <a:t> </a:t>
            </a:r>
            <a:r>
              <a:rPr lang="ru-RU" sz="3900" dirty="0"/>
              <a:t>учеником поставленных целей </a:t>
            </a:r>
            <a:r>
              <a:rPr lang="ru-RU" sz="3900" dirty="0" smtClean="0"/>
              <a:t>обучения</a:t>
            </a:r>
          </a:p>
          <a:p>
            <a:r>
              <a:rPr lang="ru-RU" sz="3900" dirty="0"/>
              <a:t>3 </a:t>
            </a:r>
            <a:r>
              <a:rPr lang="ru-RU" sz="3900" dirty="0" smtClean="0"/>
              <a:t>стадия РЕФЛЕКСИЯ.</a:t>
            </a:r>
            <a:r>
              <a:rPr lang="ru-RU" sz="3900" dirty="0"/>
              <a:t> размышление, рождение нового знания;</a:t>
            </a:r>
          </a:p>
          <a:p>
            <a:r>
              <a:rPr lang="ru-RU" sz="3900" dirty="0"/>
              <a:t>постановка учеником новых целей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Инновационность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Представляется </a:t>
            </a:r>
            <a:r>
              <a:rPr lang="ru-RU" dirty="0"/>
              <a:t>опыт практической реализации </a:t>
            </a:r>
            <a:r>
              <a:rPr lang="ru-RU" dirty="0" smtClean="0"/>
              <a:t>личностно-ориентированного </a:t>
            </a:r>
            <a:r>
              <a:rPr lang="ru-RU" dirty="0"/>
              <a:t>подхода в обучении, учащийся  сам конструирует свой процесс, исходя из реальных и конкретных целей, </a:t>
            </a:r>
            <a:r>
              <a:rPr lang="ru-RU" i="1" u="sng" dirty="0"/>
              <a:t>сам определяет конечный результат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другой стороны, использование данной стратегии ориентировано на </a:t>
            </a:r>
            <a:r>
              <a:rPr lang="ru-RU" i="1" u="sng" dirty="0"/>
              <a:t>развитие вдумчивой работы с </a:t>
            </a:r>
            <a:r>
              <a:rPr lang="ru-RU" i="1" u="sng" dirty="0" smtClean="0"/>
              <a:t>текстом любого стиля и типа речи, </a:t>
            </a:r>
            <a:r>
              <a:rPr lang="ru-RU" i="1" u="sng" dirty="0"/>
              <a:t>с информацией.</a:t>
            </a:r>
            <a:endParaRPr lang="ru-RU" dirty="0"/>
          </a:p>
          <a:p>
            <a:pPr>
              <a:buNone/>
            </a:pPr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реализации ТРКМЧП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 smtClean="0"/>
              <a:t>Учителю</a:t>
            </a:r>
            <a:r>
              <a:rPr lang="ru-RU" dirty="0" smtClean="0"/>
              <a:t> </a:t>
            </a:r>
            <a:r>
              <a:rPr lang="ru-RU" i="1" dirty="0" smtClean="0"/>
              <a:t>изучить</a:t>
            </a:r>
            <a:r>
              <a:rPr lang="ru-RU" dirty="0" smtClean="0"/>
              <a:t> технологию</a:t>
            </a:r>
            <a:r>
              <a:rPr lang="ru-RU" dirty="0"/>
              <a:t>, пройти </a:t>
            </a:r>
            <a:r>
              <a:rPr lang="ru-RU" i="1" dirty="0" smtClean="0"/>
              <a:t>курсы</a:t>
            </a:r>
            <a:r>
              <a:rPr lang="ru-RU" dirty="0" smtClean="0"/>
              <a:t>, </a:t>
            </a:r>
            <a:r>
              <a:rPr lang="ru-RU" dirty="0"/>
              <a:t>создать </a:t>
            </a:r>
            <a:r>
              <a:rPr lang="ru-RU" b="1" i="1" dirty="0" smtClean="0"/>
              <a:t>условия</a:t>
            </a:r>
            <a:r>
              <a:rPr lang="ru-RU" dirty="0" smtClean="0"/>
              <a:t> </a:t>
            </a:r>
            <a:r>
              <a:rPr lang="ru-RU" dirty="0"/>
              <a:t>для ученика</a:t>
            </a:r>
            <a:r>
              <a:rPr lang="ru-RU" dirty="0" smtClean="0"/>
              <a:t>, чтобы обрести </a:t>
            </a:r>
            <a:r>
              <a:rPr lang="ru-RU" dirty="0"/>
              <a:t>уверенность в </a:t>
            </a:r>
            <a:r>
              <a:rPr lang="ru-RU" dirty="0" smtClean="0"/>
              <a:t>себе</a:t>
            </a:r>
          </a:p>
          <a:p>
            <a:r>
              <a:rPr lang="ru-RU" dirty="0" smtClean="0"/>
              <a:t>Технологии:</a:t>
            </a:r>
          </a:p>
          <a:p>
            <a:r>
              <a:rPr lang="ru-RU" dirty="0" smtClean="0"/>
              <a:t>ведение </a:t>
            </a:r>
            <a:r>
              <a:rPr lang="ru-RU" dirty="0" err="1" smtClean="0"/>
              <a:t>двухчастного</a:t>
            </a:r>
            <a:r>
              <a:rPr lang="ru-RU" dirty="0" smtClean="0"/>
              <a:t> дневника</a:t>
            </a:r>
          </a:p>
          <a:p>
            <a:r>
              <a:rPr lang="ru-RU" dirty="0" smtClean="0"/>
              <a:t>прием «</a:t>
            </a:r>
            <a:r>
              <a:rPr lang="ru-RU" b="1" dirty="0" smtClean="0"/>
              <a:t>ИНСЕРТ»</a:t>
            </a:r>
            <a:r>
              <a:rPr lang="ru-RU" dirty="0" smtClean="0"/>
              <a:t> </a:t>
            </a:r>
          </a:p>
          <a:p>
            <a:r>
              <a:rPr lang="ru-RU" dirty="0" smtClean="0"/>
              <a:t>мозговая </a:t>
            </a:r>
            <a:r>
              <a:rPr lang="ru-RU" dirty="0" err="1" smtClean="0"/>
              <a:t>аТехнологиитака</a:t>
            </a:r>
            <a:r>
              <a:rPr lang="ru-RU" dirty="0" smtClean="0"/>
              <a:t> </a:t>
            </a:r>
            <a:r>
              <a:rPr lang="ru-RU" b="1" dirty="0" smtClean="0"/>
              <a:t>«Мысли по кругу»</a:t>
            </a:r>
          </a:p>
          <a:p>
            <a:r>
              <a:rPr lang="ru-RU" b="1" dirty="0" smtClean="0"/>
              <a:t>«сводная таблица»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Диагностика результативности  учащихся в режиме ТРКМПЧ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877272"/>
          </a:xfrm>
        </p:spPr>
        <p:txBody>
          <a:bodyPr>
            <a:normAutofit fontScale="85000" lnSpcReduction="20000"/>
          </a:bodyPr>
          <a:lstStyle/>
          <a:p>
            <a:r>
              <a:rPr lang="ru-RU" sz="4600" b="1" dirty="0" smtClean="0"/>
              <a:t>Сопровождающая </a:t>
            </a:r>
            <a:r>
              <a:rPr lang="ru-RU" sz="4600" dirty="0" smtClean="0"/>
              <a:t>и </a:t>
            </a:r>
            <a:r>
              <a:rPr lang="ru-RU" sz="4600" b="1" dirty="0" smtClean="0"/>
              <a:t>обобщающая.</a:t>
            </a:r>
          </a:p>
          <a:p>
            <a:r>
              <a:rPr lang="ru-RU" dirty="0"/>
              <a:t>выделяются следующие уровни:</a:t>
            </a:r>
          </a:p>
          <a:p>
            <a:r>
              <a:rPr lang="ru-RU" sz="3600" b="1" i="1" dirty="0"/>
              <a:t>Воспроизведение</a:t>
            </a:r>
            <a:r>
              <a:rPr lang="ru-RU" sz="3600" dirty="0"/>
              <a:t> – узнавание и вызов информации.</a:t>
            </a:r>
          </a:p>
          <a:p>
            <a:r>
              <a:rPr lang="ru-RU" sz="3600" b="1" i="1" dirty="0"/>
              <a:t>Понимание</a:t>
            </a:r>
            <a:r>
              <a:rPr lang="ru-RU" sz="3600" b="1" dirty="0"/>
              <a:t> –</a:t>
            </a:r>
            <a:r>
              <a:rPr lang="ru-RU" sz="3600" dirty="0"/>
              <a:t> интерпретация материала, схем.</a:t>
            </a:r>
          </a:p>
          <a:p>
            <a:r>
              <a:rPr lang="ru-RU" sz="3600" b="1" i="1" dirty="0"/>
              <a:t>Применение </a:t>
            </a:r>
            <a:r>
              <a:rPr lang="ru-RU" sz="3600" dirty="0"/>
              <a:t>понятий, законов, процедур в новых ситуациях.</a:t>
            </a:r>
          </a:p>
          <a:p>
            <a:r>
              <a:rPr lang="ru-RU" sz="3600" b="1" i="1" dirty="0"/>
              <a:t>Анализ</a:t>
            </a:r>
            <a:r>
              <a:rPr lang="ru-RU" sz="3600" b="1" dirty="0"/>
              <a:t> –</a:t>
            </a:r>
            <a:r>
              <a:rPr lang="ru-RU" sz="3600" dirty="0"/>
              <a:t> выделение скрытых предположений, нахождение ошибок в логике рассуждений, проведение разграничений между фактами и следствиями</a:t>
            </a:r>
          </a:p>
          <a:p>
            <a:r>
              <a:rPr lang="ru-RU" sz="3600" b="1" i="1" dirty="0"/>
              <a:t>Синтез</a:t>
            </a:r>
            <a:r>
              <a:rPr lang="ru-RU" sz="3600" b="1" dirty="0"/>
              <a:t> </a:t>
            </a:r>
            <a:r>
              <a:rPr lang="ru-RU" sz="3600" dirty="0"/>
              <a:t>- написание творческого сочинения, составление плана </a:t>
            </a:r>
            <a:r>
              <a:rPr lang="ru-RU" sz="3600" dirty="0" smtClean="0"/>
              <a:t>исследования.</a:t>
            </a:r>
            <a:endParaRPr lang="ru-RU" sz="3600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«Образы помещиков в поэме Н.В.Гоголя «Мертвые души</a:t>
            </a:r>
            <a:r>
              <a:rPr lang="ru-RU" dirty="0"/>
              <a:t>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</a:t>
            </a:r>
            <a:r>
              <a:rPr lang="ru-RU" dirty="0" smtClean="0"/>
              <a:t>чащиеся </a:t>
            </a:r>
            <a:r>
              <a:rPr lang="ru-RU" dirty="0"/>
              <a:t> </a:t>
            </a:r>
            <a:r>
              <a:rPr lang="ru-RU" dirty="0" smtClean="0"/>
              <a:t>изображают </a:t>
            </a:r>
            <a:r>
              <a:rPr lang="ru-RU" dirty="0"/>
              <a:t>герб </a:t>
            </a:r>
            <a:r>
              <a:rPr lang="ru-RU" dirty="0" smtClean="0"/>
              <a:t>помещика, представляют </a:t>
            </a:r>
            <a:r>
              <a:rPr lang="ru-RU" dirty="0"/>
              <a:t>и защищают свою работу, объясняют,  отвечают на вопросы одноклассников. </a:t>
            </a:r>
          </a:p>
          <a:p>
            <a:r>
              <a:rPr lang="ru-RU" dirty="0"/>
              <a:t>Так, лицо Манилова изображено в виде сахарницы, а все детали лица – глаза, нос, рот – кусочки рафинада. Голова Коробочки – это комод, рот – выдвинутый ящик, а глаза и нос – завязанные мешочки…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dirty="0" smtClean="0"/>
              <a:t>Заключение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Цели РКМ отвечают </a:t>
            </a:r>
            <a:r>
              <a:rPr lang="ru-RU" dirty="0"/>
              <a:t>целям </a:t>
            </a:r>
            <a:r>
              <a:rPr lang="ru-RU" dirty="0" smtClean="0"/>
              <a:t>обучения русскому языку и литературе </a:t>
            </a:r>
            <a:r>
              <a:rPr lang="ru-RU" dirty="0"/>
              <a:t>на современном этапе, формируют  интеллектуальные качества личности, вооружают ученика и учителя способами работы с информацией, методами организации учения, самообразования, конструирования собственного образовательного маршрута.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164291"/>
            <a:ext cx="8568952" cy="61247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ВВЕДЕНИЕ.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Сегодня нестабильность и изменчивость мира ведет к тому, что знания быстро устаревают, востребованными остаются 10-15% из изученного.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концепции модернизации образования (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2001 г.)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 CYR"/>
              </a:rPr>
              <a:t>главной задачей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 CYR"/>
              </a:rPr>
              <a:t> российской образовательной политики является обеспечение современного качества образования на основе сохранения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 CYR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 CYR"/>
              </a:rPr>
              <a:t>его фундаментальности и соответствия актуальным и перспективным потребностям личности, общества и государства.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 CYR"/>
              </a:rPr>
              <a:t>  Теория развития критического мышления -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 CYR"/>
              </a:rPr>
              <a:t>ТРКМ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 CYR"/>
              </a:rPr>
              <a:t>- современная  технология,  способная  решать задачи современного образования.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3528" y="957850"/>
            <a:ext cx="8496944" cy="470898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Противоречия.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Учителя главным образом на своих уроках развивают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ЗУНы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современный мир выдвигает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новые требования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 образованию: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нужно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обучать способам деятельности и мышления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 CYR" charset="-52"/>
              </a:rPr>
              <a:t> . Современная  методика преподавания,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 CYR" charset="-52"/>
              </a:rPr>
              <a:t>к сожалению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 CYR" charset="-52"/>
              </a:rPr>
              <a:t>, не всегда позволяет создать комфортные условия для каждого ученика, атмосферу сотворчества между учителем и учеником, а также между учащимися. Заученное правило не сделает ребенка грамотным, а выученные даты жизни писателя не помогут ему понять то или иное литературное произведение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 CYR" charset="-52"/>
              </a:rPr>
              <a:t> В 2004г издательство «Просвещение» выпустило пособие для учителя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 CYR" charset="-52"/>
              </a:rPr>
              <a:t> «Развитие критического мышления на уроке». (С.И. Заир-Бек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 CYR" charset="-52"/>
              </a:rPr>
              <a:t>И.В.Муштавинская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 CYR" charset="-52"/>
              </a:rPr>
              <a:t>), Но это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 CYR" charset="-52"/>
              </a:rPr>
              <a:t>теория,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 CYR" charset="-52"/>
              </a:rPr>
              <a:t>а воплотить её очень трудно: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 CYR" charset="-52"/>
              </a:rPr>
              <a:t> нет собственного опыта, нет готовых рецептов, нет в школе методистов, способных помочь в этом вопросе, да и материально-техническая база желает быть лучше.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Сегодня нужен выпускник, у которого будут сформированы </a:t>
            </a:r>
            <a:r>
              <a:rPr lang="ru-RU" dirty="0"/>
              <a:t>творческие </a:t>
            </a:r>
            <a:r>
              <a:rPr lang="ru-RU" dirty="0" smtClean="0"/>
              <a:t>умения</a:t>
            </a:r>
            <a:r>
              <a:rPr lang="ru-RU" dirty="0"/>
              <a:t>, необходимые для самостоятельной познавательной и практической деятельности, и убеждение, что любая деятельность должна отвечать моральным нормам.  Это та </a:t>
            </a:r>
            <a:r>
              <a:rPr lang="ru-RU" b="1" dirty="0"/>
              <a:t>профессиональная проблема, </a:t>
            </a:r>
            <a:r>
              <a:rPr lang="ru-RU" dirty="0"/>
              <a:t>которую я предполагаю решить, используя ТРКМЧП.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Цель</a:t>
            </a:r>
            <a:r>
              <a:rPr lang="ru-RU" dirty="0" smtClean="0"/>
              <a:t>, которую я ставлю, применяя ТРКМЧП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dirty="0"/>
              <a:t>научить школьников   критически преобразовывать, переживать, и, самое главное, "присваивать" предложенную </a:t>
            </a:r>
            <a:r>
              <a:rPr lang="ru-RU" dirty="0" smtClean="0"/>
              <a:t>информацию;</a:t>
            </a:r>
          </a:p>
          <a:p>
            <a:r>
              <a:rPr lang="ru-RU" dirty="0" smtClean="0"/>
              <a:t>- помочь  </a:t>
            </a:r>
            <a:r>
              <a:rPr lang="ru-RU" dirty="0"/>
              <a:t>им освоить методику самообразования, активного поиска информации, а следовательно, повысить уровень и качество образования в </a:t>
            </a:r>
            <a:r>
              <a:rPr lang="ru-RU" dirty="0" smtClean="0"/>
              <a:t>целом.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Предполагаю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Именно ТРКМ поможет подготовить школьников к выпускным экзаменам, научит работать  с различными текстами, ориентироваться в огромном потоке информации. Поэтому цель технологии становиться и моей целью.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Основные 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r>
              <a:rPr lang="ru-RU" sz="2400" dirty="0" smtClean="0"/>
              <a:t>- </a:t>
            </a:r>
            <a:r>
              <a:rPr lang="ru-RU" sz="2400" dirty="0"/>
              <a:t>изучить теоретический материал по технологии РКМЧП;</a:t>
            </a:r>
          </a:p>
          <a:p>
            <a:r>
              <a:rPr lang="ru-RU" sz="2400" dirty="0"/>
              <a:t>- овладеть способами проведения уроков в рамках технологии;</a:t>
            </a:r>
          </a:p>
          <a:p>
            <a:pPr algn="just"/>
            <a:r>
              <a:rPr lang="ru-RU" sz="2400" dirty="0"/>
              <a:t>- спланировать работу по внедрению технологии развития </a:t>
            </a:r>
            <a:r>
              <a:rPr lang="ru-RU" sz="2400" dirty="0" smtClean="0"/>
              <a:t>критического мышления</a:t>
            </a:r>
            <a:r>
              <a:rPr lang="ru-RU" sz="2400" dirty="0"/>
              <a:t>;                                                                       </a:t>
            </a:r>
          </a:p>
          <a:p>
            <a:r>
              <a:rPr lang="ru-RU" sz="2400" dirty="0"/>
              <a:t> - провести отбор дидактического материала для занятий по данной технологии; </a:t>
            </a:r>
          </a:p>
          <a:p>
            <a:r>
              <a:rPr lang="ru-RU" sz="2400" dirty="0"/>
              <a:t> - разработать модели уроков в соответствии со структурой данной технологии;</a:t>
            </a:r>
          </a:p>
          <a:p>
            <a:r>
              <a:rPr lang="ru-RU" sz="2400" dirty="0"/>
              <a:t>- провести апробацию данной технологии применительно к урокам литературы и русского языка в 7-9 классах;</a:t>
            </a:r>
          </a:p>
          <a:p>
            <a:r>
              <a:rPr lang="ru-RU" sz="2400" dirty="0"/>
              <a:t>- выявить преимущества данной технологии;</a:t>
            </a:r>
          </a:p>
          <a:p>
            <a:r>
              <a:rPr lang="ru-RU" sz="2400" dirty="0"/>
              <a:t>- проанализировать результаты деятельности учащихся.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Определение критического мышления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/>
          </a:p>
          <a:p>
            <a:r>
              <a:rPr lang="ru-RU" dirty="0"/>
              <a:t>В русском языке «критическое» ассоциируется с негативным, отвергающим, для многих критическое мышление предполагает спор, дискуссию, конфликт, некоторые объединяют в единое целое «критическое мышление» и «аналитическое мышление», «логическое мышление», «творческое мышление» и так далее. Критическое мышление означает  мышление  </a:t>
            </a:r>
            <a:r>
              <a:rPr lang="ru-RU" b="1" dirty="0"/>
              <a:t>оценочное,</a:t>
            </a:r>
            <a:r>
              <a:rPr lang="ru-RU" dirty="0"/>
              <a:t> рефлексивное.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/>
              <a:t>Всякая аргументация содержит в себе три основных элемента.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Центром </a:t>
            </a:r>
            <a:r>
              <a:rPr lang="ru-RU" dirty="0"/>
              <a:t>аргументации, главным ее содержанием является </a:t>
            </a:r>
            <a:r>
              <a:rPr lang="ru-RU" b="1" dirty="0"/>
              <a:t>утверждение</a:t>
            </a:r>
            <a:r>
              <a:rPr lang="ru-RU" dirty="0"/>
              <a:t> ( тезис, идея положение),  поддерживаемое</a:t>
            </a:r>
            <a:r>
              <a:rPr lang="ru-RU" b="1" dirty="0"/>
              <a:t> доводами.</a:t>
            </a:r>
            <a:r>
              <a:rPr lang="ru-RU" dirty="0"/>
              <a:t> Каждый довод, в свою очередь, подкрепляется </a:t>
            </a:r>
            <a:r>
              <a:rPr lang="ru-RU" b="1" dirty="0"/>
              <a:t>доказательствами </a:t>
            </a:r>
            <a:r>
              <a:rPr lang="ru-RU" dirty="0"/>
              <a:t>(статистические данные, выдержки из текста, личный опыт и все, что говорит в пользу данной аргументации и может быть признано другими участниками обсуждения).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599</Words>
  <Application>Microsoft Office PowerPoint</Application>
  <PresentationFormat>Экран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Развитие критического мышления через чтение и письмо на уроках русского языка и литературы</vt:lpstr>
      <vt:lpstr>Слайд 2</vt:lpstr>
      <vt:lpstr>Слайд 3</vt:lpstr>
      <vt:lpstr>Актуальность</vt:lpstr>
      <vt:lpstr>Цель, которую я ставлю, применяя ТРКМЧП</vt:lpstr>
      <vt:lpstr>Предполагаю</vt:lpstr>
      <vt:lpstr> Основные задачи: </vt:lpstr>
      <vt:lpstr>Определение критического мышления</vt:lpstr>
      <vt:lpstr>Всякая аргументация содержит в себе три основных элемента.</vt:lpstr>
      <vt:lpstr>Чтобы учащийся мог воспользоваться своими возможностям критического мыслителя, важно помочь ему развить в себе ряд  качеств: </vt:lpstr>
      <vt:lpstr>Слайд 11</vt:lpstr>
      <vt:lpstr>Инновационность</vt:lpstr>
      <vt:lpstr>Условия реализации ТРКМЧП</vt:lpstr>
      <vt:lpstr>Диагностика результативности  учащихся в режиме ТРКМПЧ </vt:lpstr>
      <vt:lpstr>«Образы помещиков в поэме Н.В.Гоголя «Мертвые души»</vt:lpstr>
      <vt:lpstr>Заключение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критического мышления через чтение и письмо на уроках русского языка и литературы</dc:title>
  <dc:creator>ЛВ</dc:creator>
  <cp:lastModifiedBy>User</cp:lastModifiedBy>
  <cp:revision>10</cp:revision>
  <dcterms:created xsi:type="dcterms:W3CDTF">2013-02-21T18:55:04Z</dcterms:created>
  <dcterms:modified xsi:type="dcterms:W3CDTF">2015-02-03T14:33:10Z</dcterms:modified>
</cp:coreProperties>
</file>