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94" r:id="rId4"/>
    <p:sldId id="278" r:id="rId5"/>
    <p:sldId id="282" r:id="rId6"/>
    <p:sldId id="288" r:id="rId7"/>
    <p:sldId id="283" r:id="rId8"/>
    <p:sldId id="284" r:id="rId9"/>
    <p:sldId id="265" r:id="rId10"/>
    <p:sldId id="266" r:id="rId11"/>
    <p:sldId id="286" r:id="rId12"/>
    <p:sldId id="272" r:id="rId13"/>
    <p:sldId id="271" r:id="rId14"/>
    <p:sldId id="287" r:id="rId15"/>
    <p:sldId id="289" r:id="rId16"/>
    <p:sldId id="292" r:id="rId17"/>
    <p:sldId id="290" r:id="rId18"/>
    <p:sldId id="274" r:id="rId19"/>
    <p:sldId id="291" r:id="rId20"/>
    <p:sldId id="293" r:id="rId21"/>
    <p:sldId id="295" r:id="rId22"/>
    <p:sldId id="276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9" autoAdjust="0"/>
    <p:restoredTop sz="94660"/>
  </p:normalViewPr>
  <p:slideViewPr>
    <p:cSldViewPr>
      <p:cViewPr>
        <p:scale>
          <a:sx n="63" d="100"/>
          <a:sy n="63" d="100"/>
        </p:scale>
        <p:origin x="-2107" y="-5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DC4A47-C877-465A-9E23-5FBAB49A5947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3DE775-72B5-4592-B777-11141FD15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A44861-9CA8-468C-B8DC-C4F96CF44B4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5AC2B9-32E4-42E4-8030-23E455AE799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Образуйте от данных глаголов формы прошедшего времени ед.ч м.р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FD0431-4055-43E0-8597-2FDD431CD44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ПРОВЕРКА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F7824A-3453-4F19-8055-C304886CECBB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ПРОВЕРКА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A64C0E-2C54-48B3-A6CC-4B98BD15489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/>
              <a:t>РЕФЛЕКСИЯ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26ABF9-EF2B-4F74-9B2B-5FB13649F20C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FE1782-C6A2-4730-A62B-877A2C0CFC21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DE775-72B5-4592-B777-11141FD15EDF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1B36BC-C3AD-46AE-99DD-9902A89A649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86BF6-D9BE-429C-B50A-FD0D7E23B0DB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FA271-C7B3-4ABD-9481-1279C78C5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4941A-3E33-4DFF-8F31-79904E9A2BE7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8869A-8C0A-4493-A883-275B59C42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DCA12-CBA3-4D9C-BF23-B81B96B10F48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F832B-8324-4283-89A7-7014982C7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6F529-D052-4F9F-B954-9B659F26DC04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A71A3-BCD9-47EE-8F51-C35B9097F0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32017-4E03-42FC-8C93-1AA9F4BC5726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2F82-42CF-4BFF-B841-4A0CDCE44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63DD-BFAF-4B43-8F54-CE6EB10235C7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FEC6A-FF9C-4C79-8348-B97A55F1D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55B10-FF89-4A0F-99EB-879DC6F0CAE3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EB504-C403-4649-927C-3CCD126F0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C8286-D624-477A-929A-C8C25BC77AAA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47AB4-FBAB-4EBA-B231-4CE8E049B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1F56D-EE63-4D62-AC3C-FEA666F64D38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C897F-8A2F-4465-B9F8-0A7BC3548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0D8E3-2815-4E14-8753-EC4717278140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12F78-E5F5-4BB1-9663-2C0300979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120EC-6AB3-49ED-B199-6FAEDB9CD77B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8B751-7FD1-41F8-BD0D-2F1510C44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438FE67-36FA-4E61-A61C-6D59649C389A}" type="datetimeFigureOut">
              <a:rPr lang="ru-RU"/>
              <a:pPr>
                <a:defRPr/>
              </a:pPr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66C2090-247A-4B3D-BA7F-C22031C83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088" y="333375"/>
            <a:ext cx="7175500" cy="54721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7200" i="1" dirty="0" smtClean="0">
                <a:solidFill>
                  <a:srgbClr val="FF0000"/>
                </a:solidFill>
              </a:rPr>
              <a:t/>
            </a:r>
            <a:br>
              <a:rPr lang="ru-RU" sz="7200" i="1" dirty="0" smtClean="0">
                <a:solidFill>
                  <a:srgbClr val="FF0000"/>
                </a:solidFill>
              </a:rPr>
            </a:br>
            <a:r>
              <a:rPr lang="ru-RU" sz="7200" i="1" dirty="0" smtClean="0">
                <a:solidFill>
                  <a:srgbClr val="FF0000"/>
                </a:solidFill>
              </a:rPr>
              <a:t/>
            </a:r>
            <a:br>
              <a:rPr lang="ru-RU" sz="7200" i="1" dirty="0" smtClean="0">
                <a:solidFill>
                  <a:srgbClr val="FF0000"/>
                </a:solidFill>
              </a:rPr>
            </a:br>
            <a:r>
              <a:rPr lang="ru-RU" sz="7200" i="1" dirty="0" smtClean="0">
                <a:solidFill>
                  <a:srgbClr val="FF0000"/>
                </a:solidFill>
              </a:rPr>
              <a:t/>
            </a:r>
            <a:br>
              <a:rPr lang="ru-RU" sz="7200" i="1" dirty="0" smtClean="0">
                <a:solidFill>
                  <a:srgbClr val="FF0000"/>
                </a:solidFill>
              </a:rPr>
            </a:br>
            <a:r>
              <a:rPr lang="ru-RU" sz="7200" i="1" dirty="0" smtClean="0">
                <a:solidFill>
                  <a:srgbClr val="FF0000"/>
                </a:solidFill>
              </a:rPr>
              <a:t/>
            </a:r>
            <a:br>
              <a:rPr lang="ru-RU" sz="7200" i="1" dirty="0" smtClean="0">
                <a:solidFill>
                  <a:srgbClr val="FF0000"/>
                </a:solidFill>
              </a:rPr>
            </a:br>
            <a:r>
              <a:rPr lang="ru-RU" sz="7200" i="1" dirty="0" smtClean="0">
                <a:solidFill>
                  <a:srgbClr val="FF0000"/>
                </a:solidFill>
              </a:rPr>
              <a:t/>
            </a:r>
            <a:br>
              <a:rPr lang="ru-RU" sz="7200" i="1" dirty="0" smtClean="0">
                <a:solidFill>
                  <a:srgbClr val="FF0000"/>
                </a:solidFill>
              </a:rPr>
            </a:br>
            <a:r>
              <a:rPr lang="ru-RU" sz="7200" b="1" dirty="0" smtClean="0">
                <a:latin typeface="Arial" charset="0"/>
                <a:cs typeface="Microsoft Sans Serif" pitchFamily="34" charset="0"/>
              </a:rPr>
              <a:t/>
            </a:r>
            <a:br>
              <a:rPr lang="ru-RU" sz="7200" b="1" dirty="0" smtClean="0">
                <a:latin typeface="Arial" charset="0"/>
                <a:cs typeface="Microsoft Sans Serif" pitchFamily="34" charset="0"/>
              </a:rPr>
            </a:br>
            <a:r>
              <a:rPr lang="ru-RU" sz="3200" b="1" dirty="0" smtClean="0">
                <a:latin typeface="Arial" charset="0"/>
                <a:cs typeface="Microsoft Sans Serif" pitchFamily="34" charset="0"/>
              </a:rPr>
              <a:t/>
            </a:r>
            <a:br>
              <a:rPr lang="ru-RU" sz="3200" b="1" dirty="0" smtClean="0">
                <a:latin typeface="Arial" charset="0"/>
                <a:cs typeface="Microsoft Sans Serif" pitchFamily="34" charset="0"/>
              </a:rPr>
            </a:br>
            <a:r>
              <a:rPr lang="ru-RU" sz="7200" i="1" dirty="0" smtClean="0">
                <a:solidFill>
                  <a:srgbClr val="FF0000"/>
                </a:solidFill>
              </a:rPr>
              <a:t/>
            </a:r>
            <a:br>
              <a:rPr lang="ru-RU" sz="7200" i="1" dirty="0" smtClean="0">
                <a:solidFill>
                  <a:srgbClr val="FF0000"/>
                </a:solidFill>
              </a:rPr>
            </a:br>
            <a:r>
              <a:rPr lang="ru-RU" sz="7200" b="1" dirty="0" smtClean="0">
                <a:solidFill>
                  <a:srgbClr val="FF0000"/>
                </a:solidFill>
              </a:rPr>
              <a:t/>
            </a:r>
            <a:br>
              <a:rPr lang="ru-RU" sz="7200" b="1" dirty="0" smtClean="0">
                <a:solidFill>
                  <a:srgbClr val="FF0000"/>
                </a:solidFill>
              </a:rPr>
            </a:br>
            <a:r>
              <a:rPr lang="ru-RU" sz="4000" dirty="0" smtClean="0">
                <a:latin typeface="Arial" charset="0"/>
              </a:rPr>
              <a:t>«</a:t>
            </a:r>
            <a:r>
              <a:rPr lang="ru-RU" sz="4000" b="1" dirty="0" smtClean="0">
                <a:latin typeface="Microsoft Sans Serif" pitchFamily="34" charset="0"/>
                <a:cs typeface="Microsoft Sans Serif" pitchFamily="34" charset="0"/>
              </a:rPr>
              <a:t>Путешествие по стране глагола</a:t>
            </a:r>
            <a:r>
              <a:rPr lang="ru-RU" sz="4000" b="1" dirty="0" smtClean="0">
                <a:latin typeface="Arial" charset="0"/>
                <a:cs typeface="Microsoft Sans Serif" pitchFamily="34" charset="0"/>
              </a:rPr>
              <a:t>»</a:t>
            </a:r>
            <a:br>
              <a:rPr lang="ru-RU" sz="4000" b="1" dirty="0" smtClean="0">
                <a:latin typeface="Arial" charset="0"/>
                <a:cs typeface="Microsoft Sans Serif" pitchFamily="34" charset="0"/>
              </a:rPr>
            </a:br>
            <a:r>
              <a:rPr lang="ru-RU" sz="4000" b="1" dirty="0" smtClean="0">
                <a:latin typeface="Arial" charset="0"/>
                <a:cs typeface="Microsoft Sans Serif" pitchFamily="34" charset="0"/>
              </a:rPr>
              <a:t>Морфологические признаки глагола.</a:t>
            </a:r>
            <a:br>
              <a:rPr lang="ru-RU" sz="4000" b="1" dirty="0" smtClean="0">
                <a:latin typeface="Arial" charset="0"/>
                <a:cs typeface="Microsoft Sans Serif" pitchFamily="34" charset="0"/>
              </a:rPr>
            </a:br>
            <a:r>
              <a:rPr lang="ru-RU" sz="3200" b="1" dirty="0" smtClean="0">
                <a:latin typeface="Arial" charset="0"/>
                <a:cs typeface="Microsoft Sans Serif" pitchFamily="34" charset="0"/>
              </a:rPr>
              <a:t/>
            </a:r>
            <a:br>
              <a:rPr lang="ru-RU" sz="3200" b="1" dirty="0" smtClean="0">
                <a:latin typeface="Arial" charset="0"/>
                <a:cs typeface="Microsoft Sans Serif" pitchFamily="34" charset="0"/>
              </a:rPr>
            </a:br>
            <a:r>
              <a:rPr lang="ru-RU" sz="2000" b="1" dirty="0" smtClean="0">
                <a:latin typeface="Arial" charset="0"/>
                <a:cs typeface="Microsoft Sans Serif" pitchFamily="34" charset="0"/>
              </a:rPr>
              <a:t>Подготовила: учитель русского языка и литературы</a:t>
            </a:r>
            <a:br>
              <a:rPr lang="ru-RU" sz="2000" b="1" dirty="0" smtClean="0">
                <a:latin typeface="Arial" charset="0"/>
                <a:cs typeface="Microsoft Sans Serif" pitchFamily="34" charset="0"/>
              </a:rPr>
            </a:br>
            <a:r>
              <a:rPr lang="ru-RU" sz="2000" b="1" dirty="0" err="1" smtClean="0">
                <a:latin typeface="Arial" charset="0"/>
                <a:cs typeface="Microsoft Sans Serif" pitchFamily="34" charset="0"/>
              </a:rPr>
              <a:t>Кануникова</a:t>
            </a:r>
            <a:r>
              <a:rPr lang="ru-RU" sz="2000" b="1" dirty="0" smtClean="0">
                <a:latin typeface="Arial" charset="0"/>
                <a:cs typeface="Microsoft Sans Serif" pitchFamily="34" charset="0"/>
              </a:rPr>
              <a:t> И.Н.</a:t>
            </a:r>
            <a:r>
              <a:rPr lang="ru-RU" sz="7200" b="1" dirty="0" smtClean="0">
                <a:latin typeface="Arial" charset="0"/>
                <a:cs typeface="Microsoft Sans Serif" pitchFamily="34" charset="0"/>
              </a:rPr>
              <a:t/>
            </a:r>
            <a:br>
              <a:rPr lang="ru-RU" sz="7200" b="1" dirty="0" smtClean="0">
                <a:latin typeface="Arial" charset="0"/>
                <a:cs typeface="Microsoft Sans Serif" pitchFamily="34" charset="0"/>
              </a:rPr>
            </a:br>
            <a:endParaRPr lang="ru-RU" sz="7200" b="1" dirty="0" smtClean="0">
              <a:solidFill>
                <a:srgbClr val="FF0000"/>
              </a:solidFill>
              <a:latin typeface="Impact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ChangeArrowheads="1"/>
          </p:cNvSpPr>
          <p:nvPr/>
        </p:nvSpPr>
        <p:spPr bwMode="auto">
          <a:xfrm>
            <a:off x="1908175" y="642938"/>
            <a:ext cx="64801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3200">
                <a:latin typeface="Times New Roman" pitchFamily="18" charset="0"/>
                <a:cs typeface="Times New Roman" pitchFamily="18" charset="0"/>
              </a:rPr>
              <a:t>Покачайтесь, Покружитесь,</a:t>
            </a:r>
          </a:p>
          <a:p>
            <a:pPr algn="just" eaLnBrk="0" hangingPunct="0"/>
            <a:r>
              <a:rPr lang="ru-RU" sz="3200">
                <a:latin typeface="Times New Roman" pitchFamily="18" charset="0"/>
                <a:cs typeface="Times New Roman" pitchFamily="18" charset="0"/>
              </a:rPr>
              <a:t>Потянитесь, Распрямитесь,</a:t>
            </a:r>
          </a:p>
          <a:p>
            <a:pPr algn="just" eaLnBrk="0" hangingPunct="0"/>
            <a:r>
              <a:rPr lang="ru-RU" sz="3200">
                <a:latin typeface="Times New Roman" pitchFamily="18" charset="0"/>
                <a:cs typeface="Times New Roman" pitchFamily="18" charset="0"/>
              </a:rPr>
              <a:t>Приседайте, Приседайте,</a:t>
            </a:r>
          </a:p>
          <a:p>
            <a:pPr algn="just" eaLnBrk="0" hangingPunct="0"/>
            <a:r>
              <a:rPr lang="ru-RU" sz="3200">
                <a:latin typeface="Times New Roman" pitchFamily="18" charset="0"/>
                <a:cs typeface="Times New Roman" pitchFamily="18" charset="0"/>
              </a:rPr>
              <a:t>Пошагайте, Пошагайте,</a:t>
            </a:r>
          </a:p>
          <a:p>
            <a:pPr algn="just" eaLnBrk="0" hangingPunct="0"/>
            <a:r>
              <a:rPr lang="ru-RU" sz="3200">
                <a:latin typeface="Times New Roman" pitchFamily="18" charset="0"/>
                <a:cs typeface="Times New Roman" pitchFamily="18" charset="0"/>
              </a:rPr>
              <a:t>Встаньте на носок, На пятку,</a:t>
            </a:r>
          </a:p>
          <a:p>
            <a:pPr algn="just" eaLnBrk="0" hangingPunct="0"/>
            <a:r>
              <a:rPr lang="ru-RU" sz="3200">
                <a:latin typeface="Times New Roman" pitchFamily="18" charset="0"/>
                <a:cs typeface="Times New Roman" pitchFamily="18" charset="0"/>
              </a:rPr>
              <a:t>Поскачите-ка вприсядку,</a:t>
            </a:r>
          </a:p>
          <a:p>
            <a:pPr algn="just" eaLnBrk="0" hangingPunct="0"/>
            <a:r>
              <a:rPr lang="ru-RU" sz="3200">
                <a:latin typeface="Times New Roman" pitchFamily="18" charset="0"/>
                <a:cs typeface="Times New Roman" pitchFamily="18" charset="0"/>
              </a:rPr>
              <a:t>Глубоко теперь вздохните,</a:t>
            </a:r>
          </a:p>
          <a:p>
            <a:pPr algn="just" eaLnBrk="0" hangingPunct="0"/>
            <a:r>
              <a:rPr lang="ru-RU" sz="3200">
                <a:latin typeface="Times New Roman" pitchFamily="18" charset="0"/>
                <a:cs typeface="Times New Roman" pitchFamily="18" charset="0"/>
              </a:rPr>
              <a:t>Сядьте тихо, отдохните.</a:t>
            </a:r>
          </a:p>
          <a:p>
            <a:pPr algn="just" eaLnBrk="0" hangingPunct="0"/>
            <a:r>
              <a:rPr lang="ru-RU" sz="3200">
                <a:latin typeface="Times New Roman" pitchFamily="18" charset="0"/>
                <a:cs typeface="Times New Roman" pitchFamily="18" charset="0"/>
              </a:rPr>
              <a:t>Всё в порядок приведите</a:t>
            </a:r>
          </a:p>
          <a:p>
            <a:pPr algn="just" eaLnBrk="0" hangingPunct="0"/>
            <a:r>
              <a:rPr lang="ru-RU" sz="3200">
                <a:latin typeface="Times New Roman" pitchFamily="18" charset="0"/>
                <a:cs typeface="Times New Roman" pitchFamily="18" charset="0"/>
              </a:rPr>
              <a:t>И работать все начните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1"/>
          <p:cNvSpPr>
            <a:spLocks noGrp="1"/>
          </p:cNvSpPr>
          <p:nvPr>
            <p:ph idx="4294967295"/>
          </p:nvPr>
        </p:nvSpPr>
        <p:spPr>
          <a:xfrm>
            <a:off x="871538" y="1557338"/>
            <a:ext cx="7408862" cy="4568825"/>
          </a:xfrm>
        </p:spPr>
        <p:txBody>
          <a:bodyPr/>
          <a:lstStyle/>
          <a:p>
            <a:pPr marL="457200" indent="-457200">
              <a:buFont typeface="Symbol" pitchFamily="18" charset="2"/>
              <a:buNone/>
            </a:pPr>
            <a:r>
              <a:rPr lang="en-US" smtClean="0"/>
              <a:t>1</a:t>
            </a:r>
            <a:r>
              <a:rPr lang="ru-RU" sz="2800" smtClean="0"/>
              <a:t>. Много всего плохого случилось бы в природе, если бы пчёлы перестали летать с цветка на цветок.</a:t>
            </a:r>
          </a:p>
          <a:p>
            <a:pPr marL="457200" indent="-457200">
              <a:buFont typeface="Symbol" pitchFamily="18" charset="2"/>
              <a:buNone/>
            </a:pPr>
            <a:r>
              <a:rPr lang="ru-RU" sz="2800" smtClean="0"/>
              <a:t>2. Не спеши языком, а спеши делом!</a:t>
            </a:r>
          </a:p>
          <a:p>
            <a:pPr marL="457200" indent="-457200">
              <a:buFont typeface="Symbol" pitchFamily="18" charset="2"/>
              <a:buNone/>
            </a:pPr>
            <a:r>
              <a:rPr lang="ru-RU" sz="2800" smtClean="0"/>
              <a:t>3. Положите в большой чайник листья смородины и заварите их отваром шиповника.</a:t>
            </a:r>
          </a:p>
          <a:p>
            <a:pPr marL="457200" indent="-457200">
              <a:buFont typeface="Symbol" pitchFamily="18" charset="2"/>
              <a:buNone/>
            </a:pPr>
            <a:r>
              <a:rPr lang="ru-RU" sz="2800" smtClean="0"/>
              <a:t>4. Многие существа полностью вымерли, другие сохранились и живут до сих пор на Земле.</a:t>
            </a:r>
          </a:p>
        </p:txBody>
      </p:sp>
      <p:sp>
        <p:nvSpPr>
          <p:cNvPr id="24578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57200" y="476250"/>
            <a:ext cx="8229600" cy="1368425"/>
          </a:xfrm>
        </p:spPr>
        <p:txBody>
          <a:bodyPr/>
          <a:lstStyle/>
          <a:p>
            <a:pPr eaLnBrk="1" hangingPunct="1"/>
            <a:r>
              <a:rPr lang="ru-RU" sz="2900" smtClean="0">
                <a:solidFill>
                  <a:srgbClr val="C00000"/>
                </a:solidFill>
              </a:rPr>
              <a:t>Необходимо определить наклонение глагола</a:t>
            </a:r>
            <a:r>
              <a:rPr lang="en-US" sz="2900" smtClean="0">
                <a:solidFill>
                  <a:srgbClr val="C00000"/>
                </a:solidFill>
              </a:rPr>
              <a:t>.</a:t>
            </a:r>
            <a:endParaRPr lang="ru-RU" sz="29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7"/>
          <p:cNvSpPr txBox="1">
            <a:spLocks noChangeArrowheads="1"/>
          </p:cNvSpPr>
          <p:nvPr/>
        </p:nvSpPr>
        <p:spPr bwMode="auto">
          <a:xfrm>
            <a:off x="785813" y="2428875"/>
            <a:ext cx="7921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Candara" pitchFamily="34" charset="0"/>
              </a:rPr>
              <a:t> </a:t>
            </a:r>
            <a:endParaRPr lang="ru-RU" sz="240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1331913" y="2420938"/>
            <a:ext cx="684053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то, </a:t>
            </a:r>
            <a:r>
              <a:rPr 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сделал</a:t>
            </a:r>
            <a:r>
              <a:rPr lang="ru-RU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кто – то , давно или вчера, </a:t>
            </a:r>
          </a:p>
          <a:p>
            <a:r>
              <a:rPr lang="ru-RU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Время ……. называй без труда.</a:t>
            </a:r>
          </a:p>
          <a:p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***</a:t>
            </a:r>
          </a:p>
          <a:p>
            <a:r>
              <a:rPr lang="ru-RU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сегодня, сейчас что</a:t>
            </a:r>
            <a:r>
              <a:rPr lang="ru-RU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то </a:t>
            </a:r>
            <a:r>
              <a:rPr 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делает</a:t>
            </a:r>
            <a:r>
              <a:rPr lang="ru-RU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кто – то,</a:t>
            </a:r>
          </a:p>
          <a:p>
            <a:r>
              <a:rPr lang="ru-RU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 времени ………..он в данное время живёт.</a:t>
            </a:r>
          </a:p>
          <a:p>
            <a:r>
              <a:rPr lang="en-U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***</a:t>
            </a:r>
          </a:p>
          <a:p>
            <a:r>
              <a:rPr lang="ru-RU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Если кто – то о</a:t>
            </a:r>
            <a:r>
              <a:rPr 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…….</a:t>
            </a:r>
            <a:r>
              <a:rPr lang="ru-RU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говорит,</a:t>
            </a:r>
          </a:p>
          <a:p>
            <a:r>
              <a:rPr lang="ru-RU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 обязательно вопросом всё подкрепит:</a:t>
            </a:r>
          </a:p>
          <a:p>
            <a:r>
              <a:rPr lang="ru-RU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я </a:t>
            </a:r>
            <a:r>
              <a:rPr 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буду делать</a:t>
            </a:r>
            <a:r>
              <a:rPr lang="ru-RU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завтра?</a:t>
            </a:r>
          </a:p>
          <a:p>
            <a:r>
              <a:rPr lang="ru-RU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что сделаю</a:t>
            </a:r>
            <a:r>
              <a:rPr lang="ru-RU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 утра?</a:t>
            </a:r>
          </a:p>
        </p:txBody>
      </p:sp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900113" y="620713"/>
            <a:ext cx="733425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глаголы изменяются по временам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1258888" y="765175"/>
            <a:ext cx="6913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rgbClr val="7B61DB"/>
                </a:solidFill>
              </a:rPr>
              <a:t>П о    ч  и  с л а м</a:t>
            </a:r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1258888" y="1844675"/>
            <a:ext cx="68421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FF"/>
                </a:solidFill>
              </a:rPr>
              <a:t>Проще простого </a:t>
            </a:r>
            <a:r>
              <a:rPr lang="ru-RU" sz="2400" b="1">
                <a:solidFill>
                  <a:schemeClr val="tx2"/>
                </a:solidFill>
              </a:rPr>
              <a:t>определить его,</a:t>
            </a:r>
          </a:p>
          <a:p>
            <a:r>
              <a:rPr lang="ru-RU" sz="2400">
                <a:solidFill>
                  <a:srgbClr val="0000FF"/>
                </a:solidFill>
              </a:rPr>
              <a:t>Если кто – то </a:t>
            </a:r>
            <a:r>
              <a:rPr lang="ru-RU" sz="2400" b="1">
                <a:solidFill>
                  <a:schemeClr val="hlink"/>
                </a:solidFill>
              </a:rPr>
              <a:t>один </a:t>
            </a:r>
            <a:r>
              <a:rPr lang="ru-RU" sz="2400">
                <a:solidFill>
                  <a:srgbClr val="0000FF"/>
                </a:solidFill>
              </a:rPr>
              <a:t>играет в футбол,</a:t>
            </a:r>
            <a:r>
              <a:rPr lang="ru-RU" sz="2400" b="1">
                <a:solidFill>
                  <a:schemeClr val="hlink"/>
                </a:solidFill>
              </a:rPr>
              <a:t> </a:t>
            </a:r>
            <a:r>
              <a:rPr lang="ru-RU" sz="2400">
                <a:solidFill>
                  <a:srgbClr val="0000FF"/>
                </a:solidFill>
              </a:rPr>
              <a:t>идёт в кино,</a:t>
            </a:r>
          </a:p>
          <a:p>
            <a:r>
              <a:rPr lang="ru-RU" sz="2400">
                <a:solidFill>
                  <a:srgbClr val="0000FF"/>
                </a:solidFill>
              </a:rPr>
              <a:t>То это </a:t>
            </a:r>
            <a:r>
              <a:rPr lang="ru-RU" sz="2400" b="1">
                <a:solidFill>
                  <a:schemeClr val="hlink"/>
                </a:solidFill>
              </a:rPr>
              <a:t>………………..</a:t>
            </a:r>
            <a:r>
              <a:rPr lang="ru-RU" sz="2400">
                <a:solidFill>
                  <a:schemeClr val="hlink"/>
                </a:solidFill>
              </a:rPr>
              <a:t>.</a:t>
            </a:r>
          </a:p>
          <a:p>
            <a:endParaRPr lang="ru-RU" sz="2400">
              <a:solidFill>
                <a:schemeClr val="hlink"/>
              </a:solidFill>
            </a:endParaRPr>
          </a:p>
          <a:p>
            <a:r>
              <a:rPr lang="ru-RU" sz="2400">
                <a:solidFill>
                  <a:srgbClr val="0000FF"/>
                </a:solidFill>
              </a:rPr>
              <a:t>Если дети дружно живут, </a:t>
            </a:r>
          </a:p>
          <a:p>
            <a:r>
              <a:rPr lang="ru-RU" sz="2400">
                <a:solidFill>
                  <a:srgbClr val="0000FF"/>
                </a:solidFill>
              </a:rPr>
              <a:t>То на концерт  иль в поход всем классом идут.</a:t>
            </a:r>
          </a:p>
          <a:p>
            <a:r>
              <a:rPr lang="ru-RU" sz="2400">
                <a:solidFill>
                  <a:srgbClr val="0000FF"/>
                </a:solidFill>
              </a:rPr>
              <a:t>Значит их </a:t>
            </a:r>
            <a:r>
              <a:rPr lang="ru-RU" sz="2400" b="1">
                <a:solidFill>
                  <a:schemeClr val="hlink"/>
                </a:solidFill>
              </a:rPr>
              <a:t>много</a:t>
            </a:r>
            <a:r>
              <a:rPr lang="ru-RU" sz="2400">
                <a:solidFill>
                  <a:srgbClr val="0000FF"/>
                </a:solidFill>
              </a:rPr>
              <a:t>, а вместе радостно и хорошо.</a:t>
            </a:r>
          </a:p>
          <a:p>
            <a:r>
              <a:rPr lang="ru-RU" sz="2400">
                <a:solidFill>
                  <a:srgbClr val="0000FF"/>
                </a:solidFill>
              </a:rPr>
              <a:t>Это </a:t>
            </a:r>
            <a:r>
              <a:rPr lang="ru-RU" sz="2400">
                <a:solidFill>
                  <a:schemeClr val="hlink"/>
                </a:solidFill>
              </a:rPr>
              <a:t>…………………….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1"/>
          <p:cNvSpPr>
            <a:spLocks noChangeArrowheads="1"/>
          </p:cNvSpPr>
          <p:nvPr/>
        </p:nvSpPr>
        <p:spPr bwMode="auto">
          <a:xfrm>
            <a:off x="1403350" y="476250"/>
            <a:ext cx="6553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Изменение глаголов прошедшего времени по числам и родам</a:t>
            </a:r>
          </a:p>
        </p:txBody>
      </p:sp>
      <p:sp>
        <p:nvSpPr>
          <p:cNvPr id="28674" name="Прямоугольник 2"/>
          <p:cNvSpPr>
            <a:spLocks noChangeArrowheads="1"/>
          </p:cNvSpPr>
          <p:nvPr/>
        </p:nvSpPr>
        <p:spPr bwMode="auto">
          <a:xfrm>
            <a:off x="1116013" y="1412875"/>
            <a:ext cx="6769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Образуйте от данных глаголов формы прошедшего и будущего времени ед.ч м.р</a:t>
            </a:r>
          </a:p>
          <a:p>
            <a:endParaRPr lang="ru-RU" sz="2400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715" name="Group 43"/>
          <p:cNvGraphicFramePr>
            <a:graphicFrameLocks noGrp="1"/>
          </p:cNvGraphicFramePr>
          <p:nvPr/>
        </p:nvGraphicFramePr>
        <p:xfrm>
          <a:off x="684213" y="2492375"/>
          <a:ext cx="7920037" cy="3100391"/>
        </p:xfrm>
        <a:graphic>
          <a:graphicData uri="http://schemas.openxmlformats.org/drawingml/2006/table">
            <a:tbl>
              <a:tblPr/>
              <a:tblGrid>
                <a:gridCol w="1516062"/>
                <a:gridCol w="3763963"/>
                <a:gridCol w="2640012"/>
              </a:tblGrid>
              <a:tr h="5000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Глаголы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Прош.вр.ед.ч. м.р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Буд.вр.ед.ч м.р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Надеяться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увидеть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сеять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обидеться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видеть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2"/>
          <p:cNvSpPr>
            <a:spLocks noChangeArrowheads="1"/>
          </p:cNvSpPr>
          <p:nvPr/>
        </p:nvSpPr>
        <p:spPr bwMode="auto">
          <a:xfrm>
            <a:off x="2051050" y="476250"/>
            <a:ext cx="5400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  <p:graphicFrame>
        <p:nvGraphicFramePr>
          <p:cNvPr id="30859" name="Group 139"/>
          <p:cNvGraphicFramePr>
            <a:graphicFrameLocks noGrp="1"/>
          </p:cNvGraphicFramePr>
          <p:nvPr/>
        </p:nvGraphicFramePr>
        <p:xfrm>
          <a:off x="1116013" y="2060575"/>
          <a:ext cx="7416800" cy="3625216"/>
        </p:xfrm>
        <a:graphic>
          <a:graphicData uri="http://schemas.openxmlformats.org/drawingml/2006/table">
            <a:tbl>
              <a:tblPr/>
              <a:tblGrid>
                <a:gridCol w="1419225"/>
                <a:gridCol w="3524250"/>
                <a:gridCol w="2473325"/>
              </a:tblGrid>
              <a:tr h="6080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Глаголы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Прош.вр.ед.ч. м.р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Буд.вр.ед.ч м.р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Надеяться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надеялся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надеяться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увидеть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увидел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увижу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сеять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сеял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сеять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молоть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молол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молоть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обидеться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обиделся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обижаться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видеть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видел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видеть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23850" y="436563"/>
            <a:ext cx="8496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52E65"/>
                </a:solidFill>
                <a:latin typeface="Times New Roman" pitchFamily="18" charset="0"/>
                <a:cs typeface="Times New Roman" pitchFamily="18" charset="0"/>
              </a:rPr>
              <a:t>Изменение глаголов настоящего времени  по числам и лицам. Письменно проспрягайте глагол в форме настоящего времени</a:t>
            </a:r>
            <a:r>
              <a:rPr lang="ru-RU" sz="2400" b="1">
                <a:solidFill>
                  <a:srgbClr val="03706D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>
              <a:solidFill>
                <a:srgbClr val="03706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4213" y="1773238"/>
          <a:ext cx="7920037" cy="3454400"/>
        </p:xfrm>
        <a:graphic>
          <a:graphicData uri="http://schemas.openxmlformats.org/drawingml/2006/table">
            <a:tbl>
              <a:tblPr/>
              <a:tblGrid>
                <a:gridCol w="2640012"/>
                <a:gridCol w="2640013"/>
                <a:gridCol w="2640012"/>
              </a:tblGrid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Спешить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Ед.ч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Мн.ч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1-ел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2-ел.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3-е л.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597" marR="6459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1557338"/>
            <a:ext cx="6480175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Прямоугольник 2"/>
          <p:cNvSpPr>
            <a:spLocks noChangeArrowheads="1"/>
          </p:cNvSpPr>
          <p:nvPr/>
        </p:nvSpPr>
        <p:spPr bwMode="auto">
          <a:xfrm>
            <a:off x="2051050" y="404813"/>
            <a:ext cx="41052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ПРОВЕРКА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611188" y="1714500"/>
            <a:ext cx="662463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Сегодня на уроке………..».</a:t>
            </a:r>
          </a:p>
          <a:p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«Мне понравилось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>……….».</a:t>
            </a:r>
          </a:p>
          <a:p>
            <a:r>
              <a:rPr lang="ru-RU" sz="3600" b="1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i="1">
                <a:latin typeface="Times New Roman" pitchFamily="18" charset="0"/>
                <a:cs typeface="Times New Roman" pitchFamily="18" charset="0"/>
              </a:rPr>
              <a:t>Было интересно</a:t>
            </a:r>
            <a:r>
              <a:rPr lang="ru-RU" sz="3600" b="1" i="1"/>
              <a:t>………..»</a:t>
            </a:r>
            <a:endParaRPr lang="ru-RU" sz="3600" b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>
              <a:cs typeface="Arial" charset="0"/>
            </a:endParaRPr>
          </a:p>
        </p:txBody>
      </p:sp>
      <p:sp>
        <p:nvSpPr>
          <p:cNvPr id="35842" name="Прямоугольник 3"/>
          <p:cNvSpPr>
            <a:spLocks noChangeArrowheads="1"/>
          </p:cNvSpPr>
          <p:nvPr/>
        </p:nvSpPr>
        <p:spPr bwMode="auto">
          <a:xfrm>
            <a:off x="900113" y="692150"/>
            <a:ext cx="6048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</a:rPr>
              <a:t>РЕФЛЕКСИЯ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рямоугольник 1"/>
          <p:cNvSpPr>
            <a:spLocks noChangeArrowheads="1"/>
          </p:cNvSpPr>
          <p:nvPr/>
        </p:nvSpPr>
        <p:spPr bwMode="auto">
          <a:xfrm>
            <a:off x="1187450" y="620713"/>
            <a:ext cx="66976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</p:txBody>
      </p:sp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684213" y="1958975"/>
            <a:ext cx="79200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Сочинить сказку о глаголе по данному началу: «Жил-был Глагол…»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588" y="2173288"/>
            <a:ext cx="5965825" cy="541337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400" u="sng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u="sng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400" u="sng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u="sng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6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27088" y="404813"/>
            <a:ext cx="75311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 u="sng">
                <a:solidFill>
                  <a:srgbClr val="FF0000"/>
                </a:solidFill>
                <a:latin typeface="Candara" pitchFamily="34" charset="0"/>
              </a:rPr>
              <a:t>Цель урока : </a:t>
            </a:r>
            <a:r>
              <a:rPr lang="ru-RU" sz="3600" b="1" i="1">
                <a:solidFill>
                  <a:srgbClr val="FF0000"/>
                </a:solidFill>
                <a:latin typeface="Candara" pitchFamily="34" charset="0"/>
              </a:rPr>
              <a:t>повторить и обобщить изученный материал по теме «Глагол».</a:t>
            </a:r>
            <a:endParaRPr lang="ru-RU" sz="3600">
              <a:solidFill>
                <a:srgbClr val="FF0000"/>
              </a:solidFill>
              <a:latin typeface="Candara" pitchFamily="34" charset="0"/>
            </a:endParaRPr>
          </a:p>
        </p:txBody>
      </p:sp>
      <p:pic>
        <p:nvPicPr>
          <p:cNvPr id="15363" name="Picture 4" descr="http://im8-tub-ru.yandex.net/i?id=108977554-67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2214563"/>
            <a:ext cx="378618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684213" y="974725"/>
            <a:ext cx="76327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  <a:tab pos="2492375" algn="l"/>
              </a:tabLst>
            </a:pPr>
            <a:r>
              <a:rPr lang="ru-RU" sz="2400" b="1" i="1" u="sng">
                <a:latin typeface="Times New Roman" pitchFamily="18" charset="0"/>
                <a:cs typeface="Times New Roman" pitchFamily="18" charset="0"/>
              </a:rPr>
              <a:t>Тест по глаголу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  <a:tab pos="2492375" algn="l"/>
              </a:tabLst>
            </a:pPr>
            <a:r>
              <a:rPr lang="ru-RU" sz="2400" b="1" i="1" u="sng">
                <a:latin typeface="Times New Roman" pitchFamily="18" charset="0"/>
                <a:cs typeface="Times New Roman" pitchFamily="18" charset="0"/>
              </a:rPr>
              <a:t>1. Найти глагол: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  <a:tab pos="2492375" algn="l"/>
              </a:tabLst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1)собеседование 2)беседка 3)беседовать 4)беседуя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  <a:tab pos="2492375" algn="l"/>
              </a:tabLst>
            </a:pPr>
            <a:r>
              <a:rPr lang="ru-RU" sz="2400" b="1" i="1" u="sng">
                <a:latin typeface="Times New Roman" pitchFamily="18" charset="0"/>
                <a:cs typeface="Times New Roman" pitchFamily="18" charset="0"/>
              </a:rPr>
              <a:t>2. Найти глагол </a:t>
            </a:r>
            <a:r>
              <a:rPr lang="en-US" sz="2400" b="1" i="1" u="sng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i="1" u="sng">
                <a:latin typeface="Times New Roman" pitchFamily="18" charset="0"/>
                <a:cs typeface="Times New Roman" pitchFamily="18" charset="0"/>
              </a:rPr>
              <a:t> спряжения: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  <a:tab pos="2492375" algn="l"/>
              </a:tabLst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1)завис..т 2)пил..т 3)стон..т 4)люб..т 5)дыш..т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  <a:tab pos="2492375" algn="l"/>
              </a:tabLst>
            </a:pPr>
            <a:r>
              <a:rPr lang="ru-RU" sz="2400" b="1" i="1" u="sng">
                <a:latin typeface="Times New Roman" pitchFamily="18" charset="0"/>
                <a:cs typeface="Times New Roman" pitchFamily="18" charset="0"/>
              </a:rPr>
              <a:t>3. Найти глагол </a:t>
            </a:r>
            <a:r>
              <a:rPr lang="en-US" sz="2400" b="1" i="1" u="sng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b="1" i="1" u="sng">
                <a:latin typeface="Times New Roman" pitchFamily="18" charset="0"/>
                <a:cs typeface="Times New Roman" pitchFamily="18" charset="0"/>
              </a:rPr>
              <a:t> спряжения: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  <a:tab pos="2492375" algn="l"/>
              </a:tabLst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1)стелить 2)гулять 3)думать 4)решать 5)слышать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  <a:tab pos="2492375" algn="l"/>
              </a:tabLst>
            </a:pPr>
            <a:r>
              <a:rPr lang="ru-RU" sz="2400" b="1" i="1" u="sng">
                <a:latin typeface="Times New Roman" pitchFamily="18" charset="0"/>
                <a:cs typeface="Times New Roman" pitchFamily="18" charset="0"/>
              </a:rPr>
              <a:t>4. Какой глагол лишний?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  <a:tab pos="2492375" algn="l"/>
              </a:tabLst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1)смотр..шь 2)гуля..шь 3)сид..шь 4)дума..шь 5)вид..шь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  <a:tab pos="2492375" algn="l"/>
              </a:tabLst>
            </a:pPr>
            <a:r>
              <a:rPr lang="ru-RU" sz="2400" b="1" i="1" u="sng">
                <a:latin typeface="Times New Roman" pitchFamily="18" charset="0"/>
                <a:cs typeface="Times New Roman" pitchFamily="18" charset="0"/>
              </a:rPr>
              <a:t>5. Найти глагол в форме инфинитива: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  <a:tab pos="2492375" algn="l"/>
              </a:tabLst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1. Необходимо хорошо учит..ся.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  <a:tab pos="2492375" algn="l"/>
              </a:tabLst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2. Он смеёт..ся.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  <a:tab pos="2492375" algn="l"/>
              </a:tabLst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3. Прогуляет..ся по улице.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3" y="476672"/>
            <a:ext cx="35311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ОТВЕТЫ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43608" y="1620154"/>
            <a:ext cx="61926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1-3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2-3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3-1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4-1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5-1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русский\Рабочий стол\Мои рисунки\школьные символы\Книг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7538" y="1125538"/>
            <a:ext cx="324008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79512" y="674400"/>
            <a:ext cx="6552728" cy="4154984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Молодцы!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Спасибо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 w="12700">
                  <a:solidFill>
                    <a:srgbClr val="073E87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за урок!</a:t>
            </a:r>
          </a:p>
        </p:txBody>
      </p:sp>
      <p:pic>
        <p:nvPicPr>
          <p:cNvPr id="1027" name="Picture 3" descr="C:\Documents and Settings\русский\Рабочий стол\Мои рисунки\картинки\цветы и бабочки\flover_00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79513" y="5229225"/>
            <a:ext cx="188912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Двадцать третье января.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Классная работа.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1"/>
          <p:cNvSpPr>
            <a:spLocks noGrp="1"/>
          </p:cNvSpPr>
          <p:nvPr>
            <p:ph idx="1"/>
          </p:nvPr>
        </p:nvSpPr>
        <p:spPr>
          <a:xfrm>
            <a:off x="468313" y="2674938"/>
            <a:ext cx="8207375" cy="3451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mtClean="0">
                <a:solidFill>
                  <a:srgbClr val="FF0000"/>
                </a:solidFill>
              </a:rPr>
              <a:t>Каких признаков не хватает?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solidFill>
                  <a:srgbClr val="FF0000"/>
                </a:solidFill>
              </a:rPr>
              <a:t>Как называются эти 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ru-RU" smtClean="0">
                <a:solidFill>
                  <a:srgbClr val="FF0000"/>
                </a:solidFill>
              </a:rPr>
              <a:t>    признаки?</a:t>
            </a:r>
            <a:endParaRPr lang="ru-RU" i="1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solidFill>
                  <a:srgbClr val="FF0000"/>
                </a:solidFill>
              </a:rPr>
              <a:t>На какие две группы делятся 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ru-RU" smtClean="0">
                <a:solidFill>
                  <a:srgbClr val="FF0000"/>
                </a:solidFill>
              </a:rPr>
              <a:t>     признаки?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rgbClr val="FF0000"/>
                </a:solidFill>
              </a:rPr>
              <a:t>  </a:t>
            </a:r>
            <a:endParaRPr lang="ru-RU" i="1" smtClean="0">
              <a:solidFill>
                <a:srgbClr val="FF0000"/>
              </a:solidFill>
            </a:endParaRPr>
          </a:p>
          <a:p>
            <a:pPr eaLnBrk="1" hangingPunct="1"/>
            <a:endParaRPr lang="ru-RU" smtClean="0"/>
          </a:p>
        </p:txBody>
      </p:sp>
      <p:sp>
        <p:nvSpPr>
          <p:cNvPr id="1638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«ДЕРЕВО ПРИЗНАКОВ».</a:t>
            </a:r>
          </a:p>
        </p:txBody>
      </p:sp>
      <p:pic>
        <p:nvPicPr>
          <p:cNvPr id="16387" name="Содержимое 8" descr="img00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1557338"/>
            <a:ext cx="38100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/>
              <a:t>Определите вид глагола и образуйте видовую пару:</a:t>
            </a:r>
            <a:r>
              <a:rPr lang="ru-RU" sz="4000" smtClean="0"/>
              <a:t> </a:t>
            </a:r>
          </a:p>
        </p:txBody>
      </p:sp>
      <p:sp>
        <p:nvSpPr>
          <p:cNvPr id="17410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Играть (    )  -  </a:t>
            </a:r>
          </a:p>
          <a:p>
            <a:pPr eaLnBrk="1" hangingPunct="1"/>
            <a:r>
              <a:rPr lang="ru-RU" b="1" smtClean="0"/>
              <a:t>Пою (   ) – </a:t>
            </a:r>
          </a:p>
          <a:p>
            <a:pPr eaLnBrk="1" hangingPunct="1"/>
            <a:r>
              <a:rPr lang="ru-RU" b="1" smtClean="0"/>
              <a:t>Заплела (   ) – </a:t>
            </a:r>
          </a:p>
          <a:p>
            <a:pPr eaLnBrk="1" hangingPunct="1"/>
            <a:r>
              <a:rPr lang="ru-RU" b="1" smtClean="0"/>
              <a:t>Посмотрю (   ) – </a:t>
            </a:r>
          </a:p>
          <a:p>
            <a:pPr eaLnBrk="1" hangingPunct="1"/>
            <a:r>
              <a:rPr lang="ru-RU" b="1" smtClean="0"/>
              <a:t>Бегу (    ) -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u="sng" smtClean="0">
                <a:latin typeface="Times New Roman" pitchFamily="18" charset="0"/>
                <a:cs typeface="Times New Roman" pitchFamily="18" charset="0"/>
              </a:rPr>
              <a:t>Укажите, какие глаголы относятся к переходным /непереходным, а какие к возвратным / невозвратным.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Смотреть книгу, наслаждаться, сидеть на диване, стригусь, живёт, чувствовать вину.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  <p:sp>
        <p:nvSpPr>
          <p:cNvPr id="1843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Переходность/непереходность и возвратность/невозвратность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Спряжение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mtClean="0"/>
              <a:t>Соотнеси существительные из левой колонки с глаголами из правой, поставить глаголы в неопределённую форму указать спряжение и написать окончания.</a:t>
            </a:r>
          </a:p>
          <a:p>
            <a:pPr eaLnBrk="1" hangingPunct="1">
              <a:lnSpc>
                <a:spcPct val="80000"/>
              </a:lnSpc>
            </a:pPr>
            <a:endParaRPr lang="ru-RU" smtClean="0"/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ru-RU" sz="2000" smtClean="0"/>
              <a:t>Ножницами                гогоч..т 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ru-RU" sz="2000" smtClean="0"/>
              <a:t>Собака	                     забива..т гвозди 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ru-RU" sz="2000" smtClean="0"/>
              <a:t>Молотком                  бре..т 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ru-RU" sz="2000" smtClean="0"/>
              <a:t>Бритвой                      ла..т 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ru-RU" sz="2000" smtClean="0"/>
              <a:t>Гусь                              реж..т </a:t>
            </a: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ru-RU" sz="2000" smtClean="0"/>
              <a:t>Пилой                          пил..т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074737"/>
          </a:xfrm>
        </p:spPr>
        <p:txBody>
          <a:bodyPr/>
          <a:lstStyle/>
          <a:p>
            <a:pPr eaLnBrk="1" hangingPunct="1"/>
            <a:r>
              <a:rPr lang="ru-RU" smtClean="0"/>
              <a:t>ПРОВЕРКА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827088" y="2205038"/>
            <a:ext cx="7777162" cy="3921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ru-RU" smtClean="0"/>
              <a:t>Гусь                           гогочет (гоготать– 1 спр.)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ru-RU" smtClean="0"/>
              <a:t>Молотком	        забивают гвозди (забивать 1спр.)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ru-RU" smtClean="0"/>
              <a:t>Бритвой                   бреют (брить – 1 спр., искл.)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ru-RU" smtClean="0"/>
              <a:t>Собаки                     лают (лаять - 1 спр.)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ru-RU" smtClean="0"/>
              <a:t>Ножницами            режут (резать-1 спр.)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ru-RU" smtClean="0"/>
              <a:t>Пилой                        пилят ( пилить-2 спр.)            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ru-RU" smtClean="0"/>
              <a:t>Градусником         мерят температуру (мерить 2 спр.)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танцы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2309813"/>
            <a:ext cx="6337300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43125" y="857250"/>
            <a:ext cx="6286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7030A0"/>
                </a:solidFill>
                <a:latin typeface="Candara" pitchFamily="34" charset="0"/>
              </a:rPr>
              <a:t>Физминутка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1307</TotalTime>
  <Words>631</Words>
  <Application>Microsoft Office PowerPoint</Application>
  <PresentationFormat>Экран (4:3)</PresentationFormat>
  <Paragraphs>158</Paragraphs>
  <Slides>22</Slides>
  <Notes>9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Волна</vt:lpstr>
      <vt:lpstr>         «Путешествие по стране глагола» Морфологические признаки глагола.  Подготовила: учитель русского языка и литературы Кануникова И.Н. </vt:lpstr>
      <vt:lpstr>  </vt:lpstr>
      <vt:lpstr>Слайд 3</vt:lpstr>
      <vt:lpstr>«ДЕРЕВО ПРИЗНАКОВ».</vt:lpstr>
      <vt:lpstr>Определите вид глагола и образуйте видовую пару: </vt:lpstr>
      <vt:lpstr>Переходность/непереходность и возвратность/невозвратность</vt:lpstr>
      <vt:lpstr>Спряжение</vt:lpstr>
      <vt:lpstr>ПРОВЕРКА</vt:lpstr>
      <vt:lpstr>Слайд 9</vt:lpstr>
      <vt:lpstr>Слайд 10</vt:lpstr>
      <vt:lpstr>Необходимо определить наклонение глагола.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Повторить и обобщить изученный материал по теме «Глагол»</dc:title>
  <dc:creator>user</dc:creator>
  <cp:lastModifiedBy>инна</cp:lastModifiedBy>
  <cp:revision>37</cp:revision>
  <dcterms:created xsi:type="dcterms:W3CDTF">2013-01-29T06:56:14Z</dcterms:created>
  <dcterms:modified xsi:type="dcterms:W3CDTF">2015-01-23T07:40:19Z</dcterms:modified>
</cp:coreProperties>
</file>