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EB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260648"/>
            <a:ext cx="6444208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Gabriola" pitchFamily="82" charset="0"/>
              </a:rPr>
              <a:t>Когда в ответе родители, или роль семьи в воспитании детей......</a:t>
            </a:r>
            <a:endParaRPr lang="ru-RU" b="1" i="1" dirty="0">
              <a:latin typeface="Gabriola" pitchFamily="8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4897323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2800" b="1" i="1" dirty="0"/>
              <a:t>Помните, что ребенок – зеркало</a:t>
            </a:r>
          </a:p>
          <a:p>
            <a:pPr algn="r"/>
            <a:r>
              <a:rPr lang="ru-RU" sz="2800" b="1" i="1" dirty="0"/>
              <a:t>жизни своих родителей.</a:t>
            </a:r>
          </a:p>
          <a:p>
            <a:pPr algn="r"/>
            <a:r>
              <a:rPr lang="ru-RU" sz="2800" b="1" i="1" dirty="0"/>
              <a:t>А.С. Макаренко</a:t>
            </a:r>
          </a:p>
        </p:txBody>
      </p:sp>
    </p:spTree>
    <p:extLst>
      <p:ext uri="{BB962C8B-B14F-4D97-AF65-F5344CB8AC3E}">
        <p14:creationId xmlns:p14="http://schemas.microsoft.com/office/powerpoint/2010/main" val="368179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rgbClr val="FFF200"/>
            </a:gs>
            <a:gs pos="24000">
              <a:srgbClr val="FF7A00"/>
            </a:gs>
            <a:gs pos="89000">
              <a:srgbClr val="FF0300"/>
            </a:gs>
            <a:gs pos="96000">
              <a:srgbClr val="4D0808"/>
            </a:gs>
            <a:gs pos="0">
              <a:srgbClr val="4D0808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latin typeface="Gabriola" pitchFamily="82" charset="0"/>
              </a:rPr>
              <a:t>Внутрисемейные </a:t>
            </a:r>
            <a:r>
              <a:rPr lang="ru-RU" b="1" dirty="0">
                <a:latin typeface="Gabriola" pitchFamily="82" charset="0"/>
              </a:rPr>
              <a:t>психологические факторы, имеющие воспитательное значение: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•Принимать </a:t>
            </a:r>
            <a:r>
              <a:rPr lang="ru-RU" dirty="0"/>
              <a:t>активное участие в жизни семьи;</a:t>
            </a:r>
          </a:p>
          <a:p>
            <a:pPr marL="0" indent="0" algn="just">
              <a:buNone/>
            </a:pPr>
            <a:r>
              <a:rPr lang="ru-RU" dirty="0" smtClean="0"/>
              <a:t>•Всегда </a:t>
            </a:r>
            <a:r>
              <a:rPr lang="ru-RU" dirty="0"/>
              <a:t>находить время, чтобы поговорить с ребенком;</a:t>
            </a:r>
          </a:p>
          <a:p>
            <a:pPr marL="0" indent="0" algn="just">
              <a:buNone/>
            </a:pPr>
            <a:r>
              <a:rPr lang="ru-RU" dirty="0" smtClean="0"/>
              <a:t>•Интересоваться </a:t>
            </a:r>
            <a:r>
              <a:rPr lang="ru-RU" dirty="0"/>
              <a:t>проблемами ребенка, вникать во все возникающие в его жизни сложности и помогать развивать свои умения и таланты;</a:t>
            </a:r>
          </a:p>
          <a:p>
            <a:pPr marL="0" indent="0" algn="just">
              <a:buNone/>
            </a:pPr>
            <a:r>
              <a:rPr lang="ru-RU" dirty="0" smtClean="0"/>
              <a:t>•Не </a:t>
            </a:r>
            <a:r>
              <a:rPr lang="ru-RU" dirty="0"/>
              <a:t>оказывать на ребенка никакого нажима, помогая ему тем самым самостоятельно принимать решения;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950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rgbClr val="FFF200"/>
            </a:gs>
            <a:gs pos="43000">
              <a:srgbClr val="FF7A00"/>
            </a:gs>
            <a:gs pos="84000">
              <a:srgbClr val="FF0300"/>
            </a:gs>
            <a:gs pos="100000">
              <a:srgbClr val="4D0808"/>
            </a:gs>
            <a:gs pos="100000">
              <a:srgbClr val="4D0808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4666530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/>
              <a:t>•</a:t>
            </a:r>
            <a:r>
              <a:rPr lang="ru-RU" sz="3000" dirty="0" smtClean="0"/>
              <a:t>Иметь </a:t>
            </a:r>
            <a:r>
              <a:rPr lang="ru-RU" sz="3000" dirty="0"/>
              <a:t>представление о различных этапах в </a:t>
            </a:r>
            <a:r>
              <a:rPr lang="ru-RU" sz="3000" dirty="0" smtClean="0"/>
              <a:t>жизни ребенка;</a:t>
            </a:r>
            <a:br>
              <a:rPr lang="ru-RU" sz="3000" dirty="0" smtClean="0"/>
            </a:br>
            <a:r>
              <a:rPr lang="ru-RU" sz="3000" dirty="0" smtClean="0"/>
              <a:t>•Уважать </a:t>
            </a:r>
            <a:r>
              <a:rPr lang="ru-RU" sz="3000" dirty="0"/>
              <a:t>право ребенка на собственное мнение;</a:t>
            </a:r>
            <a:br>
              <a:rPr lang="ru-RU" sz="3000" dirty="0"/>
            </a:br>
            <a:r>
              <a:rPr lang="ru-RU" sz="3000" dirty="0" smtClean="0"/>
              <a:t>•Уметь </a:t>
            </a:r>
            <a:r>
              <a:rPr lang="ru-RU" sz="3000" dirty="0"/>
              <a:t>сдерживать собственнические инстинкты и относиться к ребенку как к равноправному партнеру, который просто пока что обладает меньшим жизненным опытом;</a:t>
            </a:r>
            <a:br>
              <a:rPr lang="ru-RU" sz="3000" dirty="0"/>
            </a:br>
            <a:r>
              <a:rPr lang="ru-RU" sz="3000" dirty="0" smtClean="0"/>
              <a:t>•С </a:t>
            </a:r>
            <a:r>
              <a:rPr lang="ru-RU" sz="3000" dirty="0"/>
              <a:t>уважением относиться к стремлению всех остальных членов семьи делать карьеру и самосовершенствоваться.</a:t>
            </a:r>
            <a:br>
              <a:rPr lang="ru-RU" sz="3000" dirty="0"/>
            </a:br>
            <a:r>
              <a:rPr lang="ru-RU" sz="3000" dirty="0"/>
              <a:t/>
            </a:r>
            <a:br>
              <a:rPr lang="ru-RU" sz="3000" dirty="0"/>
            </a:b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154404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100" y="1556792"/>
            <a:ext cx="4680520" cy="4536504"/>
          </a:xfrm>
        </p:spPr>
        <p:txBody>
          <a:bodyPr>
            <a:noAutofit/>
          </a:bodyPr>
          <a:lstStyle/>
          <a:p>
            <a:r>
              <a:rPr lang="ru-RU" sz="3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Именно от вас, уважаемые родители, в большей степени зависит, каким вырастет ваш ребенок. Каким он войдет во взрослую жизнь. А школа и учитель с радостью помогут найти выход в сложных ситуациях. Важно только понимать, что самое большое влияние на формирование личности ребенка оказывают реальные поступки и поведение родителей, а не нравоучения.</a:t>
            </a:r>
            <a:br>
              <a:rPr lang="ru-RU" sz="3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</a:br>
            <a:r>
              <a:rPr lang="ru-RU" sz="2800" dirty="0">
                <a:solidFill>
                  <a:srgbClr val="002060"/>
                </a:solidFill>
              </a:rPr>
              <a:t/>
            </a:r>
            <a:br>
              <a:rPr lang="ru-RU" sz="2800" dirty="0">
                <a:solidFill>
                  <a:srgbClr val="002060"/>
                </a:solidFill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8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7500">
              <a:srgbClr val="6199C9"/>
            </a:gs>
            <a:gs pos="25000">
              <a:srgbClr val="0070C0">
                <a:lumMod val="86000"/>
              </a:srgbClr>
            </a:gs>
            <a:gs pos="7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635896" y="2420888"/>
            <a:ext cx="5112568" cy="3522315"/>
          </a:xfrm>
        </p:spPr>
        <p:txBody>
          <a:bodyPr>
            <a:noAutofit/>
          </a:bodyPr>
          <a:lstStyle/>
          <a:p>
            <a:pPr algn="r"/>
            <a:r>
              <a:rPr lang="ru-RU" sz="3600" dirty="0" smtClean="0"/>
              <a:t>То, что ребенок в детские годы приобретает в семье, он сохраняет в течение всей последующей жизни.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07504" y="188640"/>
            <a:ext cx="7772400" cy="115212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Традиционно</a:t>
            </a:r>
            <a:r>
              <a:rPr lang="ru-RU" sz="32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ru-RU" sz="32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главным институтом воспитания является </a:t>
            </a:r>
            <a:r>
              <a:rPr lang="ru-RU" sz="3200" b="1" i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СЕМЬЯ</a:t>
            </a:r>
            <a:r>
              <a:rPr lang="ru-RU" sz="3200" b="1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.</a:t>
            </a:r>
            <a:endParaRPr lang="ru-RU" sz="3200" b="1" dirty="0">
              <a:solidFill>
                <a:schemeClr val="tx1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1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4005064"/>
            <a:ext cx="8229600" cy="2146250"/>
          </a:xfrm>
        </p:spPr>
        <p:txBody>
          <a:bodyPr>
            <a:noAutofit/>
          </a:bodyPr>
          <a:lstStyle/>
          <a:p>
            <a:r>
              <a:rPr lang="ru-RU" sz="4800" b="1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Gabriola" pitchFamily="82" charset="0"/>
              </a:rPr>
              <a:t>Семья – это особого рода коллектив, играющий в воспитании основную, долговременную и важнейшую роль. </a:t>
            </a:r>
          </a:p>
        </p:txBody>
      </p:sp>
    </p:spTree>
    <p:extLst>
      <p:ext uri="{BB962C8B-B14F-4D97-AF65-F5344CB8AC3E}">
        <p14:creationId xmlns:p14="http://schemas.microsoft.com/office/powerpoint/2010/main" val="278291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3600400"/>
          </a:xfrm>
        </p:spPr>
        <p:txBody>
          <a:bodyPr>
            <a:noAutofit/>
          </a:bodyPr>
          <a:lstStyle/>
          <a:p>
            <a:r>
              <a:rPr lang="ru-RU" sz="4800" b="1" i="1" dirty="0">
                <a:ln cap="rnd">
                  <a:solidFill>
                    <a:schemeClr val="accent2">
                      <a:lumMod val="75000"/>
                      <a:alpha val="31000"/>
                    </a:schemeClr>
                  </a:solidFill>
                  <a:bevel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Главное в воспитании маленького человека – достижение душевного единения, нравственной связи родителей с ребенком. </a:t>
            </a:r>
          </a:p>
        </p:txBody>
      </p:sp>
    </p:spTree>
    <p:extLst>
      <p:ext uri="{BB962C8B-B14F-4D97-AF65-F5344CB8AC3E}">
        <p14:creationId xmlns:p14="http://schemas.microsoft.com/office/powerpoint/2010/main" val="80485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788024" y="0"/>
            <a:ext cx="4042792" cy="4725144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bg1">
                    <a:lumMod val="85000"/>
                  </a:schemeClr>
                </a:solidFill>
                <a:latin typeface="Cambria Math" pitchFamily="18" charset="0"/>
                <a:ea typeface="Cambria Math" pitchFamily="18" charset="0"/>
              </a:rPr>
              <a:t>Каждый из родителей видит в детях свое продолжение, реализацию определенных установок или идеалов. И очень трудно отступает от них.</a:t>
            </a:r>
          </a:p>
        </p:txBody>
      </p:sp>
    </p:spTree>
    <p:extLst>
      <p:ext uri="{BB962C8B-B14F-4D97-AF65-F5344CB8AC3E}">
        <p14:creationId xmlns:p14="http://schemas.microsoft.com/office/powerpoint/2010/main" val="261951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2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/>
          </a:bodyPr>
          <a:lstStyle/>
          <a:p>
            <a:r>
              <a:rPr lang="ru-RU" sz="4000" b="1" i="1" dirty="0">
                <a:solidFill>
                  <a:srgbClr val="00B050"/>
                </a:solidFill>
              </a:rPr>
              <a:t>Первая задача родителей – найти общее решение, убедить друг друга. Если придется идти на компромисс, то обязательно, чтобы основные требования сторон были удовлетворены. Когда один родитель принимает решение, он обязательно должен помнить о позиции второго.</a:t>
            </a:r>
          </a:p>
        </p:txBody>
      </p:sp>
    </p:spTree>
    <p:extLst>
      <p:ext uri="{BB962C8B-B14F-4D97-AF65-F5344CB8AC3E}">
        <p14:creationId xmlns:p14="http://schemas.microsoft.com/office/powerpoint/2010/main" val="360831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427984" y="274638"/>
            <a:ext cx="4258816" cy="6250706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FF0000"/>
                </a:solidFill>
                <a:latin typeface="Arial Black" pitchFamily="34" charset="0"/>
              </a:rPr>
              <a:t>Вторая задача - сделать так, чтобы ребенок не видел противоречий в позициях родителей, т.е. обсуждать эти вопросы лучше без него.</a:t>
            </a:r>
          </a:p>
        </p:txBody>
      </p:sp>
    </p:spTree>
    <p:extLst>
      <p:ext uri="{BB962C8B-B14F-4D97-AF65-F5344CB8AC3E}">
        <p14:creationId xmlns:p14="http://schemas.microsoft.com/office/powerpoint/2010/main" val="127491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62472" y="620688"/>
            <a:ext cx="7581528" cy="5458618"/>
          </a:xfrm>
        </p:spPr>
        <p:txBody>
          <a:bodyPr>
            <a:normAutofit fontScale="90000"/>
          </a:bodyPr>
          <a:lstStyle/>
          <a:p>
            <a:pPr algn="r"/>
            <a:r>
              <a:rPr lang="ru-RU" sz="4800" b="1" i="1" dirty="0">
                <a:solidFill>
                  <a:srgbClr val="FFFF00"/>
                </a:solidFill>
              </a:rPr>
              <a:t>Родители, принимая решение, </a:t>
            </a:r>
            <a:r>
              <a:rPr lang="ru-RU" sz="4800" b="1" i="1" dirty="0" smtClean="0">
                <a:solidFill>
                  <a:srgbClr val="FFFF00"/>
                </a:solidFill>
              </a:rPr>
              <a:t/>
            </a:r>
            <a:br>
              <a:rPr lang="ru-RU" sz="4800" b="1" i="1" dirty="0" smtClean="0">
                <a:solidFill>
                  <a:srgbClr val="FFFF00"/>
                </a:solidFill>
              </a:rPr>
            </a:br>
            <a:r>
              <a:rPr lang="ru-RU" sz="4800" b="1" i="1" dirty="0" smtClean="0">
                <a:solidFill>
                  <a:srgbClr val="FFFF00"/>
                </a:solidFill>
              </a:rPr>
              <a:t>должны </a:t>
            </a:r>
            <a:r>
              <a:rPr lang="ru-RU" sz="4800" b="1" i="1" dirty="0">
                <a:solidFill>
                  <a:srgbClr val="FFFF00"/>
                </a:solidFill>
              </a:rPr>
              <a:t>на </a:t>
            </a:r>
            <a:r>
              <a:rPr lang="ru-RU" sz="4800" b="1" i="1" dirty="0" smtClean="0">
                <a:solidFill>
                  <a:srgbClr val="FFFF00"/>
                </a:solidFill>
              </a:rPr>
              <a:t/>
            </a:r>
            <a:br>
              <a:rPr lang="ru-RU" sz="4800" b="1" i="1" dirty="0" smtClean="0">
                <a:solidFill>
                  <a:srgbClr val="FFFF00"/>
                </a:solidFill>
              </a:rPr>
            </a:br>
            <a:r>
              <a:rPr lang="ru-RU" sz="4800" b="1" i="1" dirty="0" smtClean="0">
                <a:solidFill>
                  <a:srgbClr val="FFFF00"/>
                </a:solidFill>
              </a:rPr>
              <a:t>первое </a:t>
            </a:r>
            <a:r>
              <a:rPr lang="ru-RU" sz="4800" b="1" i="1" dirty="0">
                <a:solidFill>
                  <a:srgbClr val="FFFF00"/>
                </a:solidFill>
              </a:rPr>
              <a:t>место </a:t>
            </a:r>
            <a:r>
              <a:rPr lang="ru-RU" sz="4800" b="1" i="1" dirty="0" smtClean="0">
                <a:solidFill>
                  <a:srgbClr val="FFFF00"/>
                </a:solidFill>
              </a:rPr>
              <a:t/>
            </a:r>
            <a:br>
              <a:rPr lang="ru-RU" sz="4800" b="1" i="1" dirty="0" smtClean="0">
                <a:solidFill>
                  <a:srgbClr val="FFFF00"/>
                </a:solidFill>
              </a:rPr>
            </a:br>
            <a:r>
              <a:rPr lang="ru-RU" sz="4800" b="1" i="1" dirty="0" smtClean="0">
                <a:solidFill>
                  <a:srgbClr val="FFFF00"/>
                </a:solidFill>
              </a:rPr>
              <a:t>ставить </a:t>
            </a:r>
            <a:r>
              <a:rPr lang="ru-RU" sz="4800" b="1" i="1" dirty="0">
                <a:solidFill>
                  <a:srgbClr val="FFFF00"/>
                </a:solidFill>
              </a:rPr>
              <a:t>не </a:t>
            </a:r>
            <a:r>
              <a:rPr lang="ru-RU" sz="4800" b="1" i="1" dirty="0" smtClean="0">
                <a:solidFill>
                  <a:srgbClr val="FFFF00"/>
                </a:solidFill>
              </a:rPr>
              <a:t/>
            </a:r>
            <a:br>
              <a:rPr lang="ru-RU" sz="4800" b="1" i="1" dirty="0" smtClean="0">
                <a:solidFill>
                  <a:srgbClr val="FFFF00"/>
                </a:solidFill>
              </a:rPr>
            </a:br>
            <a:r>
              <a:rPr lang="ru-RU" sz="4800" b="1" i="1" dirty="0" smtClean="0">
                <a:solidFill>
                  <a:srgbClr val="FFFF00"/>
                </a:solidFill>
              </a:rPr>
              <a:t>собственные </a:t>
            </a:r>
            <a:br>
              <a:rPr lang="ru-RU" sz="4800" b="1" i="1" dirty="0" smtClean="0">
                <a:solidFill>
                  <a:srgbClr val="FFFF00"/>
                </a:solidFill>
              </a:rPr>
            </a:br>
            <a:r>
              <a:rPr lang="ru-RU" sz="4800" b="1" i="1" dirty="0" smtClean="0">
                <a:solidFill>
                  <a:srgbClr val="FFFF00"/>
                </a:solidFill>
              </a:rPr>
              <a:t>взгляды</a:t>
            </a:r>
            <a:r>
              <a:rPr lang="ru-RU" sz="4800" b="1" i="1" dirty="0">
                <a:solidFill>
                  <a:srgbClr val="FFFF00"/>
                </a:solidFill>
              </a:rPr>
              <a:t>, а то, что будет более полезным для ребенка.</a:t>
            </a:r>
          </a:p>
        </p:txBody>
      </p:sp>
    </p:spTree>
    <p:extLst>
      <p:ext uri="{BB962C8B-B14F-4D97-AF65-F5344CB8AC3E}">
        <p14:creationId xmlns:p14="http://schemas.microsoft.com/office/powerpoint/2010/main" val="34324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90466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Безоглядная авторитарность родителей, игнорирование интересов и мнений ребенка, систематическое лишение его права голоса при решении вопросов, к нему относящихся, - все это гарантия серьезных 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неудач в формировании </a:t>
            </a:r>
            <a:r>
              <a:rPr lang="ru-RU" sz="3600" dirty="0">
                <a:solidFill>
                  <a:schemeClr val="tx2">
                    <a:lumMod val="50000"/>
                  </a:schemeClr>
                </a:solidFill>
              </a:rPr>
              <a:t>его личности.</a:t>
            </a:r>
          </a:p>
        </p:txBody>
      </p:sp>
    </p:spTree>
    <p:extLst>
      <p:ext uri="{BB962C8B-B14F-4D97-AF65-F5344CB8AC3E}">
        <p14:creationId xmlns:p14="http://schemas.microsoft.com/office/powerpoint/2010/main" val="84439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344</Words>
  <Application>Microsoft Office PowerPoint</Application>
  <PresentationFormat>Экран (4:3)</PresentationFormat>
  <Paragraphs>20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Когда в ответе родители, или роль семьи в воспитании детей......</vt:lpstr>
      <vt:lpstr>То, что ребенок в детские годы приобретает в семье, он сохраняет в течение всей последующей жизни.</vt:lpstr>
      <vt:lpstr>Семья – это особого рода коллектив, играющий в воспитании основную, долговременную и важнейшую роль. </vt:lpstr>
      <vt:lpstr>Главное в воспитании маленького человека – достижение душевного единения, нравственной связи родителей с ребенком. </vt:lpstr>
      <vt:lpstr>Каждый из родителей видит в детях свое продолжение, реализацию определенных установок или идеалов. И очень трудно отступает от них.</vt:lpstr>
      <vt:lpstr>Первая задача родителей – найти общее решение, убедить друг друга. Если придется идти на компромисс, то обязательно, чтобы основные требования сторон были удовлетворены. Когда один родитель принимает решение, он обязательно должен помнить о позиции второго.</vt:lpstr>
      <vt:lpstr>Вторая задача - сделать так, чтобы ребенок не видел противоречий в позициях родителей, т.е. обсуждать эти вопросы лучше без него.</vt:lpstr>
      <vt:lpstr>Родители, принимая решение,  должны на  первое место  ставить не  собственные  взгляды, а то, что будет более полезным для ребенка.</vt:lpstr>
      <vt:lpstr>Безоглядная авторитарность родителей, игнорирование интересов и мнений ребенка, систематическое лишение его права голоса при решении вопросов, к нему относящихся, - все это гарантия серьезных неудач в формировании его личности.</vt:lpstr>
      <vt:lpstr>Внутрисемейные психологические факторы, имеющие воспитательное значение:</vt:lpstr>
      <vt:lpstr>•Иметь представление о различных этапах в жизни ребенка; •Уважать право ребенка на собственное мнение; •Уметь сдерживать собственнические инстинкты и относиться к ребенку как к равноправному партнеру, который просто пока что обладает меньшим жизненным опытом; •С уважением относиться к стремлению всех остальных членов семьи делать карьеру и самосовершенствоваться.  </vt:lpstr>
      <vt:lpstr>Именно от вас, уважаемые родители, в большей степени зависит, каким вырастет ваш ребенок. Каким он войдет во взрослую жизнь. А школа и учитель с радостью помогут найти выход в сложных ситуациях. Важно только понимать, что самое большое влияние на формирование личности ребенка оказывают реальные поступки и поведение родителей, а не нравоучения.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Учитель</cp:lastModifiedBy>
  <cp:revision>18</cp:revision>
  <dcterms:modified xsi:type="dcterms:W3CDTF">2012-03-19T04:35:34Z</dcterms:modified>
</cp:coreProperties>
</file>