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7" autoAdjust="0"/>
    <p:restoredTop sz="86400" autoAdjust="0"/>
  </p:normalViewPr>
  <p:slideViewPr>
    <p:cSldViewPr>
      <p:cViewPr varScale="1">
        <p:scale>
          <a:sx n="97" d="100"/>
          <a:sy n="97" d="100"/>
        </p:scale>
        <p:origin x="-8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4CE31E-AD89-4F8D-8EA7-ACD365E75308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31D42B-6951-4F14-87D0-F3A2B5EFE4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CE31E-AD89-4F8D-8EA7-ACD365E75308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31D42B-6951-4F14-87D0-F3A2B5EFE4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CE31E-AD89-4F8D-8EA7-ACD365E75308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31D42B-6951-4F14-87D0-F3A2B5EFE4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CE31E-AD89-4F8D-8EA7-ACD365E75308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31D42B-6951-4F14-87D0-F3A2B5EFE4C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CE31E-AD89-4F8D-8EA7-ACD365E75308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31D42B-6951-4F14-87D0-F3A2B5EFE4C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CE31E-AD89-4F8D-8EA7-ACD365E75308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31D42B-6951-4F14-87D0-F3A2B5EFE4C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CE31E-AD89-4F8D-8EA7-ACD365E75308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31D42B-6951-4F14-87D0-F3A2B5EFE4C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CE31E-AD89-4F8D-8EA7-ACD365E75308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31D42B-6951-4F14-87D0-F3A2B5EFE4C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CE31E-AD89-4F8D-8EA7-ACD365E75308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31D42B-6951-4F14-87D0-F3A2B5EFE4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C4CE31E-AD89-4F8D-8EA7-ACD365E75308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31D42B-6951-4F14-87D0-F3A2B5EFE4C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4CE31E-AD89-4F8D-8EA7-ACD365E75308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31D42B-6951-4F14-87D0-F3A2B5EFE4C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C4CE31E-AD89-4F8D-8EA7-ACD365E75308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031D42B-6951-4F14-87D0-F3A2B5EFE4C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LoTk4X4FoE#t=35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ru-RU" sz="5300" b="1" i="1" dirty="0" smtClean="0"/>
              <a:t/>
            </a:r>
            <a:br>
              <a:rPr lang="ru-RU" sz="5300" b="1" i="1" dirty="0" smtClean="0"/>
            </a:br>
            <a:r>
              <a:rPr lang="ru-RU" sz="5300" i="1" dirty="0"/>
              <a:t/>
            </a:r>
            <a:br>
              <a:rPr lang="ru-RU" sz="5300" i="1" dirty="0"/>
            </a:br>
            <a:r>
              <a:rPr lang="ru-RU" sz="5300" i="1" dirty="0" smtClean="0"/>
              <a:t/>
            </a:r>
            <a:br>
              <a:rPr lang="ru-RU" sz="5300" i="1" dirty="0" smtClean="0"/>
            </a:br>
            <a:r>
              <a:rPr lang="ru-RU" sz="5300" i="1" dirty="0"/>
              <a:t/>
            </a:r>
            <a:br>
              <a:rPr lang="ru-RU" sz="5300" i="1" dirty="0"/>
            </a:br>
            <a:r>
              <a:rPr lang="ru-RU" sz="5300" i="1" dirty="0" smtClean="0"/>
              <a:t/>
            </a:r>
            <a:br>
              <a:rPr lang="ru-RU" sz="5300" i="1" dirty="0" smtClean="0"/>
            </a:br>
            <a:r>
              <a:rPr lang="ru-RU" sz="5300" i="1" dirty="0"/>
              <a:t/>
            </a:r>
            <a:br>
              <a:rPr lang="ru-RU" sz="5300" i="1" dirty="0"/>
            </a:br>
            <a:r>
              <a:rPr lang="ru-RU" sz="5300" i="1" dirty="0" smtClean="0"/>
              <a:t/>
            </a:r>
            <a:br>
              <a:rPr lang="ru-RU" sz="5300" i="1" dirty="0" smtClean="0"/>
            </a:br>
            <a:r>
              <a:rPr lang="ru-RU" sz="5300" i="1" dirty="0"/>
              <a:t/>
            </a:r>
            <a:br>
              <a:rPr lang="ru-RU" sz="5300" i="1" dirty="0"/>
            </a:br>
            <a:r>
              <a:rPr lang="ru-RU" sz="5300" i="1" dirty="0" smtClean="0"/>
              <a:t/>
            </a:r>
            <a:br>
              <a:rPr lang="ru-RU" sz="5300" i="1" dirty="0" smtClean="0"/>
            </a:br>
            <a:r>
              <a:rPr lang="ru-RU" sz="5300" i="1" dirty="0"/>
              <a:t/>
            </a:r>
            <a:br>
              <a:rPr lang="ru-RU" sz="5300" i="1" dirty="0"/>
            </a:br>
            <a:r>
              <a:rPr lang="ru-RU" sz="5300" i="1" dirty="0" smtClean="0"/>
              <a:t/>
            </a:r>
            <a:br>
              <a:rPr lang="ru-RU" sz="5300" i="1" dirty="0" smtClean="0"/>
            </a:br>
            <a:r>
              <a:rPr lang="ru-RU" sz="5300" i="1" dirty="0"/>
              <a:t/>
            </a:r>
            <a:br>
              <a:rPr lang="ru-RU" sz="5300" i="1" dirty="0"/>
            </a:br>
            <a:r>
              <a:rPr lang="ru-RU" sz="5300" i="1" dirty="0"/>
              <a:t>“Что наша жизнь? Игра!” </a:t>
            </a:r>
            <a:r>
              <a:rPr lang="ru-RU" sz="4400" i="1" dirty="0"/>
              <a:t/>
            </a:r>
            <a:br>
              <a:rPr lang="ru-RU" sz="4400" i="1" dirty="0"/>
            </a:br>
            <a:r>
              <a:rPr lang="ru-RU" sz="4400" b="1" i="1" dirty="0" err="1" smtClean="0"/>
              <a:t>А.С.Пушкин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2896"/>
            <a:ext cx="432546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52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http://www.youtube.com/watch?v=dLoTk4X4FoE#t=35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3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пристрастие к занятиям, связанным с использованием компьютера, приводящее к резкому сокращению всех остальных видов деятельности, ограничению общения с другими людьми</a:t>
            </a:r>
          </a:p>
          <a:p>
            <a:r>
              <a:rPr lang="ru-RU" b="1" dirty="0" smtClean="0"/>
              <a:t>наиболее часта наблюдается у детей и подростков, особенно у мальчиков</a:t>
            </a:r>
          </a:p>
          <a:p>
            <a:r>
              <a:rPr lang="ru-RU" b="1" dirty="0" smtClean="0"/>
              <a:t>основное значение имеет не само по себе время, проводимое за компьютером, а сосредоточение вокруг компьютера всех интересов ребенка, отказ от других видов деятельности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Компьютерная зависимость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249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53" presetClass="entr" presetSubtype="1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ru-RU" sz="2400" b="1" spc="-150" dirty="0" smtClean="0">
                <a:solidFill>
                  <a:srgbClr val="000000"/>
                </a:solidFill>
                <a:effectLst/>
              </a:rPr>
              <a:t>У вашего ребенка куда-то вдруг подевались все друзья. Захаживает один-другой, закрываются у себя в комнате, включают ноутбук и оживленно о чем-то говорят.</a:t>
            </a:r>
          </a:p>
          <a:p>
            <a:pPr>
              <a:buFont typeface="Arial"/>
              <a:buChar char="•"/>
            </a:pPr>
            <a:r>
              <a:rPr lang="ru-RU" sz="2400" b="1" spc="-150" dirty="0" smtClean="0">
                <a:solidFill>
                  <a:srgbClr val="000000"/>
                </a:solidFill>
              </a:rPr>
              <a:t>Он п</a:t>
            </a:r>
            <a:r>
              <a:rPr lang="ru-RU" sz="2400" b="1" spc="-150" dirty="0" smtClean="0">
                <a:solidFill>
                  <a:srgbClr val="000000"/>
                </a:solidFill>
                <a:effectLst/>
              </a:rPr>
              <a:t>ерестал </a:t>
            </a:r>
            <a:r>
              <a:rPr lang="ru-RU" sz="2400" b="1" spc="-150" dirty="0" smtClean="0">
                <a:solidFill>
                  <a:srgbClr val="000000"/>
                </a:solidFill>
                <a:effectLst/>
              </a:rPr>
              <a:t>интересоваться любыми, когда-то любимыми, занятиями.</a:t>
            </a:r>
          </a:p>
          <a:p>
            <a:pPr>
              <a:buFont typeface="Arial"/>
              <a:buChar char="•"/>
            </a:pPr>
            <a:r>
              <a:rPr lang="ru-RU" sz="2400" b="1" spc="-150" dirty="0" smtClean="0">
                <a:solidFill>
                  <a:srgbClr val="000000"/>
                </a:solidFill>
              </a:rPr>
              <a:t>Начал  п</a:t>
            </a:r>
            <a:r>
              <a:rPr lang="ru-RU" sz="2400" b="1" spc="-150" dirty="0" smtClean="0">
                <a:solidFill>
                  <a:srgbClr val="000000"/>
                </a:solidFill>
                <a:effectLst/>
              </a:rPr>
              <a:t>рогуливает </a:t>
            </a:r>
            <a:r>
              <a:rPr lang="ru-RU" sz="2400" b="1" spc="-150" dirty="0" smtClean="0">
                <a:solidFill>
                  <a:srgbClr val="000000"/>
                </a:solidFill>
                <a:effectLst/>
              </a:rPr>
              <a:t>занятия, откладывает «на потом» уроки.</a:t>
            </a:r>
          </a:p>
          <a:p>
            <a:pPr>
              <a:buFont typeface="Arial"/>
              <a:buChar char="•"/>
            </a:pPr>
            <a:r>
              <a:rPr lang="ru-RU" sz="2400" b="1" spc="-150" dirty="0" smtClean="0">
                <a:solidFill>
                  <a:srgbClr val="000000"/>
                </a:solidFill>
                <a:effectLst/>
              </a:rPr>
              <a:t>Ребёнок очень эмоционально </a:t>
            </a:r>
            <a:r>
              <a:rPr lang="ru-RU" sz="2400" b="1" spc="-150" dirty="0" smtClean="0">
                <a:solidFill>
                  <a:srgbClr val="000000"/>
                </a:solidFill>
                <a:effectLst/>
              </a:rPr>
              <a:t>рассказывает о своих победах, о самом себе, и вдруг не вытянешь из него ни слова, – зависит от выигрыша или проигрыша у него в игре.</a:t>
            </a:r>
          </a:p>
          <a:p>
            <a:pPr>
              <a:buFont typeface="Arial"/>
              <a:buChar char="•"/>
            </a:pPr>
            <a:r>
              <a:rPr lang="ru-RU" sz="2400" b="1" spc="-150" dirty="0" smtClean="0">
                <a:solidFill>
                  <a:srgbClr val="000000"/>
                </a:solidFill>
                <a:effectLst/>
              </a:rPr>
              <a:t>Всё чаще ребёнок стал засиживается </a:t>
            </a:r>
            <a:r>
              <a:rPr lang="ru-RU" sz="2400" b="1" spc="-150" dirty="0" smtClean="0">
                <a:solidFill>
                  <a:srgbClr val="000000"/>
                </a:solidFill>
                <a:effectLst/>
              </a:rPr>
              <a:t>«за компом» далеко за полночь.</a:t>
            </a:r>
          </a:p>
          <a:p>
            <a:pPr>
              <a:buFont typeface="Arial"/>
              <a:buChar char="•"/>
            </a:pPr>
            <a:r>
              <a:rPr lang="ru-RU" sz="2400" b="1" spc="-150" dirty="0" smtClean="0">
                <a:solidFill>
                  <a:srgbClr val="000000"/>
                </a:solidFill>
                <a:effectLst/>
              </a:rPr>
              <a:t>Стал отказывается </a:t>
            </a:r>
            <a:r>
              <a:rPr lang="ru-RU" sz="2400" b="1" spc="-150" dirty="0" smtClean="0">
                <a:solidFill>
                  <a:srgbClr val="000000"/>
                </a:solidFill>
                <a:effectLst/>
              </a:rPr>
              <a:t>от питья, еды, потому что «идет схватка», и он не может «подвести друга» и выйти из игры. Когда настаивают </a:t>
            </a:r>
            <a:r>
              <a:rPr lang="ru-RU" sz="2400" b="1" spc="-150" dirty="0" smtClean="0">
                <a:solidFill>
                  <a:srgbClr val="000000"/>
                </a:solidFill>
                <a:effectLst/>
              </a:rPr>
              <a:t>, </a:t>
            </a:r>
            <a:r>
              <a:rPr lang="ru-RU" sz="2400" b="1" spc="-150" dirty="0" smtClean="0">
                <a:solidFill>
                  <a:srgbClr val="000000"/>
                </a:solidFill>
                <a:effectLst/>
              </a:rPr>
              <a:t>старается есть перед монитором.</a:t>
            </a:r>
          </a:p>
          <a:p>
            <a:pPr>
              <a:buFont typeface="Arial"/>
              <a:buChar char="•"/>
            </a:pPr>
            <a:r>
              <a:rPr lang="ru-RU" sz="2400" b="1" spc="-150" dirty="0" smtClean="0">
                <a:solidFill>
                  <a:srgbClr val="000000"/>
                </a:solidFill>
                <a:effectLst/>
              </a:rPr>
              <a:t>Все чаще выпрашивает деньги на апгрейд компьютера.</a:t>
            </a:r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СИМПТОМЫ</a:t>
            </a:r>
            <a:r>
              <a:rPr lang="ru-RU" sz="4000" b="1" dirty="0" smtClean="0">
                <a:effectLst/>
              </a:rPr>
              <a:t/>
            </a:r>
            <a:br>
              <a:rPr lang="ru-RU" sz="4000" b="1" dirty="0" smtClean="0">
                <a:effectLst/>
              </a:rPr>
            </a:b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02442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64464"/>
            <a:ext cx="871296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000" b="1" i="1" dirty="0" err="1" smtClean="0">
                <a:solidFill>
                  <a:srgbClr val="FF0000"/>
                </a:solidFill>
              </a:rPr>
              <a:t>Кибераддикция</a:t>
            </a:r>
            <a:r>
              <a:rPr lang="ru-RU" sz="4000" b="1" i="1" dirty="0" smtClean="0">
                <a:solidFill>
                  <a:srgbClr val="FF0000"/>
                </a:solidFill>
              </a:rPr>
              <a:t>           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Сетеголизм</a:t>
            </a:r>
            <a:endParaRPr lang="ru-RU" sz="40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600" i="1" dirty="0" smtClean="0"/>
              <a:t>  </a:t>
            </a:r>
            <a:r>
              <a:rPr lang="ru-RU" sz="3500" b="1" i="1" dirty="0" smtClean="0"/>
              <a:t>зависимость от              зависимость от                        компьютерных игр                 Интернета</a:t>
            </a:r>
          </a:p>
          <a:p>
            <a:pPr marL="0" indent="0">
              <a:buNone/>
            </a:pPr>
            <a:endParaRPr lang="ru-RU" sz="3500" i="1" dirty="0" smtClean="0"/>
          </a:p>
          <a:p>
            <a:pPr marL="0" indent="0">
              <a:buNone/>
            </a:pPr>
            <a:r>
              <a:rPr lang="ru-RU" sz="3500" b="1" dirty="0" smtClean="0"/>
              <a:t>В 2012 г. новый термин - </a:t>
            </a:r>
            <a:r>
              <a:rPr lang="ru-RU" sz="3500" b="1" dirty="0" smtClean="0">
                <a:solidFill>
                  <a:srgbClr val="FF0000"/>
                </a:solidFill>
              </a:rPr>
              <a:t>"КИБЕРНЕТИЧЕСКАЯ ЛУДОМАНИЯ" </a:t>
            </a:r>
            <a:r>
              <a:rPr lang="ru-RU" sz="3500" b="1" dirty="0" smtClean="0"/>
              <a:t>официально введен в мировую медицинскую практику.</a:t>
            </a:r>
            <a:endParaRPr lang="ru-RU" sz="3500" b="1" i="1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373014"/>
          </a:xfrm>
        </p:spPr>
        <p:txBody>
          <a:bodyPr/>
          <a:lstStyle/>
          <a:p>
            <a:r>
              <a:rPr lang="ru-RU" dirty="0" smtClean="0"/>
              <a:t>Компьютерная зависимость 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 rot="3780000">
            <a:off x="6591151" y="1417111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7320000">
            <a:off x="1528179" y="1422148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874435"/>
          </a:xfrm>
        </p:spPr>
        <p:txBody>
          <a:bodyPr>
            <a:normAutofit/>
          </a:bodyPr>
          <a:lstStyle/>
          <a:p>
            <a:r>
              <a:rPr lang="ru-RU" b="1" dirty="0" smtClean="0"/>
              <a:t>I. Ролевые компьютерные игры. Именно они дают больше всего возможностей для реализации потребности в принятии роли и ухода от реальности.</a:t>
            </a:r>
          </a:p>
          <a:p>
            <a:r>
              <a:rPr lang="ru-RU" b="1" dirty="0" smtClean="0"/>
              <a:t>II. </a:t>
            </a:r>
            <a:r>
              <a:rPr lang="ru-RU" b="1" dirty="0" err="1" smtClean="0"/>
              <a:t>Неролевые</a:t>
            </a:r>
            <a:r>
              <a:rPr lang="ru-RU" b="1" dirty="0" smtClean="0"/>
              <a:t> компьютерные игры. Игрок не принимает на себя роль компьютерного персонажа, то есть формирование зависимости и влияние игр на личность человека не так выражены. 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>Классификация компьютерных игр </a:t>
            </a:r>
            <a:br>
              <a:rPr lang="ru-RU" sz="4900" dirty="0" smtClean="0"/>
            </a:br>
            <a:r>
              <a:rPr lang="ru-RU" sz="3600" dirty="0" smtClean="0"/>
              <a:t>(по степени опасности)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6681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1.</a:t>
            </a:r>
            <a:r>
              <a:rPr lang="en-US" b="1" dirty="0" smtClean="0"/>
              <a:t> World Of </a:t>
            </a:r>
            <a:r>
              <a:rPr lang="en-US" b="1" dirty="0" err="1" smtClean="0"/>
              <a:t>Warcraft</a:t>
            </a:r>
            <a:r>
              <a:rPr lang="ru-RU" b="1" dirty="0" smtClean="0"/>
              <a:t> </a:t>
            </a:r>
            <a:r>
              <a:rPr lang="ru-RU" sz="2600" b="1" dirty="0" smtClean="0"/>
              <a:t>(11,5 миллиона пользователей )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2. Grand Theft Auto 4</a:t>
            </a:r>
            <a:br>
              <a:rPr lang="en-US" b="1" dirty="0" smtClean="0"/>
            </a:br>
            <a:r>
              <a:rPr lang="en-US" b="1" dirty="0" smtClean="0"/>
              <a:t>3. Manhunt 1-2</a:t>
            </a:r>
            <a:br>
              <a:rPr lang="en-US" b="1" dirty="0" smtClean="0"/>
            </a:br>
            <a:r>
              <a:rPr lang="en-US" b="1" dirty="0" smtClean="0"/>
              <a:t>4. Postal 1-2</a:t>
            </a:r>
            <a:br>
              <a:rPr lang="en-US" b="1" dirty="0" smtClean="0"/>
            </a:br>
            <a:r>
              <a:rPr lang="en-US" b="1" dirty="0" smtClean="0"/>
              <a:t>5. DOOM 3</a:t>
            </a:r>
            <a:br>
              <a:rPr lang="en-US" b="1" dirty="0" smtClean="0"/>
            </a:br>
            <a:r>
              <a:rPr lang="en-US" b="1" dirty="0" smtClean="0"/>
              <a:t>6. </a:t>
            </a:r>
            <a:r>
              <a:rPr lang="ru-RU" b="1" dirty="0" smtClean="0"/>
              <a:t>серия </a:t>
            </a:r>
            <a:r>
              <a:rPr lang="en-US" b="1" dirty="0" smtClean="0"/>
              <a:t>Mortal </a:t>
            </a:r>
            <a:r>
              <a:rPr lang="en-US" b="1" dirty="0" err="1" smtClean="0"/>
              <a:t>Kombat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7. Lineage 2</a:t>
            </a:r>
            <a:br>
              <a:rPr lang="en-US" b="1" dirty="0" smtClean="0"/>
            </a:br>
            <a:r>
              <a:rPr lang="en-US" b="1" dirty="0" smtClean="0"/>
              <a:t>8. Resident Evil 4</a:t>
            </a:r>
            <a:br>
              <a:rPr lang="en-US" b="1" dirty="0" smtClean="0"/>
            </a:br>
            <a:r>
              <a:rPr lang="en-US" b="1" dirty="0" smtClean="0"/>
              <a:t>9. Condemned</a:t>
            </a:r>
            <a:br>
              <a:rPr lang="en-US" b="1" dirty="0" smtClean="0"/>
            </a:br>
            <a:r>
              <a:rPr lang="en-US" b="1" dirty="0" smtClean="0"/>
              <a:t>10. Clive Barker’s Jericho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Самые опасные игры!!!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/>
              <a:t>(по данным «</a:t>
            </a:r>
            <a:r>
              <a:rPr lang="en-US" sz="2000" dirty="0" smtClean="0"/>
              <a:t>The Youth Care Foundation</a:t>
            </a:r>
            <a:r>
              <a:rPr lang="ru-RU" sz="2000" dirty="0" smtClean="0"/>
              <a:t>», Швеция)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1892300"/>
            <a:ext cx="4230687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01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отсутствия </a:t>
            </a:r>
            <a:r>
              <a:rPr lang="ru-RU" b="1" dirty="0"/>
              <a:t>теплых доверительных отношений, понимания в семье;</a:t>
            </a:r>
          </a:p>
          <a:p>
            <a:r>
              <a:rPr lang="ru-RU" b="1" dirty="0"/>
              <a:t>неумения ладить с окружающими, отсутствия друзей;</a:t>
            </a:r>
          </a:p>
          <a:p>
            <a:r>
              <a:rPr lang="ru-RU" b="1" dirty="0"/>
              <a:t>отсутствия увлечений, хобби, не связанных с </a:t>
            </a:r>
            <a:r>
              <a:rPr lang="ru-RU" b="1" dirty="0" smtClean="0"/>
              <a:t>компьютером</a:t>
            </a:r>
            <a:r>
              <a:rPr lang="ru-RU" b="1" dirty="0"/>
              <a:t>;</a:t>
            </a:r>
            <a:endParaRPr lang="en-US" b="1" dirty="0" smtClean="0"/>
          </a:p>
          <a:p>
            <a:r>
              <a:rPr lang="ru-RU" b="1" dirty="0" smtClean="0"/>
              <a:t>общая </a:t>
            </a:r>
            <a:r>
              <a:rPr lang="ru-RU" b="1" dirty="0"/>
              <a:t>неудачливость </a:t>
            </a:r>
            <a:r>
              <a:rPr lang="ru-RU" b="1" dirty="0" smtClean="0"/>
              <a:t>ребёнка.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Причины появления компьютерной </a:t>
            </a:r>
            <a:r>
              <a:rPr lang="ru-RU" b="1" dirty="0" smtClean="0"/>
              <a:t>зависимости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95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ru-RU" sz="3500" b="1" dirty="0" smtClean="0"/>
              <a:t>создание </a:t>
            </a:r>
            <a:r>
              <a:rPr lang="ru-RU" sz="3500" b="1" dirty="0"/>
              <a:t>теплых отношений с собственным ребенком;</a:t>
            </a:r>
          </a:p>
          <a:p>
            <a:r>
              <a:rPr lang="ru-RU" sz="3500" b="1" dirty="0" smtClean="0"/>
              <a:t> совместное времяпрепровождение </a:t>
            </a:r>
            <a:r>
              <a:rPr lang="ru-RU" sz="3500" b="1" dirty="0"/>
              <a:t>и </a:t>
            </a:r>
            <a:r>
              <a:rPr lang="ru-RU" sz="3500" b="1" dirty="0" smtClean="0"/>
              <a:t>интерес </a:t>
            </a:r>
            <a:r>
              <a:rPr lang="ru-RU" sz="3500" b="1" dirty="0"/>
              <a:t>к его жизни и досугу;</a:t>
            </a:r>
          </a:p>
          <a:p>
            <a:r>
              <a:rPr lang="ru-RU" sz="3500" b="1" dirty="0" smtClean="0"/>
              <a:t>ограничение </a:t>
            </a:r>
            <a:r>
              <a:rPr lang="ru-RU" sz="3500" b="1" dirty="0"/>
              <a:t>времени проведения перед компьютером;</a:t>
            </a:r>
          </a:p>
          <a:p>
            <a:r>
              <a:rPr lang="ru-RU" sz="3500" b="1" dirty="0" smtClean="0"/>
              <a:t>увлечение </a:t>
            </a:r>
            <a:r>
              <a:rPr lang="ru-RU" sz="3500" b="1" dirty="0"/>
              <a:t>ребенка спортом, книгами, искусством.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Профилактика </a:t>
            </a:r>
            <a:r>
              <a:rPr lang="ru-RU" b="1" dirty="0"/>
              <a:t>компьютерной </a:t>
            </a:r>
            <a:r>
              <a:rPr lang="ru-RU" b="1" dirty="0" smtClean="0"/>
              <a:t>зависимости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684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Тяжёлая форма компьютерной зависимости лечится у психиатра!!!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Важно знать!!!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24944"/>
            <a:ext cx="609600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66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407</TotalTime>
  <Words>369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            “Что наша жизнь? Игра!”  А.С.Пушкин</vt:lpstr>
      <vt:lpstr>Компьютерная зависимость </vt:lpstr>
      <vt:lpstr>СИМПТОМЫ </vt:lpstr>
      <vt:lpstr>Компьютерная зависимость </vt:lpstr>
      <vt:lpstr> Классификация компьютерных игр  (по степени опасности)</vt:lpstr>
      <vt:lpstr>Самые опасные игры!!! (по данным «The Youth Care Foundation», Швеция)</vt:lpstr>
      <vt:lpstr>Причины появления компьютерной зависимости</vt:lpstr>
      <vt:lpstr>Профилактика компьютерной зависимости</vt:lpstr>
      <vt:lpstr>Важно знать!!!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КОМПЬЮТЕРНАЯ ЗАВИСИМОСТЬ !!!</dc:title>
  <dc:creator>Учитель</dc:creator>
  <cp:lastModifiedBy>Учитель</cp:lastModifiedBy>
  <cp:revision>22</cp:revision>
  <dcterms:created xsi:type="dcterms:W3CDTF">2014-02-13T06:43:46Z</dcterms:created>
  <dcterms:modified xsi:type="dcterms:W3CDTF">2014-10-13T07:24:52Z</dcterms:modified>
</cp:coreProperties>
</file>