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63" r:id="rId3"/>
    <p:sldId id="264" r:id="rId4"/>
    <p:sldId id="265" r:id="rId5"/>
    <p:sldId id="267" r:id="rId6"/>
    <p:sldId id="268" r:id="rId7"/>
    <p:sldId id="270" r:id="rId8"/>
    <p:sldId id="271" r:id="rId9"/>
    <p:sldId id="273" r:id="rId10"/>
    <p:sldId id="272" r:id="rId11"/>
    <p:sldId id="260"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144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A16967-472A-4C5E-8C25-9C6107F0C8D8}" type="datetimeFigureOut">
              <a:rPr lang="ru-RU" smtClean="0"/>
              <a:pPr/>
              <a:t>05.02.2015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291C2E-B4C5-421D-954E-53BB9144246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0291C2E-B4C5-421D-954E-53BB9144246F}" type="slidenum">
              <a:rPr lang="ru-RU" smtClean="0"/>
              <a:pPr/>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CEC0C4B7-EBF9-4A96-9C7C-238124C9EBD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C0C4B7-EBF9-4A96-9C7C-238124C9EBD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C0C4B7-EBF9-4A96-9C7C-238124C9EBD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86E530F-0E80-4B08-9712-BDF5E12AE58C}" type="datetimeFigureOut">
              <a:rPr lang="ru-RU" smtClean="0"/>
              <a:pPr/>
              <a:t>05.02.2015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CEC0C4B7-EBF9-4A96-9C7C-238124C9EBD1}"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86E530F-0E80-4B08-9712-BDF5E12AE58C}" type="datetimeFigureOut">
              <a:rPr lang="ru-RU" smtClean="0"/>
              <a:pPr/>
              <a:t>05.02.2015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EC0C4B7-EBF9-4A96-9C7C-238124C9EBD1}"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ФотоПутешествия с Паулем ) - ИТАЛИЯ. Рим. &quot;Уста Правды&quot; и многое другое."/>
          <p:cNvPicPr>
            <a:picLocks noChangeAspect="1" noChangeArrowheads="1"/>
          </p:cNvPicPr>
          <p:nvPr/>
        </p:nvPicPr>
        <p:blipFill>
          <a:blip r:embed="rId2" cstate="print"/>
          <a:srcRect/>
          <a:stretch>
            <a:fillRect/>
          </a:stretch>
        </p:blipFill>
        <p:spPr bwMode="auto">
          <a:xfrm>
            <a:off x="0" y="0"/>
            <a:ext cx="3437888" cy="2578416"/>
          </a:xfrm>
          <a:prstGeom prst="rect">
            <a:avLst/>
          </a:prstGeom>
          <a:noFill/>
        </p:spPr>
      </p:pic>
      <p:sp>
        <p:nvSpPr>
          <p:cNvPr id="2" name="Заголовок 1"/>
          <p:cNvSpPr>
            <a:spLocks noGrp="1"/>
          </p:cNvSpPr>
          <p:nvPr>
            <p:ph type="ctrTitle"/>
          </p:nvPr>
        </p:nvSpPr>
        <p:spPr>
          <a:xfrm>
            <a:off x="2051720" y="332656"/>
            <a:ext cx="7851648" cy="3384376"/>
          </a:xfrm>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t>
            </a:r>
            <a:r>
              <a:rPr lang="ru-RU" sz="8000" dirty="0" smtClean="0">
                <a:solidFill>
                  <a:srgbClr val="FFC000"/>
                </a:solidFill>
                <a:latin typeface="Monotype Corsiva" pitchFamily="66" charset="0"/>
              </a:rPr>
              <a:t>Добрый день! </a:t>
            </a:r>
            <a:br>
              <a:rPr lang="ru-RU" sz="8000" dirty="0" smtClean="0">
                <a:solidFill>
                  <a:srgbClr val="FFC000"/>
                </a:solidFill>
                <a:latin typeface="Monotype Corsiva" pitchFamily="66" charset="0"/>
              </a:rPr>
            </a:br>
            <a:r>
              <a:rPr lang="ru-RU" sz="8000" dirty="0" smtClean="0">
                <a:solidFill>
                  <a:srgbClr val="FFC000"/>
                </a:solidFill>
                <a:latin typeface="Monotype Corsiva" pitchFamily="66" charset="0"/>
              </a:rPr>
              <a:t>Начнём наш урок.</a:t>
            </a:r>
            <a:endParaRPr lang="ru-RU" sz="8000" dirty="0">
              <a:solidFill>
                <a:srgbClr val="FFC000"/>
              </a:solidFill>
              <a:latin typeface="Monotype Corsiva" pitchFamily="66" charset="0"/>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260648"/>
            <a:ext cx="6336704" cy="936104"/>
          </a:xfrm>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Домашнее задание</a:t>
            </a:r>
            <a:endParaRPr lang="ru-RU" sz="8000" dirty="0">
              <a:solidFill>
                <a:srgbClr val="FFC000"/>
              </a:solidFill>
              <a:latin typeface="Monotype Corsiva" pitchFamily="66" charset="0"/>
            </a:endParaRPr>
          </a:p>
        </p:txBody>
      </p:sp>
      <p:sp>
        <p:nvSpPr>
          <p:cNvPr id="3" name="Подзаголовок 2"/>
          <p:cNvSpPr>
            <a:spLocks noGrp="1"/>
          </p:cNvSpPr>
          <p:nvPr>
            <p:ph type="subTitle" idx="1"/>
          </p:nvPr>
        </p:nvSpPr>
        <p:spPr>
          <a:xfrm>
            <a:off x="539552" y="1844824"/>
            <a:ext cx="7854696" cy="3064304"/>
          </a:xfrm>
        </p:spPr>
        <p:txBody>
          <a:bodyPr>
            <a:normAutofit/>
          </a:bodyPr>
          <a:lstStyle/>
          <a:p>
            <a:pPr algn="l"/>
            <a:r>
              <a:rPr lang="ru-RU" b="1" dirty="0" smtClean="0"/>
              <a:t>Домашнее </a:t>
            </a:r>
            <a:r>
              <a:rPr lang="ru-RU" b="1" smtClean="0"/>
              <a:t>задание </a:t>
            </a:r>
            <a:r>
              <a:rPr lang="ru-RU" b="1" smtClean="0"/>
              <a:t>:</a:t>
            </a:r>
            <a:endParaRPr lang="ru-RU" b="1" dirty="0" smtClean="0"/>
          </a:p>
          <a:p>
            <a:pPr algn="l"/>
            <a:r>
              <a:rPr lang="ru-RU" sz="2800" b="1" dirty="0" smtClean="0"/>
              <a:t>1. стр.177 правило;</a:t>
            </a:r>
          </a:p>
          <a:p>
            <a:pPr algn="l"/>
            <a:r>
              <a:rPr lang="ru-RU" sz="2800" b="1" dirty="0" smtClean="0"/>
              <a:t>2.  написать сочинение;</a:t>
            </a:r>
          </a:p>
          <a:p>
            <a:pPr algn="l"/>
            <a:r>
              <a:rPr lang="ru-RU" sz="2800" b="1" dirty="0" smtClean="0"/>
              <a:t>3.  упр.395.</a:t>
            </a:r>
          </a:p>
          <a:p>
            <a:pPr algn="l"/>
            <a:endParaRPr lang="ru-RU"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Спасибо за урок - Марина Владимировна Корепина"/>
          <p:cNvPicPr>
            <a:picLocks noGrp="1" noChangeAspect="1" noChangeArrowheads="1"/>
          </p:cNvPicPr>
          <p:nvPr>
            <p:ph idx="1"/>
          </p:nvPr>
        </p:nvPicPr>
        <p:blipFill>
          <a:blip r:embed="rId2" cstate="print"/>
          <a:srcRect/>
          <a:stretch>
            <a:fillRect/>
          </a:stretch>
        </p:blipFill>
        <p:spPr bwMode="auto">
          <a:xfrm>
            <a:off x="492210" y="764704"/>
            <a:ext cx="7320149" cy="5740982"/>
          </a:xfrm>
          <a:prstGeom prst="rect">
            <a:avLst/>
          </a:prstGeom>
          <a:noFill/>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sz="8000" dirty="0" smtClean="0">
                <a:solidFill>
                  <a:srgbClr val="FFC000"/>
                </a:solidFill>
                <a:latin typeface="Monotype Corsiva" pitchFamily="66" charset="0"/>
              </a:rPr>
              <a:t>.</a:t>
            </a:r>
            <a:endParaRPr lang="ru-RU" sz="8000" dirty="0">
              <a:solidFill>
                <a:srgbClr val="FFC000"/>
              </a:solidFill>
              <a:latin typeface="Monotype Corsiva" pitchFamily="66" charset="0"/>
            </a:endParaRPr>
          </a:p>
        </p:txBody>
      </p:sp>
      <p:sp>
        <p:nvSpPr>
          <p:cNvPr id="5" name="Текст 4"/>
          <p:cNvSpPr>
            <a:spLocks noGrp="1"/>
          </p:cNvSpPr>
          <p:nvPr>
            <p:ph type="body" idx="1"/>
          </p:nvPr>
        </p:nvSpPr>
        <p:spPr/>
        <p:txBody>
          <a:bodyPr/>
          <a:lstStyle/>
          <a:p>
            <a:endParaRPr lang="ru-RU" dirty="0"/>
          </a:p>
        </p:txBody>
      </p:sp>
      <p:sp>
        <p:nvSpPr>
          <p:cNvPr id="6" name="Скругленный прямоугольник 5"/>
          <p:cNvSpPr/>
          <p:nvPr/>
        </p:nvSpPr>
        <p:spPr>
          <a:xfrm>
            <a:off x="2987824" y="2636912"/>
            <a:ext cx="3888432" cy="122413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ru-RU" sz="3200" b="1" dirty="0" smtClean="0">
                <a:latin typeface="Bookman Old Style" pitchFamily="18" charset="0"/>
              </a:rPr>
              <a:t>Односоставные предложения</a:t>
            </a:r>
            <a:endParaRPr lang="ru-RU" sz="3200" b="1" dirty="0">
              <a:latin typeface="Bookman Old Style" pitchFamily="18" charset="0"/>
            </a:endParaRPr>
          </a:p>
        </p:txBody>
      </p:sp>
      <p:sp>
        <p:nvSpPr>
          <p:cNvPr id="7" name="Скругленный прямоугольник 6"/>
          <p:cNvSpPr/>
          <p:nvPr/>
        </p:nvSpPr>
        <p:spPr>
          <a:xfrm>
            <a:off x="3347864" y="836712"/>
            <a:ext cx="2448272"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400" b="1" dirty="0" smtClean="0"/>
              <a:t>Назывное</a:t>
            </a:r>
          </a:p>
          <a:p>
            <a:pPr algn="ctr"/>
            <a:r>
              <a:rPr lang="ru-RU" sz="2400" b="1" u="heavy" dirty="0" smtClean="0"/>
              <a:t>Зима</a:t>
            </a:r>
            <a:r>
              <a:rPr lang="ru-RU" sz="2400" b="1" dirty="0" smtClean="0"/>
              <a:t>.</a:t>
            </a:r>
            <a:endParaRPr lang="ru-RU" sz="2400" b="1" dirty="0"/>
          </a:p>
        </p:txBody>
      </p:sp>
      <p:sp>
        <p:nvSpPr>
          <p:cNvPr id="9" name="Скругленный прямоугольник 8"/>
          <p:cNvSpPr/>
          <p:nvPr/>
        </p:nvSpPr>
        <p:spPr>
          <a:xfrm>
            <a:off x="0" y="1556792"/>
            <a:ext cx="2771800" cy="1800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400" b="1" dirty="0" smtClean="0"/>
              <a:t>Определённо-личное</a:t>
            </a:r>
          </a:p>
          <a:p>
            <a:pPr algn="ctr"/>
            <a:r>
              <a:rPr lang="ru-RU" sz="2400" b="1" dirty="0" smtClean="0"/>
              <a:t>Люблю морозный день.</a:t>
            </a:r>
            <a:endParaRPr lang="ru-RU" sz="2400" b="1" dirty="0"/>
          </a:p>
        </p:txBody>
      </p:sp>
      <p:sp>
        <p:nvSpPr>
          <p:cNvPr id="10" name="Скругленный прямоугольник 9"/>
          <p:cNvSpPr/>
          <p:nvPr/>
        </p:nvSpPr>
        <p:spPr>
          <a:xfrm>
            <a:off x="0" y="4221088"/>
            <a:ext cx="3851920" cy="136815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400" b="1" dirty="0" smtClean="0"/>
              <a:t>Неопределённо-личное</a:t>
            </a:r>
          </a:p>
          <a:p>
            <a:pPr algn="ctr"/>
            <a:r>
              <a:rPr lang="ru-RU" sz="2400" b="1" dirty="0" smtClean="0"/>
              <a:t>Во дворе убирают снег.</a:t>
            </a:r>
            <a:endParaRPr lang="ru-RU" sz="2400" b="1" dirty="0"/>
          </a:p>
        </p:txBody>
      </p:sp>
      <p:sp>
        <p:nvSpPr>
          <p:cNvPr id="11" name="Скругленный прямоугольник 10"/>
          <p:cNvSpPr/>
          <p:nvPr/>
        </p:nvSpPr>
        <p:spPr>
          <a:xfrm>
            <a:off x="4283968" y="4293096"/>
            <a:ext cx="4392488" cy="122413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400" b="1" dirty="0" smtClean="0"/>
              <a:t>Обобщённо-личное</a:t>
            </a:r>
          </a:p>
          <a:p>
            <a:pPr algn="ctr"/>
            <a:r>
              <a:rPr lang="ru-RU" sz="2400" b="1" dirty="0" smtClean="0"/>
              <a:t>Береги  нос в большой мороз!</a:t>
            </a:r>
            <a:endParaRPr lang="ru-RU" sz="2400" b="1" dirty="0"/>
          </a:p>
        </p:txBody>
      </p:sp>
      <p:sp>
        <p:nvSpPr>
          <p:cNvPr id="12" name="Скругленный прямоугольник 11"/>
          <p:cNvSpPr/>
          <p:nvPr/>
        </p:nvSpPr>
        <p:spPr>
          <a:xfrm>
            <a:off x="6588224" y="980728"/>
            <a:ext cx="2555776" cy="165618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2400" b="1" dirty="0" smtClean="0"/>
          </a:p>
          <a:p>
            <a:pPr algn="ctr"/>
            <a:endParaRPr lang="ru-RU" sz="2400" b="1" dirty="0" smtClean="0"/>
          </a:p>
          <a:p>
            <a:pPr algn="ctr"/>
            <a:r>
              <a:rPr lang="ru-RU" sz="2400" b="1" dirty="0" smtClean="0"/>
              <a:t>Сегодня </a:t>
            </a:r>
          </a:p>
          <a:p>
            <a:pPr algn="ctr"/>
            <a:r>
              <a:rPr lang="ru-RU" sz="2400" b="1" dirty="0" smtClean="0"/>
              <a:t>Похолодало.</a:t>
            </a:r>
            <a:endParaRPr lang="ru-RU" sz="2400" b="1" dirty="0"/>
          </a:p>
        </p:txBody>
      </p:sp>
      <p:sp>
        <p:nvSpPr>
          <p:cNvPr id="14" name="Равно 13"/>
          <p:cNvSpPr/>
          <p:nvPr/>
        </p:nvSpPr>
        <p:spPr>
          <a:xfrm>
            <a:off x="395536" y="2708920"/>
            <a:ext cx="2016224" cy="216024"/>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5" name="Равно 14"/>
          <p:cNvSpPr/>
          <p:nvPr/>
        </p:nvSpPr>
        <p:spPr>
          <a:xfrm>
            <a:off x="1331640" y="5373216"/>
            <a:ext cx="1634480" cy="288032"/>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6" name="Равно 15"/>
          <p:cNvSpPr/>
          <p:nvPr/>
        </p:nvSpPr>
        <p:spPr>
          <a:xfrm>
            <a:off x="4572000" y="5013176"/>
            <a:ext cx="1584176" cy="216024"/>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7" name="Равно 16"/>
          <p:cNvSpPr/>
          <p:nvPr/>
        </p:nvSpPr>
        <p:spPr>
          <a:xfrm>
            <a:off x="6876256" y="2492896"/>
            <a:ext cx="2267744" cy="216024"/>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8" name="TextBox 17"/>
          <p:cNvSpPr txBox="1"/>
          <p:nvPr/>
        </p:nvSpPr>
        <p:spPr>
          <a:xfrm>
            <a:off x="6732240" y="980729"/>
            <a:ext cx="2411760" cy="830997"/>
          </a:xfrm>
          <a:prstGeom prst="rect">
            <a:avLst/>
          </a:prstGeom>
          <a:noFill/>
        </p:spPr>
        <p:txBody>
          <a:bodyPr wrap="square" rtlCol="0">
            <a:spAutoFit/>
          </a:bodyPr>
          <a:lstStyle/>
          <a:p>
            <a:r>
              <a:rPr lang="ru-RU" sz="2400" b="1" dirty="0" smtClean="0">
                <a:solidFill>
                  <a:schemeClr val="bg1"/>
                </a:solidFill>
              </a:rPr>
              <a:t>Безличное предложение</a:t>
            </a:r>
            <a:endParaRPr lang="ru-RU" sz="2400" b="1" dirty="0">
              <a:solidFill>
                <a:schemeClr val="bg1"/>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down)">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000"/>
                                        <p:tgtEl>
                                          <p:spTgt spid="11"/>
                                        </p:tgtEl>
                                      </p:cBhvr>
                                    </p:animEffect>
                                    <p:anim calcmode="lin" valueType="num">
                                      <p:cBhvr>
                                        <p:cTn id="44" dur="1000" fill="hold"/>
                                        <p:tgtEl>
                                          <p:spTgt spid="11"/>
                                        </p:tgtEl>
                                        <p:attrNameLst>
                                          <p:attrName>ppt_x</p:attrName>
                                        </p:attrNameLst>
                                      </p:cBhvr>
                                      <p:tavLst>
                                        <p:tav tm="0">
                                          <p:val>
                                            <p:strVal val="#ppt_x"/>
                                          </p:val>
                                        </p:tav>
                                        <p:tav tm="100000">
                                          <p:val>
                                            <p:strVal val="#ppt_x"/>
                                          </p:val>
                                        </p:tav>
                                      </p:tavLst>
                                    </p:anim>
                                    <p:anim calcmode="lin" valueType="num">
                                      <p:cBhvr>
                                        <p:cTn id="4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down)">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nodeType="clickEffect">
                                  <p:stCondLst>
                                    <p:cond delay="0"/>
                                  </p:stCondLst>
                                  <p:childTnLst>
                                    <p:set>
                                      <p:cBhvr>
                                        <p:cTn id="54" dur="1" fill="hold">
                                          <p:stCondLst>
                                            <p:cond delay="0"/>
                                          </p:stCondLst>
                                        </p:cTn>
                                        <p:tgtEl>
                                          <p:spTgt spid="12">
                                            <p:txEl>
                                              <p:pRg st="2" end="2"/>
                                            </p:txEl>
                                          </p:spTgt>
                                        </p:tgtEl>
                                        <p:attrNameLst>
                                          <p:attrName>style.visibility</p:attrName>
                                        </p:attrNameLst>
                                      </p:cBhvr>
                                      <p:to>
                                        <p:strVal val="visible"/>
                                      </p:to>
                                    </p:set>
                                    <p:animEffect transition="in" filter="fade">
                                      <p:cBhvr>
                                        <p:cTn id="55" dur="1000"/>
                                        <p:tgtEl>
                                          <p:spTgt spid="12">
                                            <p:txEl>
                                              <p:pRg st="2" end="2"/>
                                            </p:txEl>
                                          </p:spTgt>
                                        </p:tgtEl>
                                      </p:cBhvr>
                                    </p:animEffect>
                                    <p:anim calcmode="lin" valueType="num">
                                      <p:cBhvr>
                                        <p:cTn id="56"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12">
                                            <p:txEl>
                                              <p:pRg st="3" end="3"/>
                                            </p:txEl>
                                          </p:spTgt>
                                        </p:tgtEl>
                                        <p:attrNameLst>
                                          <p:attrName>style.visibility</p:attrName>
                                        </p:attrNameLst>
                                      </p:cBhvr>
                                      <p:to>
                                        <p:strVal val="visible"/>
                                      </p:to>
                                    </p:set>
                                    <p:animEffect transition="in" filter="fade">
                                      <p:cBhvr>
                                        <p:cTn id="60" dur="1000"/>
                                        <p:tgtEl>
                                          <p:spTgt spid="12">
                                            <p:txEl>
                                              <p:pRg st="3" end="3"/>
                                            </p:txEl>
                                          </p:spTgt>
                                        </p:tgtEl>
                                      </p:cBhvr>
                                    </p:animEffect>
                                    <p:anim calcmode="lin" valueType="num">
                                      <p:cBhvr>
                                        <p:cTn id="61"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1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wipe(down)">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fade">
                                      <p:cBhvr>
                                        <p:cTn id="72" dur="1000"/>
                                        <p:tgtEl>
                                          <p:spTgt spid="18"/>
                                        </p:tgtEl>
                                      </p:cBhvr>
                                    </p:animEffect>
                                    <p:anim calcmode="lin" valueType="num">
                                      <p:cBhvr>
                                        <p:cTn id="73" dur="1000" fill="hold"/>
                                        <p:tgtEl>
                                          <p:spTgt spid="18"/>
                                        </p:tgtEl>
                                        <p:attrNameLst>
                                          <p:attrName>ppt_x</p:attrName>
                                        </p:attrNameLst>
                                      </p:cBhvr>
                                      <p:tavLst>
                                        <p:tav tm="0">
                                          <p:val>
                                            <p:strVal val="#ppt_x"/>
                                          </p:val>
                                        </p:tav>
                                        <p:tav tm="100000">
                                          <p:val>
                                            <p:strVal val="#ppt_x"/>
                                          </p:val>
                                        </p:tav>
                                      </p:tavLst>
                                    </p:anim>
                                    <p:anim calcmode="lin" valueType="num">
                                      <p:cBhvr>
                                        <p:cTn id="7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4" grpId="0" animBg="1"/>
      <p:bldP spid="15" grpId="0" animBg="1"/>
      <p:bldP spid="16" grpId="0" animBg="1"/>
      <p:bldP spid="17" grpId="0" animBg="1"/>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052736"/>
            <a:ext cx="7851648" cy="1584176"/>
          </a:xfrm>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sz="4400" dirty="0" smtClean="0">
                <a:solidFill>
                  <a:srgbClr val="FFC000"/>
                </a:solidFill>
                <a:latin typeface="+mn-lt"/>
              </a:rPr>
              <a:t>БЕЗЛИЧНЫЕ ПРЕДЛОЖЕНИЯ</a:t>
            </a:r>
            <a:br>
              <a:rPr lang="ru-RU" sz="4400" dirty="0" smtClean="0">
                <a:solidFill>
                  <a:srgbClr val="FFC000"/>
                </a:solidFill>
                <a:latin typeface="+mn-lt"/>
              </a:rPr>
            </a:br>
            <a:r>
              <a:rPr lang="ru-RU" sz="4400" dirty="0" smtClean="0">
                <a:solidFill>
                  <a:srgbClr val="FFC000"/>
                </a:solidFill>
                <a:latin typeface="+mn-lt"/>
              </a:rPr>
              <a:t>Цели: </a:t>
            </a:r>
            <a:r>
              <a:rPr lang="ru-RU" dirty="0" smtClean="0">
                <a:solidFill>
                  <a:srgbClr val="FFC000"/>
                </a:solidFill>
              </a:rPr>
              <a:t/>
            </a:r>
            <a:br>
              <a:rPr lang="ru-RU" dirty="0" smtClean="0">
                <a:solidFill>
                  <a:srgbClr val="FFC000"/>
                </a:solidFill>
              </a:rPr>
            </a:br>
            <a:endParaRPr lang="ru-RU" sz="8000" dirty="0">
              <a:solidFill>
                <a:srgbClr val="FFC000"/>
              </a:solidFill>
              <a:latin typeface="Monotype Corsiva" pitchFamily="66" charset="0"/>
            </a:endParaRPr>
          </a:p>
        </p:txBody>
      </p:sp>
      <p:sp>
        <p:nvSpPr>
          <p:cNvPr id="3" name="Подзаголовок 2"/>
          <p:cNvSpPr>
            <a:spLocks noGrp="1"/>
          </p:cNvSpPr>
          <p:nvPr>
            <p:ph type="subTitle" idx="1"/>
          </p:nvPr>
        </p:nvSpPr>
        <p:spPr>
          <a:xfrm>
            <a:off x="533400" y="1628800"/>
            <a:ext cx="7854696" cy="4464496"/>
          </a:xfrm>
        </p:spPr>
        <p:txBody>
          <a:bodyPr>
            <a:normAutofit/>
          </a:bodyPr>
          <a:lstStyle/>
          <a:p>
            <a:pPr lvl="0" algn="l"/>
            <a:r>
              <a:rPr lang="ru-RU" sz="3900" dirty="0" smtClean="0"/>
              <a:t>1</a:t>
            </a:r>
            <a:r>
              <a:rPr lang="ru-RU" sz="3600" dirty="0" smtClean="0"/>
              <a:t>) Узнавать, находить безличные предложения среди других; </a:t>
            </a:r>
          </a:p>
          <a:p>
            <a:pPr lvl="0" algn="l"/>
            <a:r>
              <a:rPr lang="ru-RU" sz="3600" dirty="0" smtClean="0"/>
              <a:t>2) Уяснить способы выражения сказуемого в безличном предложении.</a:t>
            </a:r>
          </a:p>
          <a:p>
            <a:pPr lvl="0" algn="l"/>
            <a:r>
              <a:rPr lang="ru-RU" sz="3600" dirty="0" smtClean="0"/>
              <a:t>3) Роль безличных предложений.</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heckerboard(across)">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heckerboard(across)">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heckerboard(across)">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0"/>
            <a:ext cx="7772400" cy="692696"/>
          </a:xfrm>
        </p:spPr>
        <p:txBody>
          <a:bodyPr>
            <a:normAutofit fontScale="90000"/>
          </a:bodyPr>
          <a:lstStyle/>
          <a:p>
            <a:pPr algn="ct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sz="4000" dirty="0" smtClean="0">
                <a:solidFill>
                  <a:srgbClr val="FFC000"/>
                </a:solidFill>
              </a:rPr>
              <a:t>Установите соответствие .</a:t>
            </a:r>
            <a:endParaRPr lang="ru-RU" sz="4000" dirty="0">
              <a:solidFill>
                <a:srgbClr val="FFC000"/>
              </a:solidFill>
              <a:latin typeface="Monotype Corsiva" pitchFamily="66" charset="0"/>
            </a:endParaRPr>
          </a:p>
        </p:txBody>
      </p:sp>
      <p:sp>
        <p:nvSpPr>
          <p:cNvPr id="5" name="Текст 4"/>
          <p:cNvSpPr>
            <a:spLocks noGrp="1"/>
          </p:cNvSpPr>
          <p:nvPr>
            <p:ph type="body" idx="1"/>
          </p:nvPr>
        </p:nvSpPr>
        <p:spPr/>
        <p:txBody>
          <a:bodyPr/>
          <a:lstStyle/>
          <a:p>
            <a:endParaRPr lang="ru-RU"/>
          </a:p>
        </p:txBody>
      </p:sp>
      <p:graphicFrame>
        <p:nvGraphicFramePr>
          <p:cNvPr id="6" name="Таблица 5"/>
          <p:cNvGraphicFramePr>
            <a:graphicFrameLocks noGrp="1"/>
          </p:cNvGraphicFramePr>
          <p:nvPr/>
        </p:nvGraphicFramePr>
        <p:xfrm>
          <a:off x="0" y="1397000"/>
          <a:ext cx="8892480" cy="4996656"/>
        </p:xfrm>
        <a:graphic>
          <a:graphicData uri="http://schemas.openxmlformats.org/drawingml/2006/table">
            <a:tbl>
              <a:tblPr firstRow="1" bandRow="1">
                <a:tableStyleId>{5C22544A-7EE6-4342-B048-85BDC9FD1C3A}</a:tableStyleId>
              </a:tblPr>
              <a:tblGrid>
                <a:gridCol w="2987824"/>
                <a:gridCol w="5904656"/>
              </a:tblGrid>
              <a:tr h="982464">
                <a:tc>
                  <a:txBody>
                    <a:bodyPr/>
                    <a:lstStyle/>
                    <a:p>
                      <a:r>
                        <a:rPr lang="ru-RU" sz="3200" b="1" dirty="0" smtClean="0"/>
                        <a:t>1.</a:t>
                      </a:r>
                      <a:r>
                        <a:rPr lang="ru-RU" sz="3200" b="1" baseline="0" dirty="0" smtClean="0"/>
                        <a:t> </a:t>
                      </a:r>
                      <a:r>
                        <a:rPr lang="ru-RU" sz="3200" b="1" baseline="0" dirty="0" err="1" smtClean="0"/>
                        <a:t>н</a:t>
                      </a:r>
                      <a:r>
                        <a:rPr lang="ru-RU" sz="3200" b="1" baseline="0" dirty="0" smtClean="0"/>
                        <a:t>/л</a:t>
                      </a:r>
                      <a:endParaRPr lang="ru-RU" sz="3200" b="1" dirty="0"/>
                    </a:p>
                  </a:txBody>
                  <a:tcPr/>
                </a:tc>
                <a:tc>
                  <a:txBody>
                    <a:bodyPr/>
                    <a:lstStyle/>
                    <a:p>
                      <a:r>
                        <a:rPr lang="ru-RU" sz="3200" dirty="0" smtClean="0"/>
                        <a:t>А) Морозное утро.</a:t>
                      </a:r>
                      <a:endParaRPr lang="ru-RU" sz="3200" dirty="0"/>
                    </a:p>
                  </a:txBody>
                  <a:tcPr/>
                </a:tc>
              </a:tr>
              <a:tr h="982464">
                <a:tc>
                  <a:txBody>
                    <a:bodyPr/>
                    <a:lstStyle/>
                    <a:p>
                      <a:r>
                        <a:rPr lang="ru-RU" sz="3200" b="1" dirty="0" smtClean="0"/>
                        <a:t>2.</a:t>
                      </a:r>
                      <a:r>
                        <a:rPr lang="ru-RU" sz="3200" b="1" baseline="0" dirty="0" smtClean="0"/>
                        <a:t> Об/л</a:t>
                      </a:r>
                      <a:endParaRPr lang="ru-RU" sz="3200" b="1" dirty="0"/>
                    </a:p>
                  </a:txBody>
                  <a:tcPr/>
                </a:tc>
                <a:tc>
                  <a:txBody>
                    <a:bodyPr/>
                    <a:lstStyle/>
                    <a:p>
                      <a:r>
                        <a:rPr lang="ru-RU" sz="3200" dirty="0" smtClean="0"/>
                        <a:t>Б</a:t>
                      </a:r>
                      <a:r>
                        <a:rPr lang="ru-RU" sz="3200" baseline="0" dirty="0" smtClean="0"/>
                        <a:t> </a:t>
                      </a:r>
                      <a:r>
                        <a:rPr lang="ru-RU" sz="3200" dirty="0" smtClean="0"/>
                        <a:t>) Идёшь в школу и видишь на лужицах ледок.</a:t>
                      </a:r>
                      <a:endParaRPr lang="ru-RU" sz="3200" dirty="0"/>
                    </a:p>
                  </a:txBody>
                  <a:tcPr/>
                </a:tc>
              </a:tr>
              <a:tr h="982464">
                <a:tc>
                  <a:txBody>
                    <a:bodyPr/>
                    <a:lstStyle/>
                    <a:p>
                      <a:r>
                        <a:rPr lang="ru-RU" sz="3200" b="1" dirty="0" smtClean="0"/>
                        <a:t>3. О/ л </a:t>
                      </a:r>
                      <a:endParaRPr lang="ru-RU" sz="3200" b="1" dirty="0"/>
                    </a:p>
                  </a:txBody>
                  <a:tcPr/>
                </a:tc>
                <a:tc>
                  <a:txBody>
                    <a:bodyPr/>
                    <a:lstStyle/>
                    <a:p>
                      <a:r>
                        <a:rPr lang="ru-RU" sz="3200" dirty="0" smtClean="0"/>
                        <a:t>В) Шила в мешке не утаишь.</a:t>
                      </a:r>
                      <a:endParaRPr lang="ru-RU" sz="3200" dirty="0"/>
                    </a:p>
                  </a:txBody>
                  <a:tcPr/>
                </a:tc>
              </a:tr>
              <a:tr h="982464">
                <a:tc>
                  <a:txBody>
                    <a:bodyPr/>
                    <a:lstStyle/>
                    <a:p>
                      <a:r>
                        <a:rPr lang="ru-RU" sz="3200" b="1" dirty="0" smtClean="0"/>
                        <a:t>4. </a:t>
                      </a:r>
                      <a:r>
                        <a:rPr lang="ru-RU" sz="3200" b="1" dirty="0" err="1" smtClean="0"/>
                        <a:t>Назывн</a:t>
                      </a:r>
                      <a:r>
                        <a:rPr lang="ru-RU" sz="3200" b="1" dirty="0" smtClean="0"/>
                        <a:t>. </a:t>
                      </a:r>
                      <a:endParaRPr lang="ru-RU" sz="3200" b="1" dirty="0"/>
                    </a:p>
                  </a:txBody>
                  <a:tcPr/>
                </a:tc>
                <a:tc>
                  <a:txBody>
                    <a:bodyPr/>
                    <a:lstStyle/>
                    <a:p>
                      <a:r>
                        <a:rPr lang="ru-RU" sz="3200" dirty="0" smtClean="0"/>
                        <a:t>Г) По  утрам морозит.</a:t>
                      </a:r>
                      <a:endParaRPr lang="ru-RU" sz="3200" dirty="0"/>
                    </a:p>
                  </a:txBody>
                  <a:tcPr/>
                </a:tc>
              </a:tr>
              <a:tr h="982464">
                <a:tc>
                  <a:txBody>
                    <a:bodyPr/>
                    <a:lstStyle/>
                    <a:p>
                      <a:r>
                        <a:rPr lang="ru-RU" sz="3200" b="1" dirty="0" smtClean="0"/>
                        <a:t>5. </a:t>
                      </a:r>
                      <a:r>
                        <a:rPr lang="ru-RU" sz="3200" b="1" dirty="0" err="1" smtClean="0"/>
                        <a:t>Безлич</a:t>
                      </a:r>
                      <a:r>
                        <a:rPr lang="ru-RU" sz="3200" b="1" dirty="0" smtClean="0"/>
                        <a:t>. </a:t>
                      </a:r>
                      <a:endParaRPr lang="ru-RU" sz="3200" b="1" dirty="0"/>
                    </a:p>
                  </a:txBody>
                  <a:tcPr/>
                </a:tc>
                <a:tc>
                  <a:txBody>
                    <a:bodyPr/>
                    <a:lstStyle/>
                    <a:p>
                      <a:r>
                        <a:rPr lang="ru-RU" sz="3200" dirty="0" smtClean="0"/>
                        <a:t>Д)</a:t>
                      </a:r>
                      <a:r>
                        <a:rPr lang="ru-RU" sz="3200" baseline="0" dirty="0" smtClean="0"/>
                        <a:t>  Во дворе играют в снежки.</a:t>
                      </a:r>
                      <a:endParaRPr lang="ru-RU" sz="3200" dirty="0"/>
                    </a:p>
                  </a:txBody>
                  <a:tcPr/>
                </a:tc>
              </a:tr>
            </a:tbl>
          </a:graphicData>
        </a:graphic>
      </p:graphicFrame>
      <p:sp>
        <p:nvSpPr>
          <p:cNvPr id="7" name="TextBox 6"/>
          <p:cNvSpPr txBox="1"/>
          <p:nvPr/>
        </p:nvSpPr>
        <p:spPr>
          <a:xfrm>
            <a:off x="323528" y="5877273"/>
            <a:ext cx="6552728" cy="584775"/>
          </a:xfrm>
          <a:prstGeom prst="rect">
            <a:avLst/>
          </a:prstGeom>
          <a:noFill/>
        </p:spPr>
        <p:txBody>
          <a:bodyPr wrap="square" rtlCol="0">
            <a:spAutoFit/>
          </a:bodyPr>
          <a:lstStyle/>
          <a:p>
            <a:r>
              <a:rPr lang="ru-RU" sz="3200" b="1" dirty="0" smtClean="0">
                <a:solidFill>
                  <a:schemeClr val="bg1"/>
                </a:solidFill>
              </a:rPr>
              <a:t>Ответ: 1.д,  2.в,  3.б,  4.а,  5.г. </a:t>
            </a:r>
            <a:endParaRPr lang="ru-RU" sz="3200" b="1" dirty="0">
              <a:solidFill>
                <a:schemeClr val="bg1"/>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0"/>
            <a:ext cx="7851648" cy="980728"/>
          </a:xfrm>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В безличном предложении</a:t>
            </a:r>
            <a:endParaRPr lang="ru-RU" sz="8000" dirty="0">
              <a:solidFill>
                <a:srgbClr val="FFC000"/>
              </a:solidFill>
              <a:latin typeface="Monotype Corsiva" pitchFamily="66" charset="0"/>
            </a:endParaRPr>
          </a:p>
        </p:txBody>
      </p:sp>
      <p:sp>
        <p:nvSpPr>
          <p:cNvPr id="3" name="Подзаголовок 2"/>
          <p:cNvSpPr>
            <a:spLocks noGrp="1"/>
          </p:cNvSpPr>
          <p:nvPr>
            <p:ph type="subTitle" idx="1"/>
          </p:nvPr>
        </p:nvSpPr>
        <p:spPr>
          <a:xfrm>
            <a:off x="251520" y="1196752"/>
            <a:ext cx="8892480" cy="4680520"/>
          </a:xfrm>
        </p:spPr>
        <p:txBody>
          <a:bodyPr>
            <a:noAutofit/>
          </a:bodyPr>
          <a:lstStyle/>
          <a:p>
            <a:pPr algn="l"/>
            <a:r>
              <a:rPr lang="ru-RU" sz="3200" b="1" dirty="0" smtClean="0">
                <a:solidFill>
                  <a:schemeClr val="bg1"/>
                </a:solidFill>
              </a:rPr>
              <a:t>главный  член  может  быть  выражен:</a:t>
            </a:r>
          </a:p>
          <a:p>
            <a:pPr algn="l"/>
            <a:r>
              <a:rPr lang="ru-RU" sz="2800" b="1" dirty="0" smtClean="0"/>
              <a:t>1)безличным  глаголом;</a:t>
            </a:r>
          </a:p>
          <a:p>
            <a:pPr algn="l"/>
            <a:r>
              <a:rPr lang="ru-RU" sz="2800" b="1" dirty="0" smtClean="0"/>
              <a:t>2)личным глаголом в безличном значении;</a:t>
            </a:r>
          </a:p>
          <a:p>
            <a:pPr algn="l"/>
            <a:r>
              <a:rPr lang="ru-RU" sz="2800" b="1" dirty="0" smtClean="0"/>
              <a:t> 3)инфинитивом;</a:t>
            </a:r>
          </a:p>
          <a:p>
            <a:pPr algn="l"/>
            <a:r>
              <a:rPr lang="ru-RU" sz="2800" b="1" dirty="0" smtClean="0"/>
              <a:t>4)</a:t>
            </a:r>
            <a:r>
              <a:rPr lang="ru-RU" sz="2800" b="1" i="1" dirty="0" smtClean="0"/>
              <a:t> кратким страдательным причастием среднего рода;</a:t>
            </a:r>
            <a:endParaRPr lang="ru-RU" sz="2800" b="1" dirty="0" smtClean="0"/>
          </a:p>
          <a:p>
            <a:pPr algn="l"/>
            <a:r>
              <a:rPr lang="ru-RU" sz="2800" b="1" dirty="0" smtClean="0"/>
              <a:t> 5) словами  категории  состояния;</a:t>
            </a:r>
          </a:p>
          <a:p>
            <a:pPr algn="l">
              <a:lnSpc>
                <a:spcPct val="90000"/>
              </a:lnSpc>
            </a:pPr>
            <a:r>
              <a:rPr lang="ru-RU" sz="2800" b="1" dirty="0" smtClean="0"/>
              <a:t>6)отрицательным словом </a:t>
            </a:r>
            <a:r>
              <a:rPr lang="ru-RU" sz="2800" b="1" i="1" dirty="0" smtClean="0">
                <a:solidFill>
                  <a:schemeClr val="accent4">
                    <a:lumMod val="40000"/>
                    <a:lumOff val="60000"/>
                  </a:schemeClr>
                </a:solidFill>
              </a:rPr>
              <a:t>нет,  </a:t>
            </a:r>
            <a:r>
              <a:rPr lang="ru-RU" sz="2800" b="1" dirty="0" smtClean="0"/>
              <a:t>глаголом </a:t>
            </a:r>
            <a:r>
              <a:rPr lang="ru-RU" sz="2800" b="1" i="1" dirty="0" smtClean="0">
                <a:solidFill>
                  <a:schemeClr val="accent4">
                    <a:lumMod val="40000"/>
                    <a:lumOff val="60000"/>
                  </a:schemeClr>
                </a:solidFill>
              </a:rPr>
              <a:t>не  было, </a:t>
            </a:r>
            <a:r>
              <a:rPr lang="ru-RU" sz="2800" b="1" i="1" dirty="0" smtClean="0"/>
              <a:t>с  отрицанием </a:t>
            </a:r>
            <a:r>
              <a:rPr lang="ru-RU" sz="2800" b="1" i="1" dirty="0" smtClean="0">
                <a:solidFill>
                  <a:schemeClr val="accent3">
                    <a:lumMod val="40000"/>
                    <a:lumOff val="60000"/>
                  </a:schemeClr>
                </a:solidFill>
              </a:rPr>
              <a:t>не.</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476672"/>
            <a:ext cx="7920880" cy="576064"/>
          </a:xfrm>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sz="4000" dirty="0" smtClean="0">
                <a:solidFill>
                  <a:srgbClr val="FFC000"/>
                </a:solidFill>
              </a:rPr>
              <a:t>Выпишите номера  безличных предложений.</a:t>
            </a:r>
            <a:endParaRPr lang="ru-RU" sz="4000" dirty="0">
              <a:solidFill>
                <a:srgbClr val="FFC000"/>
              </a:solidFill>
              <a:latin typeface="Monotype Corsiva" pitchFamily="66" charset="0"/>
            </a:endParaRPr>
          </a:p>
        </p:txBody>
      </p:sp>
      <p:sp>
        <p:nvSpPr>
          <p:cNvPr id="3" name="Подзаголовок 2"/>
          <p:cNvSpPr>
            <a:spLocks noGrp="1"/>
          </p:cNvSpPr>
          <p:nvPr>
            <p:ph type="subTitle" idx="1"/>
          </p:nvPr>
        </p:nvSpPr>
        <p:spPr>
          <a:xfrm>
            <a:off x="539552" y="980728"/>
            <a:ext cx="7854696" cy="2736304"/>
          </a:xfrm>
        </p:spPr>
        <p:txBody>
          <a:bodyPr>
            <a:normAutofit/>
          </a:bodyPr>
          <a:lstStyle/>
          <a:p>
            <a:pPr algn="l">
              <a:spcBef>
                <a:spcPts val="0"/>
              </a:spcBef>
            </a:pPr>
            <a:r>
              <a:rPr lang="ru-RU" sz="3200" b="1" dirty="0" smtClean="0"/>
              <a:t>1. </a:t>
            </a:r>
            <a:r>
              <a:rPr lang="ru-RU" sz="3200" dirty="0" smtClean="0"/>
              <a:t>Бездонную бочку водой не наполнишь.</a:t>
            </a:r>
          </a:p>
          <a:p>
            <a:pPr algn="l">
              <a:spcBef>
                <a:spcPts val="0"/>
              </a:spcBef>
            </a:pPr>
            <a:r>
              <a:rPr lang="ru-RU" sz="3200" b="1" dirty="0" smtClean="0"/>
              <a:t>2.</a:t>
            </a:r>
            <a:r>
              <a:rPr lang="ru-RU" sz="3200" dirty="0" smtClean="0"/>
              <a:t> Подготовьтесь к зиме. </a:t>
            </a:r>
          </a:p>
          <a:p>
            <a:pPr algn="l">
              <a:spcBef>
                <a:spcPts val="0"/>
              </a:spcBef>
            </a:pPr>
            <a:r>
              <a:rPr lang="ru-RU" sz="3200" b="1" dirty="0" smtClean="0"/>
              <a:t>3.</a:t>
            </a:r>
            <a:r>
              <a:rPr lang="ru-RU" sz="3200" dirty="0" smtClean="0"/>
              <a:t> Занесло снегом дорогу.</a:t>
            </a:r>
          </a:p>
          <a:p>
            <a:pPr algn="l">
              <a:spcBef>
                <a:spcPts val="0"/>
              </a:spcBef>
            </a:pPr>
            <a:r>
              <a:rPr lang="ru-RU" sz="3200" b="1" dirty="0" smtClean="0"/>
              <a:t>4.</a:t>
            </a:r>
            <a:r>
              <a:rPr lang="ru-RU" sz="3200" dirty="0" smtClean="0"/>
              <a:t> С вечера всё спится.</a:t>
            </a:r>
          </a:p>
          <a:p>
            <a:pPr algn="l">
              <a:spcBef>
                <a:spcPts val="0"/>
              </a:spcBef>
            </a:pPr>
            <a:r>
              <a:rPr lang="ru-RU" sz="3200" b="1" dirty="0" smtClean="0"/>
              <a:t>5.</a:t>
            </a:r>
            <a:r>
              <a:rPr lang="ru-RU" sz="3200" dirty="0" smtClean="0"/>
              <a:t> На дворе темно</a:t>
            </a:r>
            <a:endParaRPr lang="ru-RU" sz="3200" dirty="0"/>
          </a:p>
        </p:txBody>
      </p:sp>
      <p:sp>
        <p:nvSpPr>
          <p:cNvPr id="7" name="Прямоугольник 6"/>
          <p:cNvSpPr/>
          <p:nvPr/>
        </p:nvSpPr>
        <p:spPr>
          <a:xfrm>
            <a:off x="4139952" y="3068960"/>
            <a:ext cx="4608512" cy="259228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ru-RU" sz="2400" dirty="0" smtClean="0"/>
              <a:t>3) Занесло- личный гл.в </a:t>
            </a:r>
            <a:r>
              <a:rPr lang="ru-RU" sz="2400" dirty="0" err="1" smtClean="0"/>
              <a:t>безлич</a:t>
            </a:r>
            <a:r>
              <a:rPr lang="ru-RU" sz="2400" dirty="0" smtClean="0"/>
              <a:t>.   знач. ; </a:t>
            </a:r>
            <a:r>
              <a:rPr lang="ru-RU" sz="2400" i="1" dirty="0" smtClean="0"/>
              <a:t>состояние природы;</a:t>
            </a:r>
          </a:p>
          <a:p>
            <a:r>
              <a:rPr lang="ru-RU" sz="2400" dirty="0" smtClean="0"/>
              <a:t>4) спится – </a:t>
            </a:r>
            <a:r>
              <a:rPr lang="ru-RU" sz="2400" dirty="0" err="1" smtClean="0"/>
              <a:t>безлич</a:t>
            </a:r>
            <a:r>
              <a:rPr lang="ru-RU" sz="2400" dirty="0" smtClean="0"/>
              <a:t>.  гл.; </a:t>
            </a:r>
            <a:r>
              <a:rPr lang="ru-RU" sz="2400" i="1" dirty="0" smtClean="0"/>
              <a:t>состояние человека</a:t>
            </a:r>
          </a:p>
          <a:p>
            <a:r>
              <a:rPr lang="ru-RU" sz="2400" dirty="0" smtClean="0"/>
              <a:t>5) темно -  слово  кат. сост. ; состояние природы.</a:t>
            </a:r>
            <a:endParaRPr lang="ru-RU" sz="2400" dirty="0"/>
          </a:p>
        </p:txBody>
      </p:sp>
      <p:sp>
        <p:nvSpPr>
          <p:cNvPr id="9" name="TextBox 8"/>
          <p:cNvSpPr txBox="1"/>
          <p:nvPr/>
        </p:nvSpPr>
        <p:spPr>
          <a:xfrm>
            <a:off x="755576" y="4293096"/>
            <a:ext cx="2872325" cy="523220"/>
          </a:xfrm>
          <a:prstGeom prst="rect">
            <a:avLst/>
          </a:prstGeom>
          <a:noFill/>
        </p:spPr>
        <p:txBody>
          <a:bodyPr wrap="none" rtlCol="0">
            <a:spAutoFit/>
          </a:bodyPr>
          <a:lstStyle/>
          <a:p>
            <a:r>
              <a:rPr lang="ru-RU" sz="2800" b="1" dirty="0" smtClean="0"/>
              <a:t>Ответ : 3, 4, 5, .  </a:t>
            </a:r>
            <a:endParaRPr lang="ru-RU" sz="2800" b="1" dirty="0"/>
          </a:p>
        </p:txBody>
      </p:sp>
      <p:sp>
        <p:nvSpPr>
          <p:cNvPr id="6" name="TextBox 5"/>
          <p:cNvSpPr txBox="1"/>
          <p:nvPr/>
        </p:nvSpPr>
        <p:spPr>
          <a:xfrm>
            <a:off x="4788024" y="6021288"/>
            <a:ext cx="2376264" cy="369332"/>
          </a:xfrm>
          <a:prstGeom prst="rect">
            <a:avLst/>
          </a:prstGeom>
          <a:noFill/>
        </p:spPr>
        <p:txBody>
          <a:bodyPr wrap="square" rtlCol="0">
            <a:spAutoFit/>
          </a:bodyPr>
          <a:lstStyle/>
          <a:p>
            <a:r>
              <a:rPr lang="ru-RU" b="1" dirty="0" smtClean="0"/>
              <a:t>САМОПРОВЕРКА</a:t>
            </a:r>
            <a:endParaRPr lang="ru-RU"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332656"/>
            <a:ext cx="8568952" cy="2880320"/>
          </a:xfrm>
        </p:spPr>
        <p:txBody>
          <a:bodyPr>
            <a:normAutofit fontScale="90000"/>
          </a:bodyPr>
          <a:lstStyle/>
          <a:p>
            <a:pPr algn="l"/>
            <a:r>
              <a:rPr lang="ru-RU" dirty="0" smtClean="0">
                <a:solidFill>
                  <a:srgbClr val="FFC000"/>
                </a:solidFill>
              </a:rPr>
              <a:t/>
            </a:r>
            <a:br>
              <a:rPr lang="ru-RU" dirty="0" smtClean="0">
                <a:solidFill>
                  <a:srgbClr val="FFC000"/>
                </a:solidFill>
              </a:rPr>
            </a:br>
            <a:r>
              <a:rPr lang="ru-RU" sz="6000" dirty="0" smtClean="0">
                <a:solidFill>
                  <a:srgbClr val="996600"/>
                </a:solidFill>
                <a:latin typeface="Times New Roman" pitchFamily="18" charset="0"/>
              </a:rPr>
              <a:t> </a:t>
            </a:r>
            <a:r>
              <a:rPr lang="ru-RU" sz="3600" dirty="0" smtClean="0">
                <a:solidFill>
                  <a:srgbClr val="FFC000"/>
                </a:solidFill>
                <a:latin typeface="Times New Roman" pitchFamily="18" charset="0"/>
              </a:rPr>
              <a:t>Конструирование предложений .</a:t>
            </a:r>
            <a:r>
              <a:rPr lang="ru-RU" sz="3600" dirty="0" smtClean="0">
                <a:solidFill>
                  <a:schemeClr val="tx1"/>
                </a:solidFill>
                <a:latin typeface="Times New Roman" pitchFamily="18" charset="0"/>
              </a:rPr>
              <a:t>Переделайте двусоставное предложение в безличное. </a:t>
            </a: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endParaRPr lang="ru-RU" sz="8000" dirty="0">
              <a:solidFill>
                <a:srgbClr val="FFC000"/>
              </a:solidFill>
              <a:latin typeface="Monotype Corsiva" pitchFamily="66" charset="0"/>
            </a:endParaRPr>
          </a:p>
        </p:txBody>
      </p:sp>
      <p:sp>
        <p:nvSpPr>
          <p:cNvPr id="3" name="Подзаголовок 2"/>
          <p:cNvSpPr>
            <a:spLocks noGrp="1"/>
          </p:cNvSpPr>
          <p:nvPr>
            <p:ph type="subTitle" idx="1"/>
          </p:nvPr>
        </p:nvSpPr>
        <p:spPr>
          <a:xfrm>
            <a:off x="533400" y="1916832"/>
            <a:ext cx="7854696" cy="3064304"/>
          </a:xfrm>
        </p:spPr>
        <p:txBody>
          <a:bodyPr>
            <a:normAutofit lnSpcReduction="10000"/>
          </a:bodyPr>
          <a:lstStyle/>
          <a:p>
            <a:pPr algn="l"/>
            <a:r>
              <a:rPr lang="ru-RU" sz="2800" b="1" dirty="0" smtClean="0"/>
              <a:t>Я не здоров. </a:t>
            </a:r>
          </a:p>
          <a:p>
            <a:pPr algn="l"/>
            <a:r>
              <a:rPr lang="ru-RU" sz="2800" b="1" dirty="0" smtClean="0"/>
              <a:t>Малыш не спит. </a:t>
            </a:r>
          </a:p>
          <a:p>
            <a:pPr algn="l"/>
            <a:r>
              <a:rPr lang="ru-RU" sz="2800" b="1" dirty="0" smtClean="0"/>
              <a:t>Приближается вечер.</a:t>
            </a:r>
          </a:p>
          <a:p>
            <a:pPr algn="l"/>
            <a:r>
              <a:rPr lang="ru-RU" sz="2800" b="1" dirty="0" smtClean="0"/>
              <a:t>Снег замёл дорогу. </a:t>
            </a:r>
          </a:p>
          <a:p>
            <a:pPr algn="l"/>
            <a:r>
              <a:rPr lang="ru-RU" sz="2800" b="1" dirty="0" smtClean="0"/>
              <a:t>У тебя есть книга?</a:t>
            </a:r>
          </a:p>
          <a:p>
            <a:pPr algn="l"/>
            <a:r>
              <a:rPr lang="ru-RU" sz="2800" b="1" dirty="0" smtClean="0"/>
              <a:t>Пахнет сосна.</a:t>
            </a:r>
          </a:p>
          <a:p>
            <a:pPr algn="l"/>
            <a:endParaRPr lang="ru-RU" dirty="0"/>
          </a:p>
        </p:txBody>
      </p:sp>
      <p:sp>
        <p:nvSpPr>
          <p:cNvPr id="4" name="Прямоугольник 3"/>
          <p:cNvSpPr/>
          <p:nvPr/>
        </p:nvSpPr>
        <p:spPr>
          <a:xfrm>
            <a:off x="4499992" y="1340768"/>
            <a:ext cx="4464496" cy="4968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None/>
            </a:pPr>
            <a:r>
              <a:rPr lang="ru-RU" sz="2800" b="1" dirty="0" smtClean="0"/>
              <a:t>Мне нездоровится.</a:t>
            </a:r>
          </a:p>
          <a:p>
            <a:pPr>
              <a:buFontTx/>
              <a:buNone/>
            </a:pPr>
            <a:endParaRPr lang="ru-RU" sz="2800" b="1" dirty="0" smtClean="0"/>
          </a:p>
          <a:p>
            <a:pPr>
              <a:buFontTx/>
              <a:buNone/>
            </a:pPr>
            <a:r>
              <a:rPr lang="ru-RU" sz="2800" b="1" dirty="0" smtClean="0"/>
              <a:t>Малышу не спится.</a:t>
            </a:r>
          </a:p>
          <a:p>
            <a:pPr>
              <a:buFontTx/>
              <a:buNone/>
            </a:pPr>
            <a:endParaRPr lang="ru-RU" sz="2800" b="1" dirty="0" smtClean="0"/>
          </a:p>
          <a:p>
            <a:pPr>
              <a:buFontTx/>
              <a:buNone/>
            </a:pPr>
            <a:r>
              <a:rPr lang="ru-RU" sz="2800" b="1" dirty="0" smtClean="0"/>
              <a:t>Вечереет. </a:t>
            </a:r>
          </a:p>
          <a:p>
            <a:pPr>
              <a:buFontTx/>
              <a:buNone/>
            </a:pPr>
            <a:endParaRPr lang="ru-RU" sz="2800" b="1" dirty="0" smtClean="0"/>
          </a:p>
          <a:p>
            <a:pPr>
              <a:buFontTx/>
              <a:buNone/>
            </a:pPr>
            <a:r>
              <a:rPr lang="ru-RU" sz="2800" b="1" dirty="0" smtClean="0"/>
              <a:t>Снегом замело дорогу.</a:t>
            </a:r>
          </a:p>
          <a:p>
            <a:pPr>
              <a:buFontTx/>
              <a:buNone/>
            </a:pPr>
            <a:r>
              <a:rPr lang="ru-RU" sz="2800" b="1" dirty="0" smtClean="0"/>
              <a:t> </a:t>
            </a:r>
          </a:p>
          <a:p>
            <a:pPr>
              <a:buFontTx/>
              <a:buNone/>
            </a:pPr>
            <a:r>
              <a:rPr lang="ru-RU" sz="2800" b="1" dirty="0" smtClean="0"/>
              <a:t>У тебя нет книги?</a:t>
            </a:r>
          </a:p>
          <a:p>
            <a:pPr>
              <a:buFontTx/>
              <a:buNone/>
            </a:pPr>
            <a:endParaRPr lang="ru-RU" sz="2800" b="1" dirty="0" smtClean="0"/>
          </a:p>
          <a:p>
            <a:pPr>
              <a:buFontTx/>
              <a:buNone/>
            </a:pPr>
            <a:r>
              <a:rPr lang="ru-RU" sz="2800" b="1" dirty="0" smtClean="0"/>
              <a:t>Пахнет сосной. </a:t>
            </a:r>
          </a:p>
          <a:p>
            <a:endParaRPr lang="ru-RU" sz="2800" dirty="0" smtClean="0"/>
          </a:p>
        </p:txBody>
      </p:sp>
      <p:sp>
        <p:nvSpPr>
          <p:cNvPr id="5" name="Равно 4"/>
          <p:cNvSpPr/>
          <p:nvPr/>
        </p:nvSpPr>
        <p:spPr>
          <a:xfrm>
            <a:off x="5076056" y="1700808"/>
            <a:ext cx="3096344" cy="288032"/>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 name="Равно 5"/>
          <p:cNvSpPr/>
          <p:nvPr/>
        </p:nvSpPr>
        <p:spPr>
          <a:xfrm>
            <a:off x="6300192" y="2564904"/>
            <a:ext cx="1944216" cy="288032"/>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Равно 6"/>
          <p:cNvSpPr/>
          <p:nvPr/>
        </p:nvSpPr>
        <p:spPr>
          <a:xfrm>
            <a:off x="4427984" y="3429000"/>
            <a:ext cx="2304256" cy="288032"/>
          </a:xfrm>
          <a:prstGeom prst="mathEqual">
            <a:avLst>
              <a:gd name="adj1" fmla="val 23520"/>
              <a:gd name="adj2" fmla="val 1176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8" name="Равно 7"/>
          <p:cNvSpPr/>
          <p:nvPr/>
        </p:nvSpPr>
        <p:spPr>
          <a:xfrm>
            <a:off x="5724128" y="4221088"/>
            <a:ext cx="1634480" cy="216024"/>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Равно 8"/>
          <p:cNvSpPr/>
          <p:nvPr/>
        </p:nvSpPr>
        <p:spPr>
          <a:xfrm>
            <a:off x="5580112" y="5085184"/>
            <a:ext cx="936104" cy="216024"/>
          </a:xfrm>
          <a:prstGeom prst="mathEqual">
            <a:avLst>
              <a:gd name="adj1" fmla="val 23520"/>
              <a:gd name="adj2" fmla="val 2200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0" name="TextBox 9"/>
          <p:cNvSpPr txBox="1"/>
          <p:nvPr/>
        </p:nvSpPr>
        <p:spPr>
          <a:xfrm>
            <a:off x="5220072" y="6309320"/>
            <a:ext cx="2029723" cy="400110"/>
          </a:xfrm>
          <a:prstGeom prst="rect">
            <a:avLst/>
          </a:prstGeom>
          <a:noFill/>
        </p:spPr>
        <p:txBody>
          <a:bodyPr wrap="square" rtlCol="0">
            <a:spAutoFit/>
          </a:bodyPr>
          <a:lstStyle/>
          <a:p>
            <a:r>
              <a:rPr lang="ru-RU" sz="2000" b="1" dirty="0" smtClean="0"/>
              <a:t>Самопроверка</a:t>
            </a:r>
            <a:endParaRPr lang="ru-RU" sz="2000" b="1" dirty="0"/>
          </a:p>
        </p:txBody>
      </p:sp>
      <p:sp>
        <p:nvSpPr>
          <p:cNvPr id="11" name="Равно 10"/>
          <p:cNvSpPr/>
          <p:nvPr/>
        </p:nvSpPr>
        <p:spPr>
          <a:xfrm>
            <a:off x="4427984" y="5877272"/>
            <a:ext cx="1634480" cy="288032"/>
          </a:xfrm>
          <a:prstGeom prst="mathEqua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51520" y="1412776"/>
            <a:ext cx="8352928" cy="4896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ctrTitle"/>
          </p:nvPr>
        </p:nvSpPr>
        <p:spPr>
          <a:xfrm>
            <a:off x="2051720" y="332656"/>
            <a:ext cx="7851648" cy="3384376"/>
          </a:xfrm>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endParaRPr lang="ru-RU" sz="8000" dirty="0">
              <a:solidFill>
                <a:srgbClr val="FFC000"/>
              </a:solidFill>
              <a:latin typeface="Monotype Corsiva" pitchFamily="66" charset="0"/>
            </a:endParaRPr>
          </a:p>
        </p:txBody>
      </p:sp>
      <p:sp>
        <p:nvSpPr>
          <p:cNvPr id="3" name="Подзаголовок 2"/>
          <p:cNvSpPr>
            <a:spLocks noGrp="1"/>
          </p:cNvSpPr>
          <p:nvPr>
            <p:ph type="subTitle" idx="1"/>
          </p:nvPr>
        </p:nvSpPr>
        <p:spPr>
          <a:xfrm>
            <a:off x="323528" y="1556792"/>
            <a:ext cx="8640960" cy="4320480"/>
          </a:xfrm>
          <a:solidFill>
            <a:schemeClr val="tx1">
              <a:lumMod val="95000"/>
            </a:schemeClr>
          </a:solidFill>
        </p:spPr>
        <p:txBody>
          <a:bodyPr>
            <a:normAutofit fontScale="92500" lnSpcReduction="10000"/>
          </a:bodyPr>
          <a:lstStyle/>
          <a:p>
            <a:pPr algn="l"/>
            <a:r>
              <a:rPr lang="ru-RU" sz="3000" dirty="0" smtClean="0">
                <a:latin typeface="Times New Roman" pitchFamily="18" charset="0"/>
                <a:cs typeface="Times New Roman" pitchFamily="18" charset="0"/>
              </a:rPr>
              <a:t>      </a:t>
            </a:r>
            <a:r>
              <a:rPr lang="ru-RU" sz="3000" dirty="0" smtClean="0">
                <a:solidFill>
                  <a:schemeClr val="bg1"/>
                </a:solidFill>
                <a:latin typeface="Times New Roman" pitchFamily="18" charset="0"/>
                <a:cs typeface="Times New Roman" pitchFamily="18" charset="0"/>
              </a:rPr>
              <a:t>1</a:t>
            </a:r>
            <a:r>
              <a:rPr lang="ru-RU" sz="3000" b="1" dirty="0" smtClean="0">
                <a:solidFill>
                  <a:schemeClr val="bg1"/>
                </a:solidFill>
                <a:latin typeface="Times New Roman" pitchFamily="18" charset="0"/>
                <a:cs typeface="Times New Roman" pitchFamily="18" charset="0"/>
              </a:rPr>
              <a:t>.Стою  на опушке ближайшего леса. 2. Вокруг мёртвая тишина.  3. Не слышно пения птиц, не качаются ветви деревьев. 4. Огромная ель снизу доверху укутана снежным покрывалом. 5. Ветви берёз искрятся на солнце от серебряного инея. 6. Дышу полной грудью и наслаждаюсь красотой природы. 7. Чувствую себя такой счастливой! 8. Как хорошо в лесу!</a:t>
            </a:r>
          </a:p>
          <a:p>
            <a:pPr algn="l"/>
            <a:r>
              <a:rPr lang="ru-RU" sz="3000" b="1" dirty="0" smtClean="0">
                <a:solidFill>
                  <a:schemeClr val="bg1"/>
                </a:solidFill>
                <a:latin typeface="Times New Roman" pitchFamily="18" charset="0"/>
                <a:cs typeface="Times New Roman" pitchFamily="18" charset="0"/>
              </a:rPr>
              <a:t>         9. Жаль, что позвонили по телефону. 10. Нужно возвращаться домой. </a:t>
            </a:r>
          </a:p>
          <a:p>
            <a:pPr algn="l"/>
            <a:endParaRPr lang="ru-RU" b="1" dirty="0">
              <a:solidFill>
                <a:schemeClr val="bg1"/>
              </a:solidFill>
            </a:endParaRPr>
          </a:p>
        </p:txBody>
      </p:sp>
      <p:sp>
        <p:nvSpPr>
          <p:cNvPr id="4" name="Прямоугольник 3"/>
          <p:cNvSpPr/>
          <p:nvPr/>
        </p:nvSpPr>
        <p:spPr>
          <a:xfrm>
            <a:off x="1331640" y="548680"/>
            <a:ext cx="5765305" cy="523220"/>
          </a:xfrm>
          <a:prstGeom prst="rect">
            <a:avLst/>
          </a:prstGeom>
        </p:spPr>
        <p:txBody>
          <a:bodyPr wrap="square">
            <a:spAutoFit/>
          </a:bodyPr>
          <a:lstStyle/>
          <a:p>
            <a:r>
              <a:rPr lang="ru-RU" sz="2800" dirty="0" smtClean="0">
                <a:solidFill>
                  <a:srgbClr val="FFC000"/>
                </a:solidFill>
                <a:latin typeface="Arno Pro Smbd SmText" pitchFamily="18" charset="0"/>
              </a:rPr>
              <a:t>Выразительно прочитайте текст. </a:t>
            </a:r>
            <a:endParaRPr lang="ru-RU" sz="2800" dirty="0">
              <a:solidFill>
                <a:srgbClr val="FFC000"/>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052736"/>
            <a:ext cx="7851648" cy="1584176"/>
          </a:xfrm>
        </p:spPr>
        <p:txBody>
          <a:bodyPr>
            <a:normAutofit fontScale="90000"/>
          </a:bodyPr>
          <a:lstStyle/>
          <a:p>
            <a:pPr algn="l"/>
            <a:r>
              <a:rPr lang="ru-RU" dirty="0" smtClean="0">
                <a:solidFill>
                  <a:srgbClr val="FFC000"/>
                </a:solidFill>
              </a:rPr>
              <a:t/>
            </a:r>
            <a:br>
              <a:rPr lang="ru-RU" dirty="0" smtClean="0">
                <a:solidFill>
                  <a:srgbClr val="FFC000"/>
                </a:solidFill>
              </a:rPr>
            </a:br>
            <a:r>
              <a:rPr lang="ru-RU" dirty="0" smtClean="0">
                <a:solidFill>
                  <a:srgbClr val="FFC000"/>
                </a:solidFill>
              </a:rPr>
              <a:t/>
            </a:r>
            <a:br>
              <a:rPr lang="ru-RU" dirty="0" smtClean="0">
                <a:solidFill>
                  <a:srgbClr val="FFC000"/>
                </a:solidFill>
              </a:rPr>
            </a:br>
            <a:r>
              <a:rPr lang="ru-RU" sz="4400" dirty="0" smtClean="0">
                <a:solidFill>
                  <a:srgbClr val="FFC000"/>
                </a:solidFill>
                <a:latin typeface="+mn-lt"/>
              </a:rPr>
              <a:t>БЕЗЛИЧНЫЕ ПРЕДЛОЖЕНИЯ</a:t>
            </a:r>
            <a:br>
              <a:rPr lang="ru-RU" sz="4400" dirty="0" smtClean="0">
                <a:solidFill>
                  <a:srgbClr val="FFC000"/>
                </a:solidFill>
                <a:latin typeface="+mn-lt"/>
              </a:rPr>
            </a:br>
            <a:r>
              <a:rPr lang="ru-RU" sz="4400" dirty="0" smtClean="0">
                <a:solidFill>
                  <a:srgbClr val="FFC000"/>
                </a:solidFill>
                <a:latin typeface="+mn-lt"/>
              </a:rPr>
              <a:t>Цели: </a:t>
            </a:r>
            <a:r>
              <a:rPr lang="ru-RU" dirty="0" smtClean="0">
                <a:solidFill>
                  <a:srgbClr val="FFC000"/>
                </a:solidFill>
              </a:rPr>
              <a:t/>
            </a:r>
            <a:br>
              <a:rPr lang="ru-RU" dirty="0" smtClean="0">
                <a:solidFill>
                  <a:srgbClr val="FFC000"/>
                </a:solidFill>
              </a:rPr>
            </a:br>
            <a:endParaRPr lang="ru-RU" sz="8000" dirty="0">
              <a:solidFill>
                <a:srgbClr val="FFC000"/>
              </a:solidFill>
              <a:latin typeface="Monotype Corsiva" pitchFamily="66" charset="0"/>
            </a:endParaRPr>
          </a:p>
        </p:txBody>
      </p:sp>
      <p:sp>
        <p:nvSpPr>
          <p:cNvPr id="3" name="Подзаголовок 2"/>
          <p:cNvSpPr>
            <a:spLocks noGrp="1"/>
          </p:cNvSpPr>
          <p:nvPr>
            <p:ph type="subTitle" idx="1"/>
          </p:nvPr>
        </p:nvSpPr>
        <p:spPr>
          <a:xfrm>
            <a:off x="533400" y="1628800"/>
            <a:ext cx="7134944" cy="4464496"/>
          </a:xfrm>
        </p:spPr>
        <p:txBody>
          <a:bodyPr>
            <a:normAutofit/>
          </a:bodyPr>
          <a:lstStyle/>
          <a:p>
            <a:pPr lvl="0" algn="l"/>
            <a:r>
              <a:rPr lang="ru-RU" sz="3900" dirty="0" smtClean="0"/>
              <a:t>1</a:t>
            </a:r>
            <a:r>
              <a:rPr lang="ru-RU" sz="3600" dirty="0" smtClean="0"/>
              <a:t>) Узнавать, находить безличные предложения среди других; </a:t>
            </a:r>
          </a:p>
          <a:p>
            <a:pPr lvl="0" algn="l"/>
            <a:r>
              <a:rPr lang="ru-RU" sz="3600" dirty="0" smtClean="0"/>
              <a:t>2) Уяснить способы выражения сказуемого в безличном предложении.</a:t>
            </a:r>
          </a:p>
          <a:p>
            <a:pPr lvl="0" algn="l"/>
            <a:r>
              <a:rPr lang="ru-RU" sz="3600" dirty="0" smtClean="0"/>
              <a:t>3) Роль безличных предложений.</a:t>
            </a:r>
          </a:p>
          <a:p>
            <a:endParaRPr lang="ru-RU" dirty="0"/>
          </a:p>
        </p:txBody>
      </p:sp>
      <p:sp>
        <p:nvSpPr>
          <p:cNvPr id="5" name="5-конечная звезда 4"/>
          <p:cNvSpPr/>
          <p:nvPr/>
        </p:nvSpPr>
        <p:spPr>
          <a:xfrm>
            <a:off x="7596336" y="1556792"/>
            <a:ext cx="914400" cy="9144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5-конечная звезда 5"/>
          <p:cNvSpPr/>
          <p:nvPr/>
        </p:nvSpPr>
        <p:spPr>
          <a:xfrm>
            <a:off x="7668344" y="2852936"/>
            <a:ext cx="914400" cy="9144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5-конечная звезда 6"/>
          <p:cNvSpPr/>
          <p:nvPr/>
        </p:nvSpPr>
        <p:spPr>
          <a:xfrm>
            <a:off x="7740352" y="4437112"/>
            <a:ext cx="914400" cy="9144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heckerboard(across)">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heckerboard(across)">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heckerboard(across)">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down)">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down)">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674</TotalTime>
  <Words>426</Words>
  <Application>Microsoft Office PowerPoint</Application>
  <PresentationFormat>Экран (4:3)</PresentationFormat>
  <Paragraphs>84</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                Добрый день!  Начнём наш урок.</vt:lpstr>
      <vt:lpstr>   .</vt:lpstr>
      <vt:lpstr>  БЕЗЛИЧНЫЕ ПРЕДЛОЖЕНИЯ Цели:  </vt:lpstr>
      <vt:lpstr>   Установите соответствие .</vt:lpstr>
      <vt:lpstr>   В безличном предложении</vt:lpstr>
      <vt:lpstr>   Выпишите номера  безличных предложений.</vt:lpstr>
      <vt:lpstr>  Конструирование предложений .Переделайте двусоставное предложение в безличное.   </vt:lpstr>
      <vt:lpstr>   </vt:lpstr>
      <vt:lpstr>  БЕЗЛИЧНЫЕ ПРЕДЛОЖЕНИЯ Цели:  </vt:lpstr>
      <vt:lpstr>   Домашнее задание</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Добрый день!  Начнём наш урок.</dc:title>
  <dc:creator>Admin</dc:creator>
  <cp:lastModifiedBy>Admin</cp:lastModifiedBy>
  <cp:revision>58</cp:revision>
  <dcterms:created xsi:type="dcterms:W3CDTF">2015-01-26T08:42:06Z</dcterms:created>
  <dcterms:modified xsi:type="dcterms:W3CDTF">2015-02-05T18:57:57Z</dcterms:modified>
</cp:coreProperties>
</file>