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  <p:sldId id="262" r:id="rId5"/>
    <p:sldId id="277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4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46" d="100"/>
          <a:sy n="46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B44565-D376-4204-BCBC-5E5E2F8BF68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D822EC-94F7-424D-86B3-95B726913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12511" cy="38863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ГИА </a:t>
            </a:r>
            <a:r>
              <a:rPr lang="ru-RU" dirty="0" smtClean="0">
                <a:solidFill>
                  <a:srgbClr val="C00000"/>
                </a:solidFill>
              </a:rPr>
              <a:t>2014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помощь пишущему </a:t>
            </a:r>
            <a:br>
              <a:rPr lang="ru-RU" dirty="0"/>
            </a:br>
            <a:r>
              <a:rPr lang="ru-RU" dirty="0"/>
              <a:t>сочинение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67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59" cy="633670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</a:rPr>
              <a:t>Виды заданий.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Задание 1.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Назовите указанное лексическое и грамматическое средства в следующем фрагменте сочинения.</a:t>
            </a:r>
            <a:br>
              <a:rPr lang="ru-RU" sz="2400" dirty="0"/>
            </a:br>
            <a:r>
              <a:rPr lang="ru-RU" sz="2400" dirty="0"/>
              <a:t>Обратимся к сложному предложению с разными видами связи (19) и рассмотрим на его примере роль лексического и грамматического явлений. </a:t>
            </a:r>
            <a:br>
              <a:rPr lang="ru-RU" sz="2400" dirty="0"/>
            </a:br>
            <a:r>
              <a:rPr lang="ru-RU" sz="2400" dirty="0"/>
              <a:t>Например, рассказывая о влиянии "вычитанных в книгах слов" на Нинку, автор употребляет______________________ "расцветала", и читатель сразу представляет, как хорошела девочка. Почему же это происходило? Ответ на этот вопрос можно найти в (указать тип сложного предложения)_________________________и в придаточном (указать тип придаточного предложения).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6102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5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>
                <a:solidFill>
                  <a:srgbClr val="FF0000"/>
                </a:solidFill>
              </a:rPr>
              <a:t>Задание 2.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Исправьте пунктуационные ошибки в следующем сочинении. Допишите его, используя материалы заданий 3-5 (на ваш выбор).</a:t>
            </a:r>
            <a:br>
              <a:rPr lang="ru-RU" sz="2200" dirty="0"/>
            </a:br>
            <a:r>
              <a:rPr lang="ru-RU" sz="2200" dirty="0"/>
              <a:t>Словарь языка свидетельствует о чём думают люди а грамматика как они думают утверждал лингвист Г. Степанов.</a:t>
            </a:r>
            <a:br>
              <a:rPr lang="ru-RU" sz="2200" dirty="0"/>
            </a:br>
            <a:r>
              <a:rPr lang="ru-RU" sz="2200" dirty="0"/>
              <a:t>С этим высказыванием нельзя не согласиться. С помощью слов мы называем предметы действия признаки. Но сами по себе слова не могут выразить мысль и тогда на помощь приходит грамматика помогающая </a:t>
            </a:r>
            <a:r>
              <a:rPr lang="ru-RU" sz="2200" dirty="0" smtClean="0"/>
              <a:t>правильно </a:t>
            </a:r>
            <a:r>
              <a:rPr lang="ru-RU" sz="2200" dirty="0"/>
              <a:t>выстроить и связать в предложения которые в свою </a:t>
            </a:r>
            <a:r>
              <a:rPr lang="ru-RU" sz="2200" dirty="0" smtClean="0"/>
              <a:t>очередь </a:t>
            </a:r>
            <a:r>
              <a:rPr lang="ru-RU" sz="2200" dirty="0"/>
              <a:t>позволят увидеть духовный мир говорящего и пишущего.</a:t>
            </a:r>
            <a:br>
              <a:rPr lang="ru-RU" sz="2200" dirty="0"/>
            </a:br>
            <a:r>
              <a:rPr lang="ru-RU" sz="2200" dirty="0"/>
              <a:t>Как например можно понять что для старого фронтовика Родина самое святое? Фразеологизм "родная земля" в предложении (42) передаёт его в бесконечную любовь к стране, которую спасли он и его сыновья....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70561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</a:rPr>
              <a:t>Задание 3.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Среди предложений (27 - 32) найдите предложения, </a:t>
            </a:r>
            <a:r>
              <a:rPr lang="ru-RU" sz="2400" dirty="0" smtClean="0"/>
              <a:t>построенные </a:t>
            </a:r>
            <a:r>
              <a:rPr lang="ru-RU" sz="2400" dirty="0"/>
              <a:t>на синтаксической параллелизме. Прокомментируйте их функции в данном тексте.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Справка.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Синтаксический параллелизм - это  одинаковое построение нескольких предложений, когда в одной последовательности расположены члены предложения, одинаково выраженные: </a:t>
            </a:r>
            <a:br>
              <a:rPr lang="ru-RU" sz="2400" dirty="0"/>
            </a:br>
            <a:r>
              <a:rPr lang="ru-RU" sz="2400" dirty="0"/>
              <a:t>Молодым везде у нас дорога. Старикам везде у нас почёт (В. Лебедев - Кумач) Этот приём позволяет наиболее эффективно выполнять функцию усиления и выделения информации, даёт возможность выразить разнообразные эмоциональные оттенки, наполнить иными авторскими образами.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9033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3" cy="6192688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</a:rPr>
              <a:t>Задание 4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Укажите типы придаточных в следующих сложноподчинённых предложениях.  Прокомментируйте их грамматическую роль.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(38)Просто </a:t>
            </a:r>
            <a:r>
              <a:rPr lang="ru-RU" sz="2400" dirty="0" smtClean="0"/>
              <a:t>отшатнулся, чтобы не зашибло оглоблей, отскочил от коновязи.</a:t>
            </a:r>
            <a:br>
              <a:rPr lang="ru-RU" sz="2400" dirty="0" smtClean="0"/>
            </a:br>
            <a:r>
              <a:rPr lang="ru-RU" sz="2400" dirty="0" smtClean="0"/>
              <a:t>(40)Он даже не помнил, какую лошадь освободил последней.</a:t>
            </a:r>
            <a:br>
              <a:rPr lang="ru-RU" sz="2400" dirty="0" smtClean="0"/>
            </a:br>
            <a:r>
              <a:rPr lang="ru-RU" sz="2400" dirty="0" smtClean="0"/>
              <a:t>(55) Володька стоял и толком ничего сказать не мог, когда надели медаль и дали красную книжечку.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0132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solidFill>
                  <a:srgbClr val="FF0000"/>
                </a:solidFill>
              </a:rPr>
              <a:t>Задание 5.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"Соберите" доказательные части сочинения из предложенных фрагментов, проведя линии соответствия и указать средства связи в предложениях.  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FF0000"/>
                </a:solidFill>
              </a:rPr>
              <a:t>Лексические явления.   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                                    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Так, например, чтобы охарактеризовать успехи Лёшки в учёбе, автор использует фразеологизм "схватывает на лету" (пр. 11).</a:t>
            </a:r>
            <a:br>
              <a:rPr lang="ru-RU" sz="2000" dirty="0"/>
            </a:br>
            <a:r>
              <a:rPr lang="ru-RU" sz="2000" dirty="0"/>
              <a:t>2. Марья Григорьевна, соседка, сочувствуя Алёшиной матери, называет "грубияном" управдома (пр.11), и это многозначное слово характеризует бессовестного чиновника.</a:t>
            </a:r>
            <a:br>
              <a:rPr lang="ru-RU" sz="2000" dirty="0"/>
            </a:br>
            <a:r>
              <a:rPr lang="ru-RU" sz="2000" dirty="0"/>
              <a:t>3. Мальчику трудно справиться с огромной горой поленьев, однако, кроме него, некому помочь матери, и автор, </a:t>
            </a:r>
            <a:r>
              <a:rPr lang="ru-RU" sz="2000" dirty="0" smtClean="0"/>
              <a:t>подчёркивая </a:t>
            </a:r>
            <a:r>
              <a:rPr lang="ru-RU" sz="2000" dirty="0"/>
              <a:t>его желание не оплошать, не опозориться, использует фразеологизм "не ударить в грязь лицом" (пр. 55).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7186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6048672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solidFill>
                  <a:srgbClr val="FF0000"/>
                </a:solidFill>
              </a:rPr>
              <a:t>Грамматические явления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Вводное слово "конечно" в (пр. 27) отражает полную уверенность соседки в том, что начальник ведёт себя по-хамски только со слабыми женщинами. </a:t>
            </a:r>
            <a:br>
              <a:rPr lang="ru-RU" sz="2000" dirty="0"/>
            </a:br>
            <a:r>
              <a:rPr lang="ru-RU" sz="2000" dirty="0"/>
              <a:t>2. Автору важно подчеркнуть, что Лёшка осознаёт ответственность, взятую на себя, и синтаксическая конструкция с обособленным приложением (пр. 60) помогает понять, кем ощущает себя подросток, выполняя тяжёлую работу. </a:t>
            </a:r>
            <a:br>
              <a:rPr lang="ru-RU" sz="2000" dirty="0"/>
            </a:br>
            <a:r>
              <a:rPr lang="ru-RU" sz="2000" dirty="0"/>
              <a:t>3 . Мальчик растёт настоящим мужчиной, и, чтобы рассказать читателям об этом, автор использует сложноподчинённое предложение с придаточным условием. (пр. 31) 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Средства связи: также, а, в этом же, при этом.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1844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6264696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</a:rPr>
              <a:t>Задание 6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Из (пр. 30) выпишите антонимы. Прокомментируйте их роль. Объясните роль обособленного определения как грамматического средства в этом же предложении. Свяжите получившиеся части во фрагмент сочинения.</a:t>
            </a:r>
            <a:br>
              <a:rPr lang="ru-RU" sz="2400" dirty="0"/>
            </a:br>
            <a:r>
              <a:rPr lang="ru-RU" sz="2400" dirty="0"/>
              <a:t>Повторение пройденного.</a:t>
            </a:r>
            <a:br>
              <a:rPr lang="ru-RU" sz="2400" dirty="0"/>
            </a:br>
            <a:r>
              <a:rPr lang="ru-RU" sz="2400" dirty="0"/>
              <a:t>Обособленные члены предложения.</a:t>
            </a:r>
            <a:br>
              <a:rPr lang="ru-RU" sz="2400" dirty="0"/>
            </a:br>
            <a:r>
              <a:rPr lang="ru-RU" sz="2400" dirty="0"/>
              <a:t>- уточняют высказываемую мысль;</a:t>
            </a:r>
            <a:br>
              <a:rPr lang="ru-RU" sz="2400" dirty="0"/>
            </a:br>
            <a:r>
              <a:rPr lang="ru-RU" sz="2400" dirty="0"/>
              <a:t>- дают более углублённую характеристику лицу или предмету;</a:t>
            </a:r>
            <a:br>
              <a:rPr lang="ru-RU" sz="2400" dirty="0"/>
            </a:br>
            <a:r>
              <a:rPr lang="ru-RU" sz="2400" dirty="0"/>
              <a:t>- вносят в предложение экспрессивную окраску;</a:t>
            </a:r>
            <a:br>
              <a:rPr lang="ru-RU" sz="2400" dirty="0"/>
            </a:br>
            <a:r>
              <a:rPr lang="ru-RU" sz="2400" dirty="0"/>
              <a:t>- конкретизируют описание действия.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23017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6512511" cy="1719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>
                <a:solidFill>
                  <a:srgbClr val="C00000"/>
                </a:solidFill>
              </a:rPr>
              <a:t>Вступление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972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885384" cy="208823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C00000"/>
                </a:solidFill>
              </a:rPr>
              <a:t>Во-первых</a:t>
            </a:r>
            <a:r>
              <a:rPr lang="ru-RU" sz="2400" dirty="0"/>
              <a:t>, вступление не может быть объёмным.</a:t>
            </a: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</a:rPr>
              <a:t>Во-вторых</a:t>
            </a:r>
            <a:r>
              <a:rPr lang="ru-RU" sz="2400" dirty="0"/>
              <a:t>, цель вступления подвести к формулировке проблемы. </a:t>
            </a:r>
            <a:br>
              <a:rPr lang="ru-RU" sz="2400" dirty="0"/>
            </a:br>
            <a:r>
              <a:rPr lang="ru-RU" sz="2400" dirty="0"/>
              <a:t>Это можно сделать, используя </a:t>
            </a:r>
            <a:r>
              <a:rPr lang="ru-RU" sz="2400" u="sng" dirty="0">
                <a:solidFill>
                  <a:srgbClr val="C00000"/>
                </a:solidFill>
              </a:rPr>
              <a:t>различные приёмы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u="sng" dirty="0">
                <a:solidFill>
                  <a:srgbClr val="C00000"/>
                </a:solidFill>
              </a:rPr>
              <a:t>Цитата</a:t>
            </a:r>
            <a:r>
              <a:rPr lang="ru-RU" sz="2400" dirty="0"/>
              <a:t> в качестве вступления. Цитированный фрагмент не должен быть большим. </a:t>
            </a:r>
            <a:br>
              <a:rPr lang="ru-RU" sz="2400" dirty="0"/>
            </a:br>
            <a:r>
              <a:rPr lang="ru-RU" sz="2400" dirty="0"/>
              <a:t>Например: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645024"/>
            <a:ext cx="8784976" cy="30963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/>
              <a:t>1. "Пунктуационные знаки имеют своё определённое назначение в 	письменной речи. Как и каждая нота, пунктуационный знак имеет 	своё определённое место в системе языка, свой неповторимый характер", - пишет 	современный лингвист С. И. Львова, приглашая нас к 	размышлению. Нельзя не согласиться с мнением учёного.....</a:t>
            </a:r>
          </a:p>
          <a:p>
            <a:pPr algn="l"/>
            <a:r>
              <a:rPr lang="ru-RU" dirty="0"/>
              <a:t> </a:t>
            </a:r>
          </a:p>
          <a:p>
            <a:pPr algn="l"/>
            <a:r>
              <a:rPr lang="ru-RU" dirty="0"/>
              <a:t>2. Нельзя не согласиться с мнением русского писателя </a:t>
            </a:r>
            <a:r>
              <a:rPr lang="ru-RU" dirty="0" err="1"/>
              <a:t>Б.В.Шергина</a:t>
            </a:r>
            <a:r>
              <a:rPr lang="ru-RU" dirty="0"/>
              <a:t> о том, 	что "устная фраза, перенесённая на бумагу, всегда 	подвергается некоторой обработке, хотя бы по части синтаксиса." Доказывая правильность суждений автора, обратимся к тексту....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72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832648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>- </a:t>
            </a:r>
            <a:r>
              <a:rPr lang="ru-RU" sz="2000" u="sng" dirty="0">
                <a:solidFill>
                  <a:srgbClr val="C00000"/>
                </a:solidFill>
              </a:rPr>
              <a:t>Цепь вопросительных предложений</a:t>
            </a:r>
            <a:r>
              <a:rPr lang="ru-RU" sz="2000" dirty="0"/>
              <a:t>, которые фиксируют внимание на 	ключевых словах. Они помогают сделать плавный 	переход к основной части сочинения. </a:t>
            </a:r>
            <a:br>
              <a:rPr lang="ru-RU" sz="2000" dirty="0"/>
            </a:br>
            <a:r>
              <a:rPr lang="ru-RU" sz="2000" dirty="0">
                <a:solidFill>
                  <a:srgbClr val="C00000"/>
                </a:solidFill>
              </a:rPr>
              <a:t>Например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/>
              <a:t>Почему известный лингвист </a:t>
            </a:r>
            <a:r>
              <a:rPr lang="ru-RU" sz="2000" dirty="0" err="1"/>
              <a:t>А.И.Горшков</a:t>
            </a:r>
            <a:r>
              <a:rPr lang="ru-RU" sz="2000" dirty="0"/>
              <a:t> считает, что "выразительность - это свойство сказанного или написанного своей 	смысловой формой должно привлекать особое внимание читателя и производить на него сильное впечатление?" Попробуем 	доказать правильность суждений учёного.   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3. </a:t>
            </a:r>
            <a:r>
              <a:rPr lang="ru-RU" sz="2000" u="sng" dirty="0">
                <a:solidFill>
                  <a:srgbClr val="C00000"/>
                </a:solidFill>
              </a:rPr>
              <a:t>Небольшое обобщение</a:t>
            </a:r>
            <a:r>
              <a:rPr lang="ru-RU" sz="2000" dirty="0"/>
              <a:t>, в котором необходимо показать, что тема сочинения актуальна. </a:t>
            </a:r>
            <a:br>
              <a:rPr lang="ru-RU" sz="2000" dirty="0"/>
            </a:br>
            <a:r>
              <a:rPr lang="ru-RU" sz="2000" dirty="0">
                <a:solidFill>
                  <a:srgbClr val="C00000"/>
                </a:solidFill>
              </a:rPr>
              <a:t>Например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/>
              <a:t>В своей речи мы постоянно используем местоимения. По частоте 	употребления они занимают третье место после имён 	существительных и 	глаголов.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8537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532859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приёмы написания сочинения-рассуждения на 	лингвистическую 	тему в соответствии с критериями оценивания 	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600" dirty="0"/>
              <a:t>Лабурская Людмила Ивановна, </a:t>
            </a:r>
            <a:br>
              <a:rPr lang="ru-RU" sz="1600" dirty="0"/>
            </a:br>
            <a:r>
              <a:rPr lang="ru-RU" sz="1600" dirty="0"/>
              <a:t>учитель русского языка и литературы</a:t>
            </a:r>
            <a:br>
              <a:rPr lang="ru-RU" sz="1600" dirty="0"/>
            </a:br>
            <a:r>
              <a:rPr lang="ru-RU" sz="1600" dirty="0"/>
              <a:t>МБОУ СОШ № </a:t>
            </a:r>
            <a:r>
              <a:rPr lang="ru-RU" sz="1600" dirty="0" smtClean="0"/>
              <a:t>42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89646869285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laburskaya65@mail.ru</a:t>
            </a:r>
            <a:br>
              <a:rPr lang="en-US" sz="160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		</a:t>
            </a:r>
            <a:br>
              <a:rPr lang="ru-RU" sz="2800" dirty="0"/>
            </a:br>
            <a:r>
              <a:rPr lang="ru-RU" sz="2400" dirty="0" smtClean="0"/>
              <a:t>Мурманск</a:t>
            </a:r>
            <a:r>
              <a:rPr lang="ru-RU" sz="2400" dirty="0"/>
              <a:t>, 2013 - 2014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54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56792"/>
            <a:ext cx="6512511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>
                <a:solidFill>
                  <a:srgbClr val="C00000"/>
                </a:solidFill>
              </a:rPr>
              <a:t>Основная часть.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32744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232591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/>
              <a:t>При написании основной части надо помнить, что вы пишите сочинение-	рассуждение и что существует три вида рассуждений.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4743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52928" cy="5472608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C00000"/>
                </a:solidFill>
              </a:rPr>
              <a:t>Рассуждение-доказательство</a:t>
            </a:r>
            <a:r>
              <a:rPr lang="ru-RU" sz="2400" dirty="0"/>
              <a:t> имеет целью доказать истинность или ложность главного утверждения тезиса.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</a:rPr>
              <a:t>Основные языковые средства </a:t>
            </a:r>
            <a:r>
              <a:rPr lang="ru-RU" sz="2400" dirty="0"/>
              <a:t>оформления рассуждения-доказательства: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dirty="0" smtClean="0">
                <a:solidFill>
                  <a:srgbClr val="C00000"/>
                </a:solidFill>
              </a:rPr>
              <a:t>вводные </a:t>
            </a:r>
            <a:r>
              <a:rPr lang="ru-RU" sz="2400" dirty="0">
                <a:solidFill>
                  <a:srgbClr val="C00000"/>
                </a:solidFill>
              </a:rPr>
              <a:t>слова</a:t>
            </a:r>
            <a:r>
              <a:rPr lang="ru-RU" sz="2400" dirty="0"/>
              <a:t>: во-первых, во-вторых, например, итак, таким образом, следовательно;</a:t>
            </a:r>
            <a:br>
              <a:rPr lang="ru-RU" sz="2400" dirty="0"/>
            </a:br>
            <a:r>
              <a:rPr lang="ru-RU" sz="2400" dirty="0"/>
              <a:t>-</a:t>
            </a:r>
            <a:r>
              <a:rPr lang="ru-RU" sz="2400" dirty="0">
                <a:solidFill>
                  <a:srgbClr val="C00000"/>
                </a:solidFill>
              </a:rPr>
              <a:t> союзы</a:t>
            </a:r>
            <a:r>
              <a:rPr lang="ru-RU" sz="2400" dirty="0"/>
              <a:t>: так что, поскольку, так как, если;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dirty="0">
                <a:solidFill>
                  <a:srgbClr val="C00000"/>
                </a:solidFill>
              </a:rPr>
              <a:t>речевые обороты</a:t>
            </a:r>
            <a:r>
              <a:rPr lang="ru-RU" sz="2400" dirty="0"/>
              <a:t>: предположим, что...; допустим, что...; об этом свидетельствует...; это позволяет предположить.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111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612068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rgbClr val="C00000"/>
                </a:solidFill>
              </a:rPr>
              <a:t>Рассуждение-объяснение</a:t>
            </a:r>
            <a:r>
              <a:rPr lang="ru-RU" sz="2800" dirty="0"/>
              <a:t> имеет целью объяснить содержание тезиса, поскольку заранее известно, что главное утверждение истинно. 	Для обеспечения логической связи между предложениями можно использовать: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слова-организаторы логических связей</a:t>
            </a:r>
            <a:r>
              <a:rPr lang="ru-RU" sz="2800" dirty="0"/>
              <a:t>: потому что, поэтому, вот почему;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речевые обороты</a:t>
            </a:r>
            <a:r>
              <a:rPr lang="ru-RU" sz="2800" dirty="0"/>
              <a:t>, резюмирующие высказывание: это объясняется тем, 	что...; это зависит от...; это является следствием того, 	что;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вводные слова</a:t>
            </a:r>
            <a:r>
              <a:rPr lang="ru-RU" sz="2800" dirty="0"/>
              <a:t>: например, таким образом.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971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576064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rgbClr val="C00000"/>
                </a:solidFill>
              </a:rPr>
              <a:t>Рассуждение-размышление</a:t>
            </a:r>
            <a:r>
              <a:rPr lang="ru-RU" sz="2800" dirty="0"/>
              <a:t> включает в себя </a:t>
            </a:r>
            <a:r>
              <a:rPr lang="ru-RU" sz="2800" dirty="0" smtClean="0"/>
              <a:t>объяснение и </a:t>
            </a:r>
            <a:r>
              <a:rPr lang="ru-RU" sz="2800" dirty="0"/>
              <a:t>доказательство.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C00000"/>
                </a:solidFill>
              </a:rPr>
              <a:t>Основные языковые средства оформления</a:t>
            </a:r>
            <a:r>
              <a:rPr lang="ru-RU" sz="2800" dirty="0"/>
              <a:t>: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вводные слова</a:t>
            </a:r>
            <a:r>
              <a:rPr lang="ru-RU" sz="2800" dirty="0"/>
              <a:t>: по-моему, на мой взгляд, как мне кажется, скорее всего, 	очевидно;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rgbClr val="C00000"/>
                </a:solidFill>
              </a:rPr>
              <a:t>речевые обороты</a:t>
            </a:r>
            <a:r>
              <a:rPr lang="ru-RU" sz="2800" dirty="0"/>
              <a:t>: я могу с уверенностью сказать, что...; я полагаю, что...; попытаемся разобраться...; можно сравнить; я 	согласна с тем, что.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9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7128792" cy="30243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>
                <a:solidFill>
                  <a:srgbClr val="C00000"/>
                </a:solidFill>
              </a:rPr>
              <a:t>Заключение.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6061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/>
              <a:t>Работаем над</a:t>
            </a:r>
            <a:r>
              <a:rPr lang="ru-RU" sz="1800" dirty="0">
                <a:solidFill>
                  <a:srgbClr val="C00000"/>
                </a:solidFill>
              </a:rPr>
              <a:t> заключением </a:t>
            </a:r>
            <a:r>
              <a:rPr lang="ru-RU" sz="1800" dirty="0"/>
              <a:t>(оно должно быть органично связано с основным текстом)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 </a:t>
            </a:r>
            <a:r>
              <a:rPr lang="ru-RU" sz="1800" dirty="0">
                <a:solidFill>
                  <a:srgbClr val="C00000"/>
                </a:solidFill>
              </a:rPr>
              <a:t>обобщение основных мыслей </a:t>
            </a:r>
            <a:r>
              <a:rPr lang="ru-RU" sz="1800" dirty="0"/>
              <a:t>- типичная и логическая концовка 	сочинения. 	</a:t>
            </a:r>
            <a:br>
              <a:rPr lang="ru-RU" sz="1800" dirty="0"/>
            </a:br>
            <a:r>
              <a:rPr lang="ru-RU" sz="1800" dirty="0"/>
              <a:t>Для связи доказательств, приведённых в основной части, и 	выводов, можно использовать такие слова и обороты речи: таким образом, 	следовательно, обобщим всё сказанное, из этого следует, отсюда заключаем, итак.</a:t>
            </a:r>
            <a:br>
              <a:rPr lang="ru-RU" sz="1800" dirty="0"/>
            </a:br>
            <a:r>
              <a:rPr lang="ru-RU" sz="1800" dirty="0">
                <a:solidFill>
                  <a:srgbClr val="C00000"/>
                </a:solidFill>
              </a:rPr>
              <a:t>Например: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</a:t>
            </a:r>
            <a:r>
              <a:rPr lang="ru-RU" sz="1800" dirty="0">
                <a:solidFill>
                  <a:srgbClr val="C00000"/>
                </a:solidFill>
              </a:rPr>
              <a:t> Итак</a:t>
            </a:r>
            <a:r>
              <a:rPr lang="ru-RU" sz="1800" dirty="0"/>
              <a:t>, прочитав текст А. </a:t>
            </a:r>
            <a:r>
              <a:rPr lang="ru-RU" sz="1800" dirty="0" err="1"/>
              <a:t>Лиханова</a:t>
            </a:r>
            <a:r>
              <a:rPr lang="ru-RU" sz="1800" dirty="0"/>
              <a:t>, я невольно вспомнил знаменитую фразу Сократа: "Заговори со мной, мой новый собеседник, чтобы 	 я тебя увидел, чтобы я понял, что ты за человек и чего мне ждать от тебя", - поскольку в центре внимания автора проблема речи как 	отражение личности человека. </a:t>
            </a:r>
            <a:br>
              <a:rPr lang="ru-RU" sz="1800" dirty="0"/>
            </a:br>
            <a:r>
              <a:rPr lang="ru-RU" sz="1800" dirty="0"/>
              <a:t>- </a:t>
            </a:r>
            <a:r>
              <a:rPr lang="ru-RU" sz="1800" dirty="0">
                <a:solidFill>
                  <a:srgbClr val="C00000"/>
                </a:solidFill>
              </a:rPr>
              <a:t>Вопросительное предложение </a:t>
            </a:r>
            <a:r>
              <a:rPr lang="ru-RU" sz="1800" dirty="0"/>
              <a:t>, в том числе риторический вопрос в конце сочинения также возвращает к проблеме текста, 	   </a:t>
            </a:r>
            <a:r>
              <a:rPr lang="ru-RU" sz="1800" dirty="0" smtClean="0"/>
              <a:t>подчёркивая </a:t>
            </a:r>
            <a:r>
              <a:rPr lang="ru-RU" sz="1800" dirty="0"/>
              <a:t>её актуальность.</a:t>
            </a:r>
            <a:br>
              <a:rPr lang="ru-RU" sz="1800" dirty="0"/>
            </a:br>
            <a:r>
              <a:rPr lang="ru-RU" sz="1800" dirty="0"/>
              <a:t>- Следует помнить, что не каждая цитата уместна в заключении.</a:t>
            </a:r>
            <a:br>
              <a:rPr lang="ru-RU" sz="1800" dirty="0"/>
            </a:br>
            <a:r>
              <a:rPr lang="ru-RU" sz="1800" dirty="0">
                <a:solidFill>
                  <a:srgbClr val="C00000"/>
                </a:solidFill>
              </a:rPr>
              <a:t>- Введение + заключение = 1/3 объёма сочинения.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C00000"/>
                </a:solidFill>
              </a:rPr>
              <a:t>ГИА - 2014. Русский язык: типовые экзаменационные варианты: 36 вариантов.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Под редакцией И.Ф. </a:t>
            </a:r>
            <a:r>
              <a:rPr lang="ru-RU" sz="2000" dirty="0" err="1">
                <a:solidFill>
                  <a:srgbClr val="C00000"/>
                </a:solidFill>
              </a:rPr>
              <a:t>Цыбулько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5040560"/>
          </a:xfrm>
        </p:spPr>
        <p:txBody>
          <a:bodyPr/>
          <a:lstStyle/>
          <a:p>
            <a:pPr algn="l"/>
            <a:r>
              <a:rPr lang="ru-RU" dirty="0"/>
              <a:t>1. Известный лингвист И.Г. Милославский: "Союзы, будучи служебными словами, то есть не употребляясь ни самостоятельно, ни в составе </a:t>
            </a:r>
            <a:r>
              <a:rPr lang="ru-RU" dirty="0" smtClean="0"/>
              <a:t>словосочетания</a:t>
            </a:r>
            <a:r>
              <a:rPr lang="ru-RU" dirty="0"/>
              <a:t>, остаются все же словами, , то есть имеют не только форму, но и значение".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2. И.Ф. Артюшков: "Сферой употребления вопросительных предложений является диалог, поскольку основных предложений является диалог, поскольку основное назначение их - поиск неизвестной информации, а это возможно только в диалогической речи."</a:t>
            </a:r>
          </a:p>
          <a:p>
            <a:pPr algn="l"/>
            <a:r>
              <a:rPr lang="ru-RU" dirty="0"/>
              <a:t>3. М.А. Рыбникова: "Найти корень слова - это значит найти его внутренний, затаённый смысл - то же, что и зажечь внутри фонаря огонёк." </a:t>
            </a:r>
          </a:p>
        </p:txBody>
      </p:sp>
    </p:spTree>
    <p:extLst>
      <p:ext uri="{BB962C8B-B14F-4D97-AF65-F5344CB8AC3E}">
        <p14:creationId xmlns:p14="http://schemas.microsoft.com/office/powerpoint/2010/main" xmlns="" val="19833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>4. Д.А. Лихачёв: "Верный способ узнать человека, его моральный облик, его характер - прислушаться к тому, что он говорит."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5. Русский писатель М.Е. Салтыков - Щедрин: "Мысль формирует себя без утайки, во всей полноте; поэтому - то она легко находит и для себя выражение."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6. "Заставляя героев говорить друг с другом, вместо того чтобы передать их разговор от себя, автор может внести соответствующие оттенки в такой диалог. Тематикой и манерой речи он </a:t>
            </a:r>
            <a:r>
              <a:rPr lang="ru-RU" sz="2000" dirty="0" smtClean="0"/>
              <a:t>характеризует </a:t>
            </a:r>
            <a:r>
              <a:rPr lang="ru-RU" sz="2000" dirty="0"/>
              <a:t>своих героев." (Литературная энциклопедия)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7. Русский писатель К.Г. Паустовский: "Нет таких звуков, красок, образов и мыслей, для которых не нашлось бы в нашем языке точного выражения."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8. Известный лингвист Б.Н. Головин: "К оценке достоинств речи мы должны подходить с вопросом; насколько же удачно отобраны из языка и использованы для выражения мыслей и чувств различные языковые единицы?"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2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0919" cy="489448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>9. Русский филолог Л.В. Успенский: "Грамматика позволяет нам связывать между собой любые слова, чтобы выразить любую мысль о любом предмете."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10. И.А. Гончаров: "Язык не есть только говор, речь; язык есть образ всего внутреннего человека, всех сил, умственных и нравственных."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735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</a:rPr>
              <a:t>Композиция сочинения-рассуждения традиционно имеет три части: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8280920" cy="4392488"/>
          </a:xfrm>
        </p:spPr>
        <p:txBody>
          <a:bodyPr/>
          <a:lstStyle/>
          <a:p>
            <a:pPr algn="l"/>
            <a:endParaRPr lang="ru-RU" dirty="0"/>
          </a:p>
          <a:p>
            <a:pPr marL="457200" indent="-457200" algn="l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</a:rPr>
              <a:t>вступление</a:t>
            </a:r>
            <a:r>
              <a:rPr lang="ru-RU" sz="2800" dirty="0"/>
              <a:t>, в котором обычно формулируется проблема</a:t>
            </a:r>
            <a:r>
              <a:rPr lang="ru-RU" sz="2800" dirty="0" smtClean="0"/>
              <a:t>;</a:t>
            </a:r>
          </a:p>
          <a:p>
            <a:pPr algn="l"/>
            <a:endParaRPr lang="ru-RU" sz="2800" dirty="0"/>
          </a:p>
          <a:p>
            <a:pPr marL="457200" indent="-457200" algn="l"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</a:rPr>
              <a:t>основную </a:t>
            </a:r>
            <a:r>
              <a:rPr lang="ru-RU" sz="2800" dirty="0">
                <a:solidFill>
                  <a:srgbClr val="C00000"/>
                </a:solidFill>
              </a:rPr>
              <a:t>часть </a:t>
            </a:r>
            <a:r>
              <a:rPr lang="ru-RU" sz="2800" dirty="0"/>
              <a:t>(комментарий, собственная позиция пишущего, аргументы</a:t>
            </a:r>
            <a:r>
              <a:rPr lang="ru-RU" sz="2800" dirty="0" smtClean="0"/>
              <a:t>);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/>
              <a:t>- 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заключение</a:t>
            </a:r>
            <a:r>
              <a:rPr lang="ru-RU" sz="2800" dirty="0"/>
              <a:t>, в котором подводится </a:t>
            </a:r>
            <a:r>
              <a:rPr lang="ru-RU" sz="2800" dirty="0" smtClean="0"/>
              <a:t>итог.</a:t>
            </a:r>
            <a:endParaRPr lang="ru-RU" sz="2800" dirty="0"/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669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44824"/>
            <a:ext cx="6512511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Образец сочинения – рассуждения  на лингвистическую тему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2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Образец № 1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"</a:t>
            </a:r>
            <a:r>
              <a:rPr lang="ru-RU" sz="1800" dirty="0"/>
              <a:t>Пунктуационные знаки имеют своё определённое назначение в письменной речи. Как и каждая нота, пунктуационный знак имеет своё определённое место в системе языка, свой неповторимый характер", - пишет современный лингвист С.И. Львова, приглашая нас к размышлению. Соглашусь с </a:t>
            </a:r>
            <a:r>
              <a:rPr lang="ru-RU" sz="1800" dirty="0" smtClean="0"/>
              <a:t>авторам. «Синтаксис всегда на службе самого человека». Обратимся </a:t>
            </a:r>
            <a:r>
              <a:rPr lang="ru-RU" sz="1800" dirty="0"/>
              <a:t>к тексту. </a:t>
            </a:r>
            <a:br>
              <a:rPr lang="ru-RU" sz="1800" dirty="0"/>
            </a:br>
            <a:r>
              <a:rPr lang="ru-RU" sz="1800" dirty="0"/>
              <a:t>	Во-первых, точка - родоначальница русской пунктуации. Она обозначает конец сообщения, но не предлагает собеседнику немедленно на него реагировать (</a:t>
            </a:r>
            <a:r>
              <a:rPr lang="ru-RU" sz="1800" dirty="0" smtClean="0"/>
              <a:t>6</a:t>
            </a:r>
            <a:r>
              <a:rPr lang="ru-RU" sz="1800" dirty="0"/>
              <a:t>). Она выполняет функцию разделения. </a:t>
            </a:r>
            <a:br>
              <a:rPr lang="ru-RU" sz="1800" dirty="0"/>
            </a:br>
            <a:r>
              <a:rPr lang="ru-RU" sz="1800" dirty="0"/>
              <a:t>	Во-вторых, нельзя не заметить, что в тексте существуют  пунктуационные знаки, выполняющие эмоционально-экспрессивную </a:t>
            </a:r>
            <a:r>
              <a:rPr lang="ru-RU" sz="1800" dirty="0" smtClean="0"/>
              <a:t>функцию. (6)Согласно </a:t>
            </a:r>
            <a:r>
              <a:rPr lang="ru-RU" sz="1800" dirty="0"/>
              <a:t>правилу, стоит вопросительный знак. Он выражает вопрос и требует быстрого ответа. А в синтаксических конструкциях (11, 21) восклицательный знак показывает,  </a:t>
            </a:r>
            <a:r>
              <a:rPr lang="ru-RU" sz="1800" dirty="0" smtClean="0"/>
              <a:t>как волнует </a:t>
            </a:r>
            <a:r>
              <a:rPr lang="ru-RU" sz="1800" dirty="0"/>
              <a:t>автора его собственное высказывание. </a:t>
            </a:r>
            <a:br>
              <a:rPr lang="ru-RU" sz="1800" dirty="0"/>
            </a:br>
            <a:r>
              <a:rPr lang="ru-RU" sz="1800" dirty="0"/>
              <a:t>	</a:t>
            </a:r>
            <a:r>
              <a:rPr lang="ru-RU" sz="1800" dirty="0" smtClean="0"/>
              <a:t>Следовательно, </a:t>
            </a:r>
            <a:r>
              <a:rPr lang="ru-RU" sz="1800" dirty="0"/>
              <a:t>знаки конца предложения помогают не только быстро и правильно прочитать текст, но и расставляют эмоциональные </a:t>
            </a:r>
            <a:r>
              <a:rPr lang="ru-RU" sz="1800" dirty="0" smtClean="0"/>
              <a:t>акценты.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242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Образец № 2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Нельзя </a:t>
            </a:r>
            <a:r>
              <a:rPr lang="ru-RU" sz="1800" dirty="0"/>
              <a:t>не согласиться с мнением русского писателя Б.В. Шергина о том, что "устная фраза, перенесённая на бумагу, всегда подвергается некоторой обработке, хотя бы по части синтаксиса". Доказывая правильность суждения автора, необходимо обратиться к тексту. </a:t>
            </a:r>
            <a:br>
              <a:rPr lang="ru-RU" sz="1800" dirty="0"/>
            </a:br>
            <a:r>
              <a:rPr lang="ru-RU" sz="1800" dirty="0"/>
              <a:t>	</a:t>
            </a:r>
            <a:r>
              <a:rPr lang="ru-RU" sz="1800" dirty="0" smtClean="0"/>
              <a:t>Во-первых, автор </a:t>
            </a:r>
            <a:r>
              <a:rPr lang="ru-RU" sz="1800" dirty="0"/>
              <a:t>использует предложение с однородными обособленными обстоятельствами (23) "Укрывшись с головой шерстяным одеялом и освободив одно ухо, Серёжа прислушивался к разговору родителей". Деепричастия </a:t>
            </a:r>
            <a:r>
              <a:rPr lang="ru-RU" sz="1800" dirty="0" smtClean="0"/>
              <a:t>«укрывшись</a:t>
            </a:r>
            <a:r>
              <a:rPr lang="ru-RU" sz="1800" dirty="0"/>
              <a:t>" и "освободив" </a:t>
            </a:r>
            <a:r>
              <a:rPr lang="ru-RU" sz="1800" dirty="0" smtClean="0"/>
              <a:t>придают глаголу </a:t>
            </a:r>
            <a:r>
              <a:rPr lang="ru-RU" sz="1800" dirty="0"/>
              <a:t>"</a:t>
            </a:r>
            <a:r>
              <a:rPr lang="ru-RU" sz="1800" dirty="0" smtClean="0"/>
              <a:t>прислушивался» неповторимый оттенок, так  </a:t>
            </a:r>
            <a:r>
              <a:rPr lang="ru-RU" sz="1800" dirty="0"/>
              <a:t>создаётся яркая картина действий в дополнении к основному действию, выраженному глаголом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             Во-вторых, следует обратить внимание на вопросно-ответную форму текста. В художественных произведениях для передачи чужой речи используется диалог – ряд реплик двух или нескольких лиц. Согласно правилу оформления диалога, каждая реплика пишется с абзаца, перед каждой – тире. (1 - 61)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	Следовательно, писатель Б.В Шергин прав, "устная </a:t>
            </a:r>
            <a:r>
              <a:rPr lang="ru-RU" sz="1800" dirty="0" smtClean="0"/>
              <a:t>фраза…» </a:t>
            </a:r>
            <a:r>
              <a:rPr lang="ru-RU" sz="1800" dirty="0"/>
              <a:t>всегда "дорисовывается" "по части синтаксиса". </a:t>
            </a:r>
            <a:r>
              <a:rPr lang="ru-RU" sz="1800" dirty="0" smtClean="0"/>
              <a:t>Перед нами </a:t>
            </a:r>
            <a:r>
              <a:rPr lang="ru-RU" sz="1800" smtClean="0"/>
              <a:t>художественное произведение.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087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512511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Критерии оценивания сочинения-рассуждения на </a:t>
            </a:r>
            <a:r>
              <a:rPr lang="ru-RU" dirty="0" smtClean="0">
                <a:solidFill>
                  <a:srgbClr val="C00000"/>
                </a:solidFill>
              </a:rPr>
              <a:t>лингвистическую тему.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1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96666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Оценивается: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132856"/>
            <a:ext cx="7488832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/>
              <a:t>●     Наличие обоснованного ответа на поставленный вопрос.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●     Смысловая </a:t>
            </a:r>
            <a:r>
              <a:rPr lang="ru-RU" sz="2400" dirty="0"/>
              <a:t>цельность речевая связность и последовательность сочинения.</a:t>
            </a:r>
            <a:br>
              <a:rPr lang="ru-RU" sz="2400" dirty="0"/>
            </a:br>
            <a:endParaRPr lang="ru-RU" sz="2400" dirty="0" smtClean="0"/>
          </a:p>
          <a:p>
            <a:pPr algn="l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●     Композиционная </a:t>
            </a:r>
            <a:r>
              <a:rPr lang="ru-RU" sz="2400" dirty="0"/>
              <a:t>стройность работы.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08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512511" cy="5110504"/>
          </a:xfrm>
        </p:spPr>
        <p:txBody>
          <a:bodyPr/>
          <a:lstStyle/>
          <a:p>
            <a:pPr lvl="1"/>
            <a:r>
              <a:rPr lang="ru-RU" sz="5400" dirty="0">
                <a:solidFill>
                  <a:srgbClr val="FF0000"/>
                </a:solidFill>
              </a:rPr>
              <a:t>УУД делятся на</a:t>
            </a:r>
            <a:r>
              <a:rPr lang="ru-RU" sz="5400" dirty="0" smtClean="0">
                <a:solidFill>
                  <a:srgbClr val="FF0000"/>
                </a:solidFill>
              </a:rPr>
              <a:t>: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>
                <a:solidFill>
                  <a:srgbClr val="FF0000"/>
                </a:solidFill>
              </a:rPr>
              <a:t/>
            </a:r>
            <a:br>
              <a:rPr lang="ru-RU" sz="5400" dirty="0">
                <a:solidFill>
                  <a:srgbClr val="FF0000"/>
                </a:solidFill>
              </a:rPr>
            </a:br>
            <a:r>
              <a:rPr lang="ru-RU" sz="5400" dirty="0">
                <a:solidFill>
                  <a:srgbClr val="FF0000"/>
                </a:solidFill>
              </a:rPr>
              <a:t>регулятивные</a:t>
            </a:r>
            <a:br>
              <a:rPr lang="ru-RU" sz="5400" dirty="0">
                <a:solidFill>
                  <a:srgbClr val="FF0000"/>
                </a:solidFill>
              </a:rPr>
            </a:br>
            <a:r>
              <a:rPr lang="ru-RU" sz="5400" dirty="0">
                <a:solidFill>
                  <a:srgbClr val="FF0000"/>
                </a:solidFill>
              </a:rPr>
              <a:t>коммуникативные</a:t>
            </a:r>
            <a:br>
              <a:rPr lang="ru-RU" sz="5400" dirty="0">
                <a:solidFill>
                  <a:srgbClr val="FF0000"/>
                </a:solidFill>
              </a:rPr>
            </a:br>
            <a:r>
              <a:rPr lang="ru-RU" sz="5400" dirty="0">
                <a:solidFill>
                  <a:srgbClr val="FF0000"/>
                </a:solidFill>
              </a:rPr>
              <a:t>познавательные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586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575857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solidFill>
                  <a:srgbClr val="FF0000"/>
                </a:solidFill>
              </a:rPr>
              <a:t>Регулятивные УУД обеспечивают </a:t>
            </a:r>
            <a:r>
              <a:rPr lang="ru-RU" sz="2000" dirty="0" smtClean="0">
                <a:solidFill>
                  <a:srgbClr val="FF0000"/>
                </a:solidFill>
              </a:rPr>
              <a:t>обучающимся </a:t>
            </a:r>
            <a:r>
              <a:rPr lang="ru-RU" sz="2000" dirty="0">
                <a:solidFill>
                  <a:srgbClr val="FF0000"/>
                </a:solidFill>
              </a:rPr>
              <a:t>организацию своей УД.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целеполагание - постановка учебной задачи (известно, усвоено  и неизвестно);</a:t>
            </a:r>
            <a:br>
              <a:rPr lang="ru-RU" sz="2000" dirty="0"/>
            </a:br>
            <a:r>
              <a:rPr lang="ru-RU" sz="2000" dirty="0"/>
              <a:t>- планирование - определение определённой последовательности с учётом конкретных результатов, составление плана и последовательности действий;</a:t>
            </a:r>
            <a:br>
              <a:rPr lang="ru-RU" sz="2000" dirty="0"/>
            </a:br>
            <a:r>
              <a:rPr lang="ru-RU" sz="2000" dirty="0"/>
              <a:t>- прогнозирование - предвосхищение результата и уровня усвоения знаний;</a:t>
            </a:r>
            <a:br>
              <a:rPr lang="ru-RU" sz="2000" dirty="0"/>
            </a:br>
            <a:r>
              <a:rPr lang="ru-RU" sz="2000" dirty="0"/>
              <a:t>- контроль с целью обнаружения отклонений и отличий от эталона;</a:t>
            </a:r>
            <a:br>
              <a:rPr lang="ru-RU" sz="2000" dirty="0"/>
            </a:br>
            <a:r>
              <a:rPr lang="ru-RU" sz="2000" dirty="0"/>
              <a:t>- коррекция - внесение необходимых дополнений и коррективов в план и способ действия в случае расхождения реального результата с результатом оценки;</a:t>
            </a:r>
            <a:br>
              <a:rPr lang="ru-RU" sz="2000" dirty="0"/>
            </a:br>
            <a:r>
              <a:rPr lang="ru-RU" sz="2000" dirty="0"/>
              <a:t>- оценка - выделение осознания того, что уже усвоено и что ещё нужно усвоить;</a:t>
            </a:r>
            <a:br>
              <a:rPr lang="ru-RU" sz="2000" dirty="0"/>
            </a:br>
            <a:r>
              <a:rPr lang="ru-RU" sz="2000" dirty="0"/>
              <a:t>- осознание качества и уровня усвоения;</a:t>
            </a:r>
            <a:br>
              <a:rPr lang="ru-RU" sz="2000" dirty="0"/>
            </a:br>
            <a:r>
              <a:rPr lang="ru-RU" sz="2000" dirty="0"/>
              <a:t>- </a:t>
            </a:r>
            <a:r>
              <a:rPr lang="ru-RU" sz="2000" dirty="0" err="1"/>
              <a:t>саморегуляция</a:t>
            </a:r>
            <a:r>
              <a:rPr lang="ru-RU" sz="2000" dirty="0"/>
              <a:t> как способность к мобилизации сил, к волевому усилию и преодолению препятствий.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3818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626469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rgbClr val="FF0000"/>
                </a:solidFill>
              </a:rPr>
              <a:t>Коммуникативные УУД.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планирование учебного сотрудничества с учителем;</a:t>
            </a:r>
            <a:br>
              <a:rPr lang="ru-RU" sz="2800" dirty="0"/>
            </a:br>
            <a:r>
              <a:rPr lang="ru-RU" sz="2800" dirty="0"/>
              <a:t>- инициативное сотрудничество;</a:t>
            </a:r>
            <a:br>
              <a:rPr lang="ru-RU" sz="2800" dirty="0"/>
            </a:br>
            <a:r>
              <a:rPr lang="ru-RU" sz="2800" dirty="0"/>
              <a:t>- разрешение конфликтов - поиск и оценка альтернативных способов разрешения конфликта, принятие решения;</a:t>
            </a:r>
            <a:br>
              <a:rPr lang="ru-RU" sz="2800" dirty="0"/>
            </a:br>
            <a:r>
              <a:rPr lang="ru-RU" sz="2800" dirty="0"/>
              <a:t>- управление поведением партнёра;</a:t>
            </a:r>
            <a:br>
              <a:rPr lang="ru-RU" sz="2800" dirty="0"/>
            </a:br>
            <a:r>
              <a:rPr lang="ru-RU" sz="2800" dirty="0"/>
              <a:t>- умение с достаточной полнотой и точностью выражать свои мысли в соответствии с задачами коммуникации, владение монологической и диалогической формами речи в соответствии с грамматическими и синтаксическими нормами языка.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3048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3" cy="648072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</a:rPr>
              <a:t>Познавательные УУД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работа с информацией: поиск, запись, восприятие; </a:t>
            </a:r>
            <a:br>
              <a:rPr lang="ru-RU" sz="2400" dirty="0"/>
            </a:br>
            <a:r>
              <a:rPr lang="ru-RU" sz="2400" dirty="0"/>
              <a:t>- использование моделей, знаков, символов, схем;</a:t>
            </a:r>
            <a:br>
              <a:rPr lang="ru-RU" sz="2400" dirty="0"/>
            </a:br>
            <a:r>
              <a:rPr lang="ru-RU" sz="2400" dirty="0"/>
              <a:t>- ИКТ - компетенция;</a:t>
            </a:r>
            <a:br>
              <a:rPr lang="ru-RU" sz="2400" dirty="0"/>
            </a:br>
            <a:r>
              <a:rPr lang="ru-RU" sz="2400" dirty="0"/>
              <a:t>- логические операции: анализ объектов с целью выделения признаков (существенных, несущественных );</a:t>
            </a:r>
            <a:br>
              <a:rPr lang="ru-RU" sz="2400" dirty="0"/>
            </a:br>
            <a:r>
              <a:rPr lang="ru-RU" sz="2400" dirty="0"/>
              <a:t>- синтез - составление целого из частей, в том числе самостоятельное достраивание  недостающих компонентов;</a:t>
            </a:r>
            <a:br>
              <a:rPr lang="ru-RU" sz="2400" dirty="0"/>
            </a:br>
            <a:r>
              <a:rPr lang="ru-RU" sz="2400" dirty="0"/>
              <a:t>- подведение под понятие, выведение следствий;</a:t>
            </a:r>
            <a:br>
              <a:rPr lang="ru-RU" sz="2400" dirty="0"/>
            </a:br>
            <a:r>
              <a:rPr lang="ru-RU" sz="2400" dirty="0"/>
              <a:t>- установление причинно-следственных связей;</a:t>
            </a:r>
            <a:br>
              <a:rPr lang="ru-RU" sz="2400" dirty="0"/>
            </a:br>
            <a:r>
              <a:rPr lang="ru-RU" sz="2400" dirty="0"/>
              <a:t>- построение логической цепочки рассуждений.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730983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349</TotalTime>
  <Words>365</Words>
  <Application>Microsoft Office PowerPoint</Application>
  <PresentationFormat>Экран (4:3)</PresentationFormat>
  <Paragraphs>47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ГИА 2014   В помощь пишущему  сочинение  </vt:lpstr>
      <vt:lpstr>Основные приёмы написания сочинения-рассуждения на  лингвистическую  тему в соответствии с критериями оценивания  сочинения.   Лабурская Людмила Ивановна,  учитель русского языка и литературы МБОУ СОШ № 42 89646869285 laburskaya65@mail.ru     Мурманск, 2013 - 2014 </vt:lpstr>
      <vt:lpstr>Композиция сочинения-рассуждения традиционно имеет три части: </vt:lpstr>
      <vt:lpstr>Критерии оценивания сочинения-рассуждения на лингвистическую тему.</vt:lpstr>
      <vt:lpstr>Оценивается:</vt:lpstr>
      <vt:lpstr>УУД делятся на:  регулятивные коммуникативные познавательные </vt:lpstr>
      <vt:lpstr>Регулятивные УУД обеспечивают обучающимся организацию своей УД.   - целеполагание - постановка учебной задачи (известно, усвоено  и неизвестно); - планирование - определение определённой последовательности с учётом конкретных результатов, составление плана и последовательности действий; - прогнозирование - предвосхищение результата и уровня усвоения знаний; - контроль с целью обнаружения отклонений и отличий от эталона; - коррекция - внесение необходимых дополнений и коррективов в план и способ действия в случае расхождения реального результата с результатом оценки; - оценка - выделение осознания того, что уже усвоено и что ещё нужно усвоить; - осознание качества и уровня усвоения; - саморегуляция как способность к мобилизации сил, к волевому усилию и преодолению препятствий.  </vt:lpstr>
      <vt:lpstr>Коммуникативные УУД. - планирование учебного сотрудничества с учителем; - инициативное сотрудничество; - разрешение конфликтов - поиск и оценка альтернативных способов разрешения конфликта, принятие решения; - управление поведением партнёра; - умение с достаточной полнотой и точностью выражать свои мысли в соответствии с задачами коммуникации, владение монологической и диалогической формами речи в соответствии с грамматическими и синтаксическими нормами языка.  </vt:lpstr>
      <vt:lpstr>Познавательные УУД.  - работа с информацией: поиск, запись, восприятие;  - использование моделей, знаков, символов, схем; - ИКТ - компетенция; - логические операции: анализ объектов с целью выделения признаков (существенных, несущественных ); - синтез - составление целого из частей, в том числе самостоятельное достраивание  недостающих компонентов; - подведение под понятие, выведение следствий; - установление причинно-следственных связей; - построение логической цепочки рассуждений. </vt:lpstr>
      <vt:lpstr>Виды заданий. Задание 1. Назовите указанное лексическое и грамматическое средства в следующем фрагменте сочинения. Обратимся к сложному предложению с разными видами связи (19) и рассмотрим на его примере роль лексического и грамматического явлений.  Например, рассказывая о влиянии "вычитанных в книгах слов" на Нинку, автор употребляет______________________ "расцветала", и читатель сразу представляет, как хорошела девочка. Почему же это происходило? Ответ на этот вопрос можно найти в (указать тип сложного предложения)_________________________и в придаточном (указать тип придаточного предложения).  </vt:lpstr>
      <vt:lpstr>Задание 2.  Исправьте пунктуационные ошибки в следующем сочинении. Допишите его, используя материалы заданий 3-5 (на ваш выбор). Словарь языка свидетельствует о чём думают люди а грамматика как они думают утверждал лингвист Г. Степанов. С этим высказыванием нельзя не согласиться. С помощью слов мы называем предметы действия признаки. Но сами по себе слова не могут выразить мысль и тогда на помощь приходит грамматика помогающая правильно выстроить и связать в предложения которые в свою очередь позволят увидеть духовный мир говорящего и пишущего. Как например можно понять что для старого фронтовика Родина самое святое? Фразеологизм "родная земля" в предложении (42) передаёт его в бесконечную любовь к стране, которую спасли он и его сыновья.... </vt:lpstr>
      <vt:lpstr>Задание 3. Среди предложений (27 - 32) найдите предложения, построенные на синтаксической параллелизме. Прокомментируйте их функции в данном тексте.  Справка. Синтаксический параллелизм - это  одинаковое построение нескольких предложений, когда в одной последовательности расположены члены предложения, одинаково выраженные:  Молодым везде у нас дорога. Старикам везде у нас почёт (В. Лебедев - Кумач) Этот приём позволяет наиболее эффективно выполнять функцию усиления и выделения информации, даёт возможность выразить разнообразные эмоциональные оттенки, наполнить иными авторскими образами.  </vt:lpstr>
      <vt:lpstr>Задание 4.   Укажите типы придаточных в следующих сложноподчинённых предложениях.  Прокомментируйте их грамматическую роль.   (38)Просто отшатнулся, чтобы не зашибло оглоблей, отскочил от коновязи. (40)Он даже не помнил, какую лошадь освободил последней. (55) Володька стоял и толком ничего сказать не мог, когда надели медаль и дали красную книжечку.</vt:lpstr>
      <vt:lpstr>Задание 5. "Соберите" доказательные части сочинения из предложенных фрагментов, проведя линии соответствия и указать средства связи в предложениях.    Лексические явления.                                                          1. Так, например, чтобы охарактеризовать успехи Лёшки в учёбе, автор использует фразеологизм "схватывает на лету" (пр. 11). 2. Марья Григорьевна, соседка, сочувствуя Алёшиной матери, называет "грубияном" управдома (пр.11), и это многозначное слово характеризует бессовестного чиновника. 3. Мальчику трудно справиться с огромной горой поленьев, однако, кроме него, некому помочь матери, и автор, подчёркивая его желание не оплошать, не опозориться, использует фразеологизм "не ударить в грязь лицом" (пр. 55).  </vt:lpstr>
      <vt:lpstr>Грамматические явления.  1. Вводное слово "конечно" в (пр. 27) отражает полную уверенность соседки в том, что начальник ведёт себя по-хамски только со слабыми женщинами.  2. Автору важно подчеркнуть, что Лёшка осознаёт ответственность, взятую на себя, и синтаксическая конструкция с обособленным приложением (пр. 60) помогает понять, кем ощущает себя подросток, выполняя тяжёлую работу.  3 . Мальчик растёт настоящим мужчиной, и, чтобы рассказать читателям об этом, автор использует сложноподчинённое предложение с придаточным условием. (пр. 31)   Средства связи: также, а, в этом же, при этом. </vt:lpstr>
      <vt:lpstr>Задание 6.  Из (пр. 30) выпишите антонимы. Прокомментируйте их роль. Объясните роль обособленного определения как грамматического средства в этом же предложении. Свяжите получившиеся части во фрагмент сочинения. Повторение пройденного. Обособленные члены предложения. - уточняют высказываемую мысль; - дают более углублённую характеристику лицу или предмету; - вносят в предложение экспрессивную окраску; - конкретизируют описание действия. </vt:lpstr>
      <vt:lpstr>Вступление.</vt:lpstr>
      <vt:lpstr>Во-первых, вступление не может быть объёмным. Во-вторых, цель вступления подвести к формулировке проблемы.  Это можно сделать, используя различные приёмы.  - Цитата в качестве вступления. Цитированный фрагмент не должен быть большим.  Например: </vt:lpstr>
      <vt:lpstr>- Цепь вопросительных предложений, которые фиксируют внимание на  ключевых словах. Они помогают сделать плавный  переход к основной части сочинения.  Например: Почему известный лингвист А.И.Горшков считает, что "выразительность - это свойство сказанного или написанного своей  смысловой формой должно привлекать особое внимание читателя и производить на него сильное впечатление?" Попробуем  доказать правильность суждений учёного.      3. Небольшое обобщение, в котором необходимо показать, что тема сочинения актуальна.  Например: В своей речи мы постоянно используем местоимения. По частоте  употребления они занимают третье место после имён  существительных и  глаголов. </vt:lpstr>
      <vt:lpstr>Основная часть. </vt:lpstr>
      <vt:lpstr>При написании основной части надо помнить, что вы пишите сочинение- рассуждение и что существует три вида рассуждений.</vt:lpstr>
      <vt:lpstr>Рассуждение-доказательство имеет целью доказать истинность или ложность главного утверждения тезиса.  Основные языковые средства оформления рассуждения-доказательства:  - вводные слова: во-первых, во-вторых, например, итак, таким образом, следовательно; - союзы: так что, поскольку, так как, если; - речевые обороты: предположим, что...; допустим, что...; об этом свидетельствует...; это позволяет предположить.  </vt:lpstr>
      <vt:lpstr>Рассуждение-объяснение имеет целью объяснить содержание тезиса, поскольку заранее известно, что главное утверждение истинно.  Для обеспечения логической связи между предложениями можно использовать:   - слова-организаторы логических связей: потому что, поэтому, вот почему; - речевые обороты, резюмирующие высказывание: это объясняется тем,  что...; это зависит от...; это является следствием того,  что; - вводные слова: например, таким образом. </vt:lpstr>
      <vt:lpstr>Рассуждение-размышление включает в себя объяснение и доказательство.  Основные языковые средства оформления:  - вводные слова: по-моему, на мой взгляд, как мне кажется, скорее всего,  очевидно; - речевые обороты: я могу с уверенностью сказать, что...; я полагаю, что...; попытаемся разобраться...; можно сравнить; я  согласна с тем, что. </vt:lpstr>
      <vt:lpstr> Заключение. </vt:lpstr>
      <vt:lpstr>Работаем над заключением (оно должно быть органично связано с основным текстом)  - обобщение основных мыслей - типичная и логическая концовка  сочинения.   Для связи доказательств, приведённых в основной части, и  выводов, можно использовать такие слова и обороты речи: таким образом,  следовательно, обобщим всё сказанное, из этого следует, отсюда заключаем, итак. Например:   - Итак, прочитав текст А. Лиханова, я невольно вспомнил знаменитую фразу Сократа: "Заговори со мной, мой новый собеседник, чтобы   я тебя увидел, чтобы я понял, что ты за человек и чего мне ждать от тебя", - поскольку в центре внимания автора проблема речи как  отражение личности человека.  - Вопросительное предложение , в том числе риторический вопрос в конце сочинения также возвращает к проблеме текста,     подчёркивая её актуальность. - Следует помнить, что не каждая цитата уместна в заключении. - Введение + заключение = 1/3 объёма сочинения. </vt:lpstr>
      <vt:lpstr> ГИА - 2014. Русский язык: типовые экзаменационные варианты: 36 вариантов. Под редакцией И.Ф. Цыбулько </vt:lpstr>
      <vt:lpstr>4. Д.А. Лихачёв: "Верный способ узнать человека, его моральный облик, его характер - прислушаться к тому, что он говорит."  5. Русский писатель М.Е. Салтыков - Щедрин: "Мысль формирует себя без утайки, во всей полноте; поэтому - то она легко находит и для себя выражение."  6. "Заставляя героев говорить друг с другом, вместо того чтобы передать их разговор от себя, автор может внести соответствующие оттенки в такой диалог. Тематикой и манерой речи он характеризует своих героев." (Литературная энциклопедия)  7. Русский писатель К.Г. Паустовский: "Нет таких звуков, красок, образов и мыслей, для которых не нашлось бы в нашем языке точного выражения."  8. Известный лингвист Б.Н. Головин: "К оценке достоинств речи мы должны подходить с вопросом; насколько же удачно отобраны из языка и использованы для выражения мыслей и чувств различные языковые единицы?" </vt:lpstr>
      <vt:lpstr>9. Русский филолог Л.В. Успенский: "Грамматика позволяет нам связывать между собой любые слова, чтобы выразить любую мысль о любом предмете."  10. И.А. Гончаров: "Язык не есть только говор, речь; язык есть образ всего внутреннего человека, всех сил, умственных и нравственных." </vt:lpstr>
      <vt:lpstr>Образец сочинения – рассуждения  на лингвистическую тему</vt:lpstr>
      <vt:lpstr>Образец № 1                  "Пунктуационные знаки имеют своё определённое назначение в письменной речи. Как и каждая нота, пунктуационный знак имеет своё определённое место в системе языка, свой неповторимый характер", - пишет современный лингвист С.И. Львова, приглашая нас к размышлению. Соглашусь с авторам. «Синтаксис всегда на службе самого человека». Обратимся к тексту.   Во-первых, точка - родоначальница русской пунктуации. Она обозначает конец сообщения, но не предлагает собеседнику немедленно на него реагировать (6). Она выполняет функцию разделения.   Во-вторых, нельзя не заметить, что в тексте существуют  пунктуационные знаки, выполняющие эмоционально-экспрессивную функцию. (6)Согласно правилу, стоит вопросительный знак. Он выражает вопрос и требует быстрого ответа. А в синтаксических конструкциях (11, 21) восклицательный знак показывает,  как волнует автора его собственное высказывание.   Следовательно, знаки конца предложения помогают не только быстро и правильно прочитать текст, но и расставляют эмоциональные акценты. </vt:lpstr>
      <vt:lpstr>Образец № 2                Нельзя не согласиться с мнением русского писателя Б.В. Шергина о том, что "устная фраза, перенесённая на бумагу, всегда подвергается некоторой обработке, хотя бы по части синтаксиса". Доказывая правильность суждения автора, необходимо обратиться к тексту.   Во-первых, автор использует предложение с однородными обособленными обстоятельствами (23) "Укрывшись с головой шерстяным одеялом и освободив одно ухо, Серёжа прислушивался к разговору родителей". Деепричастия «укрывшись" и "освободив" придают глаголу "прислушивался» неповторимый оттенок, так  создаётся яркая картина действий в дополнении к основному действию, выраженному глаголом.              Во-вторых, следует обратить внимание на вопросно-ответную форму текста. В художественных произведениях для передачи чужой речи используется диалог – ряд реплик двух или нескольких лиц. Согласно правилу оформления диалога, каждая реплика пишется с абзаца, перед каждой – тире. (1 - 61)  Следовательно, писатель Б.В Шергин прав, "устная фраза…» всегда "дорисовывается" "по части синтаксиса". Перед нами художественное произведение.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2014   В помощь пишущему  сочинение С2 ГИА 2014</dc:title>
  <dc:creator>Школа42</dc:creator>
  <cp:lastModifiedBy>Директор</cp:lastModifiedBy>
  <cp:revision>30</cp:revision>
  <dcterms:created xsi:type="dcterms:W3CDTF">2014-01-20T05:38:51Z</dcterms:created>
  <dcterms:modified xsi:type="dcterms:W3CDTF">2015-01-30T11:28:00Z</dcterms:modified>
</cp:coreProperties>
</file>