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3"/>
  </p:notesMasterIdLst>
  <p:sldIdLst>
    <p:sldId id="256" r:id="rId2"/>
    <p:sldId id="291" r:id="rId3"/>
    <p:sldId id="258" r:id="rId4"/>
    <p:sldId id="278" r:id="rId5"/>
    <p:sldId id="279" r:id="rId6"/>
    <p:sldId id="259" r:id="rId7"/>
    <p:sldId id="260" r:id="rId8"/>
    <p:sldId id="263" r:id="rId9"/>
    <p:sldId id="265" r:id="rId10"/>
    <p:sldId id="266" r:id="rId11"/>
    <p:sldId id="280" r:id="rId12"/>
    <p:sldId id="281" r:id="rId13"/>
    <p:sldId id="267" r:id="rId14"/>
    <p:sldId id="268" r:id="rId15"/>
    <p:sldId id="270" r:id="rId16"/>
    <p:sldId id="273" r:id="rId17"/>
    <p:sldId id="271" r:id="rId18"/>
    <p:sldId id="272" r:id="rId19"/>
    <p:sldId id="274" r:id="rId20"/>
    <p:sldId id="290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DB8"/>
    <a:srgbClr val="800000"/>
    <a:srgbClr val="3359FB"/>
    <a:srgbClr val="F5800B"/>
    <a:srgbClr val="4D4D4D"/>
    <a:srgbClr val="777777"/>
    <a:srgbClr val="FFFFFF"/>
    <a:srgbClr val="006600"/>
    <a:srgbClr val="00E6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37" autoAdjust="0"/>
  </p:normalViewPr>
  <p:slideViewPr>
    <p:cSldViewPr>
      <p:cViewPr varScale="1">
        <p:scale>
          <a:sx n="80" d="100"/>
          <a:sy n="80" d="100"/>
        </p:scale>
        <p:origin x="-11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D25CC-7A42-42EC-91B9-F7728EDB5552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06ADD-0CDE-4578-84E6-10A1B64F72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115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06ADD-0CDE-4578-84E6-10A1B64F72DB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213A-27A8-45BC-B08B-EDAB723DAF8D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1A571-8C81-461E-8512-FB0AE6A6D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213A-27A8-45BC-B08B-EDAB723DAF8D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1A571-8C81-461E-8512-FB0AE6A6D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213A-27A8-45BC-B08B-EDAB723DAF8D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1A571-8C81-461E-8512-FB0AE6A6D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213A-27A8-45BC-B08B-EDAB723DAF8D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1A571-8C81-461E-8512-FB0AE6A6D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213A-27A8-45BC-B08B-EDAB723DAF8D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1A571-8C81-461E-8512-FB0AE6A6D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213A-27A8-45BC-B08B-EDAB723DAF8D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1A571-8C81-461E-8512-FB0AE6A6D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213A-27A8-45BC-B08B-EDAB723DAF8D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1A571-8C81-461E-8512-FB0AE6A6D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213A-27A8-45BC-B08B-EDAB723DAF8D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1A571-8C81-461E-8512-FB0AE6A6D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213A-27A8-45BC-B08B-EDAB723DAF8D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1A571-8C81-461E-8512-FB0AE6A6D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213A-27A8-45BC-B08B-EDAB723DAF8D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1A571-8C81-461E-8512-FB0AE6A6D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213A-27A8-45BC-B08B-EDAB723DAF8D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1A571-8C81-461E-8512-FB0AE6A6D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D213A-27A8-45BC-B08B-EDAB723DAF8D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1A571-8C81-461E-8512-FB0AE6A6D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728191"/>
          </a:xfrm>
        </p:spPr>
        <p:txBody>
          <a:bodyPr>
            <a:normAutofit/>
          </a:bodyPr>
          <a:lstStyle/>
          <a:p>
            <a:r>
              <a:rPr lang="ru-RU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Знакомство с </a:t>
            </a:r>
            <a:r>
              <a:rPr lang="ru-RU" b="1" i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цветоведением</a:t>
            </a:r>
            <a:endParaRPr lang="ru-RU" b="1" i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5661248"/>
            <a:ext cx="2304256" cy="1080120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www.linteum.ru/upload/images/articles/naturmort2/S6002178_resiz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2132856"/>
            <a:ext cx="4032447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lib.rus.ec/i/43/287443/pic_13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132856"/>
            <a:ext cx="388843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715016"/>
            <a:ext cx="8786874" cy="90963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Колорит</a:t>
            </a:r>
            <a:r>
              <a:rPr lang="ru-RU" dirty="0" smtClean="0">
                <a:solidFill>
                  <a:srgbClr val="003DB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это система соотношений цветовых тонов и их оттенков, образующих определённое единство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picture05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85720" y="714356"/>
            <a:ext cx="8580144" cy="4572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datas/izo/TSvet/0005-005-Tjoplye-tsvet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16633"/>
            <a:ext cx="5184575" cy="31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900igr.net/datas/izo/TSvet/0016-016-Tjoplyj-kolori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140968"/>
            <a:ext cx="5868144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art-exercises.ru/images/zhivopis/odin_cvet_bi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068960"/>
            <a:ext cx="3816424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lib.rus.ec/i/43/287443/pic_18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16632"/>
            <a:ext cx="367240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теп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2852936"/>
            <a:ext cx="223224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datas/izo/TSvet/0006-006-KHolodnye-tsvet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88641"/>
            <a:ext cx="5544615" cy="367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mg0.liveinternet.ru/images/attach/c/4/81/556/81556134_Bez_imeni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996952"/>
            <a:ext cx="3851920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рис х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789040"/>
            <a:ext cx="4824536" cy="30689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 descr="хол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260648"/>
            <a:ext cx="302433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характеристики цвета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св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4059" y="1785926"/>
            <a:ext cx="2519363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т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47" y="1785926"/>
            <a:ext cx="2436812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тен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1785926"/>
            <a:ext cx="2663825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988997" y="1368401"/>
            <a:ext cx="172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solidFill>
                  <a:srgbClr val="003DB8"/>
                </a:solidFill>
                <a:latin typeface="+mj-lt"/>
              </a:rPr>
              <a:t>Светлота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275013" y="1354126"/>
            <a:ext cx="24288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solidFill>
                  <a:srgbClr val="003DB8"/>
                </a:solidFill>
                <a:latin typeface="+mj-lt"/>
              </a:rPr>
              <a:t>Цветовой тон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6197609" y="1373176"/>
            <a:ext cx="1963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5846781" y="1373176"/>
            <a:ext cx="296385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3DB8"/>
                </a:solidFill>
                <a:latin typeface="+mj-lt"/>
              </a:rPr>
              <a:t>Насыщенность цвета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571868" y="5715016"/>
            <a:ext cx="2500330" cy="576262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С. Ткачев.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На солнышке</a:t>
            </a:r>
          </a:p>
        </p:txBody>
      </p:sp>
      <p:pic>
        <p:nvPicPr>
          <p:cNvPr id="12" name="Picture 5" descr="коляс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00000" y="3240000"/>
            <a:ext cx="2447925" cy="241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Picture 8" descr="пруд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3212976"/>
            <a:ext cx="2920166" cy="241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Picture 9" descr="бор мусат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000" y="3240000"/>
            <a:ext cx="3413604" cy="241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14282" y="5643578"/>
            <a:ext cx="32861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err="1"/>
              <a:t>В.Борисов-Мусатов</a:t>
            </a:r>
            <a:r>
              <a:rPr lang="ru-RU" dirty="0"/>
              <a:t>. Весна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6072198" y="5589240"/>
            <a:ext cx="30718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/>
              <a:t>В. </a:t>
            </a:r>
            <a:r>
              <a:rPr lang="ru-RU" dirty="0" err="1" smtClean="0"/>
              <a:t>Борисов-Мусатов</a:t>
            </a:r>
            <a:r>
              <a:rPr lang="ru-RU" dirty="0"/>
              <a:t>. Водоем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Родственные цвета</a:t>
            </a:r>
            <a:endParaRPr lang="ru-RU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85721" y="5143512"/>
            <a:ext cx="235745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dirty="0"/>
              <a:t>М. </a:t>
            </a:r>
            <a:r>
              <a:rPr lang="ru-RU" sz="2400" dirty="0" err="1"/>
              <a:t>Асламазян</a:t>
            </a:r>
            <a:r>
              <a:rPr lang="ru-RU" sz="2400" dirty="0"/>
              <a:t> </a:t>
            </a:r>
            <a:br>
              <a:rPr lang="ru-RU" sz="2400" dirty="0"/>
            </a:br>
            <a:r>
              <a:rPr lang="ru-RU" sz="2400" dirty="0" smtClean="0"/>
              <a:t>Праздничный </a:t>
            </a:r>
            <a:br>
              <a:rPr lang="ru-RU" sz="2400" dirty="0" smtClean="0"/>
            </a:br>
            <a:r>
              <a:rPr lang="ru-RU" sz="2400" dirty="0" smtClean="0"/>
              <a:t>натюрморт</a:t>
            </a:r>
            <a:endParaRPr lang="ru-RU" sz="2400" dirty="0"/>
          </a:p>
        </p:txBody>
      </p:sp>
      <p:pic>
        <p:nvPicPr>
          <p:cNvPr id="5" name="Picture 6" descr="родствен ц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5689" y="1428737"/>
            <a:ext cx="1735658" cy="16430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7" descr="цветов т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428736"/>
            <a:ext cx="1785950" cy="16629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8" descr="фрукт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3214685"/>
            <a:ext cx="3714776" cy="3206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4" descr="picture056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472" y="285728"/>
            <a:ext cx="7976115" cy="60007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71472" y="6286520"/>
            <a:ext cx="38791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latin typeface="+mj-lt"/>
              </a:rPr>
              <a:t>И. Остроухов. Золотая осень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39750" y="6230938"/>
            <a:ext cx="37689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latin typeface="+mj-lt"/>
              </a:rPr>
              <a:t>К. Моне. Скалы в </a:t>
            </a:r>
            <a:r>
              <a:rPr lang="ru-RU" sz="2400" dirty="0" err="1">
                <a:latin typeface="+mj-lt"/>
              </a:rPr>
              <a:t>Бель-Иль</a:t>
            </a:r>
            <a:r>
              <a:rPr lang="ru-RU" sz="2400" dirty="0">
                <a:latin typeface="+mj-lt"/>
              </a:rPr>
              <a:t>.</a:t>
            </a:r>
          </a:p>
        </p:txBody>
      </p:sp>
      <p:pic>
        <p:nvPicPr>
          <p:cNvPr id="5" name="Picture 4" descr="скал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85728"/>
            <a:ext cx="7572428" cy="59686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4" descr="скал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7572428" cy="59686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1" descr="picture05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85728"/>
            <a:ext cx="7715304" cy="59812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714348" y="6215082"/>
            <a:ext cx="36016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latin typeface="+mj-lt"/>
              </a:rPr>
              <a:t>П. </a:t>
            </a:r>
            <a:r>
              <a:rPr lang="ru-RU" sz="2400" dirty="0" err="1">
                <a:latin typeface="+mj-lt"/>
              </a:rPr>
              <a:t>Сезан</a:t>
            </a:r>
            <a:r>
              <a:rPr lang="ru-RU" sz="2400" dirty="0">
                <a:latin typeface="+mj-lt"/>
              </a:rPr>
              <a:t>. Пейзаж Л </a:t>
            </a:r>
            <a:r>
              <a:rPr lang="ru-RU" sz="2400" dirty="0" err="1">
                <a:latin typeface="+mj-lt"/>
              </a:rPr>
              <a:t>Эстака</a:t>
            </a:r>
            <a:endParaRPr lang="ru-RU" sz="24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picture05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215370" cy="5883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28596" y="6215082"/>
            <a:ext cx="28921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latin typeface="+mj-lt"/>
              </a:rPr>
              <a:t>А. Куинджи. Эльбрус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293096"/>
            <a:ext cx="7772400" cy="1804982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ct val="50000"/>
              </a:spcBef>
            </a:pPr>
            <a:r>
              <a:rPr lang="ru-RU" dirty="0" smtClean="0"/>
              <a:t>Клод Моне. </a:t>
            </a:r>
            <a:r>
              <a:rPr lang="ru-RU" dirty="0" err="1" smtClean="0"/>
              <a:t>Руанский</a:t>
            </a:r>
            <a:r>
              <a:rPr lang="ru-RU" dirty="0" smtClean="0"/>
              <a:t> собор </a:t>
            </a:r>
          </a:p>
          <a:p>
            <a:pPr>
              <a:spcBef>
                <a:spcPct val="50000"/>
              </a:spcBef>
            </a:pPr>
            <a:r>
              <a:rPr lang="ru-RU" dirty="0" smtClean="0"/>
              <a:t>1.В свете восходящего солнца. </a:t>
            </a:r>
          </a:p>
          <a:p>
            <a:pPr>
              <a:spcBef>
                <a:spcPct val="50000"/>
              </a:spcBef>
            </a:pPr>
            <a:r>
              <a:rPr lang="ru-RU" dirty="0" smtClean="0"/>
              <a:t>2.Утром.</a:t>
            </a:r>
          </a:p>
          <a:p>
            <a:pPr>
              <a:spcBef>
                <a:spcPct val="50000"/>
              </a:spcBef>
            </a:pPr>
            <a:r>
              <a:rPr lang="ru-RU" dirty="0" smtClean="0"/>
              <a:t>3.Вечером</a:t>
            </a:r>
          </a:p>
          <a:p>
            <a:endParaRPr lang="ru-RU" dirty="0"/>
          </a:p>
        </p:txBody>
      </p:sp>
      <p:pic>
        <p:nvPicPr>
          <p:cNvPr id="4" name="Picture 10" descr="собор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428604"/>
            <a:ext cx="2714644" cy="37403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11" descr="собо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8604"/>
            <a:ext cx="2643206" cy="37358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9" descr="Sobor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28604"/>
            <a:ext cx="2643206" cy="37165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2357422" y="3714752"/>
            <a:ext cx="6603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5357818" y="3714752"/>
            <a:ext cx="6603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8072462" y="3643314"/>
            <a:ext cx="6603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3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ом2\Desktop\Даяна\косте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03" y="710054"/>
            <a:ext cx="1656184" cy="220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ом2\Desktop\Даяна\неб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762" y="114176"/>
            <a:ext cx="2880640" cy="216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дом2\Desktop\Даяна\ночь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2135"/>
            <a:ext cx="3624064" cy="289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дом2\Desktop\Даяна\солнце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45024"/>
            <a:ext cx="3837806" cy="287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дом2\Desktop\Даяна\доброт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687" y="2276872"/>
            <a:ext cx="3698791" cy="244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дом2\Desktop\Даяна\пустота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69160"/>
            <a:ext cx="2704360" cy="186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553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rt-yar.ru/index.php?Itemid=13&amp;catid=51&amp;func=watermark&amp;id=1450&amp;option=com_joomgallery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334962"/>
            <a:ext cx="4392488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adgustum.ru/products_pictures/Rainbow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76673"/>
            <a:ext cx="4032448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stranamasterov.ru/files/imagecache/orig_with_logo/i0909/zimniy_les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077072"/>
            <a:ext cx="3744416" cy="243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 smtClean="0"/>
              <a:t>Практическая </a:t>
            </a:r>
            <a:br>
              <a:rPr lang="ru-RU" b="1" i="1" u="sng" dirty="0" smtClean="0"/>
            </a:br>
            <a:r>
              <a:rPr lang="ru-RU" b="1" i="1" u="sng" dirty="0" smtClean="0"/>
              <a:t>работа</a:t>
            </a:r>
            <a:endParaRPr lang="ru-RU" b="1" i="1" u="sng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356993"/>
            <a:ext cx="371078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+mj-lt"/>
            </a:endParaRPr>
          </a:p>
          <a:p>
            <a:endParaRPr lang="ru-RU" sz="2000" dirty="0">
              <a:latin typeface="+mj-lt"/>
            </a:endParaRPr>
          </a:p>
          <a:p>
            <a:endParaRPr lang="ru-RU" sz="2000" dirty="0" smtClean="0">
              <a:latin typeface="+mj-lt"/>
            </a:endParaRPr>
          </a:p>
          <a:p>
            <a:endParaRPr lang="ru-RU" sz="2000" dirty="0">
              <a:latin typeface="+mj-lt"/>
            </a:endParaRPr>
          </a:p>
          <a:p>
            <a:r>
              <a:rPr lang="ru-RU" sz="2400" b="1" i="1" dirty="0" smtClean="0">
                <a:solidFill>
                  <a:srgbClr val="003DB8"/>
                </a:solidFill>
                <a:latin typeface="+mj-lt"/>
              </a:rPr>
              <a:t>Составить </a:t>
            </a:r>
            <a:r>
              <a:rPr lang="ru-RU" sz="2400" b="1" i="1" dirty="0" smtClean="0">
                <a:solidFill>
                  <a:srgbClr val="003DB8"/>
                </a:solidFill>
                <a:latin typeface="+mj-lt"/>
              </a:rPr>
              <a:t>гармонию</a:t>
            </a:r>
          </a:p>
          <a:p>
            <a:r>
              <a:rPr lang="ru-RU" sz="2400" b="1" i="1" dirty="0" smtClean="0">
                <a:solidFill>
                  <a:srgbClr val="003DB8"/>
                </a:solidFill>
                <a:latin typeface="+mj-lt"/>
              </a:rPr>
              <a:t> холодных пятен </a:t>
            </a:r>
            <a:br>
              <a:rPr lang="ru-RU" sz="2400" b="1" i="1" dirty="0" smtClean="0">
                <a:solidFill>
                  <a:srgbClr val="003DB8"/>
                </a:solidFill>
                <a:latin typeface="+mj-lt"/>
              </a:rPr>
            </a:br>
            <a:r>
              <a:rPr lang="ru-RU" sz="2400" b="1" i="1" dirty="0" smtClean="0">
                <a:solidFill>
                  <a:srgbClr val="003DB8"/>
                </a:solidFill>
                <a:latin typeface="+mj-lt"/>
              </a:rPr>
              <a:t>«В царстве Снежной королевы»</a:t>
            </a:r>
            <a:endParaRPr lang="ru-RU" sz="2400" b="1" i="1" dirty="0">
              <a:solidFill>
                <a:srgbClr val="003DB8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251519" y="1818647"/>
            <a:ext cx="35799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800000"/>
                </a:solidFill>
                <a:latin typeface="+mj-lt"/>
              </a:rPr>
              <a:t>Составить гармонию</a:t>
            </a:r>
          </a:p>
          <a:p>
            <a:r>
              <a:rPr lang="ru-RU" sz="2400" b="1" i="1" dirty="0" smtClean="0">
                <a:solidFill>
                  <a:srgbClr val="800000"/>
                </a:solidFill>
                <a:latin typeface="+mj-lt"/>
              </a:rPr>
              <a:t> теплых пятен </a:t>
            </a:r>
            <a:br>
              <a:rPr lang="ru-RU" sz="2400" b="1" i="1" dirty="0" smtClean="0">
                <a:solidFill>
                  <a:srgbClr val="800000"/>
                </a:solidFill>
                <a:latin typeface="+mj-lt"/>
              </a:rPr>
            </a:br>
            <a:r>
              <a:rPr lang="ru-RU" sz="2400" b="1" i="1" dirty="0" smtClean="0">
                <a:solidFill>
                  <a:srgbClr val="800000"/>
                </a:solidFill>
                <a:latin typeface="+mj-lt"/>
              </a:rPr>
              <a:t>«В Солнечном городе»</a:t>
            </a:r>
            <a:endParaRPr lang="ru-RU" sz="2400" b="1" i="1" dirty="0">
              <a:solidFill>
                <a:srgbClr val="800000"/>
              </a:solidFill>
              <a:latin typeface="+mj-lt"/>
            </a:endParaRPr>
          </a:p>
        </p:txBody>
      </p:sp>
      <p:pic>
        <p:nvPicPr>
          <p:cNvPr id="6" name="Рисунок 5" descr="http://900igr.net/datas/izo/TSvet/0044-044-Zadanie-1-sostavit-garmoniju-tjoplogo-tsvet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10980"/>
            <a:ext cx="316835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900igr.net/datas/izo/TSvet/0045-045-Zadanie-1-sostavit-garmoniju-kholodnogo-tsvet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5609" y="4509120"/>
            <a:ext cx="331236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Радуга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571480"/>
            <a:ext cx="7632848" cy="985312"/>
          </a:xfrm>
        </p:spPr>
        <p:txBody>
          <a:bodyPr>
            <a:normAutofit/>
          </a:bodyPr>
          <a:lstStyle/>
          <a:p>
            <a:pPr lvl="8" algn="r"/>
            <a:r>
              <a:rPr lang="ru-RU" sz="1800" dirty="0" smtClean="0">
                <a:effectLst>
                  <a:glow rad="101600">
                    <a:srgbClr val="FFFFFF"/>
                  </a:glow>
                </a:effectLst>
                <a:latin typeface="Times New Roman" pitchFamily="18" charset="0"/>
                <a:cs typeface="Times New Roman" pitchFamily="18" charset="0"/>
              </a:rPr>
              <a:t>Последовательность цветов спектра легко запомнить, следуя поговорке</a:t>
            </a:r>
            <a:r>
              <a:rPr lang="en-US" sz="1800" dirty="0" smtClean="0">
                <a:effectLst>
                  <a:glow rad="101600">
                    <a:srgbClr val="FFFFFF"/>
                  </a:glo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0152" y="1700808"/>
            <a:ext cx="28620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Impact" pitchFamily="34" charset="0"/>
              </a:rPr>
              <a:t>К</a:t>
            </a:r>
            <a:r>
              <a:rPr lang="ru-RU" sz="3200" dirty="0" smtClean="0"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Impact" pitchFamily="34" charset="0"/>
              </a:rPr>
              <a:t>аждый</a:t>
            </a:r>
          </a:p>
          <a:p>
            <a:r>
              <a:rPr lang="ru-RU" sz="32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5800B"/>
                </a:solidFill>
                <a:effectLst>
                  <a:glow rad="101600">
                    <a:srgbClr val="FFFFFF"/>
                  </a:glow>
                </a:effectLst>
                <a:latin typeface="Impact" pitchFamily="34" charset="0"/>
              </a:rPr>
              <a:t>О</a:t>
            </a:r>
            <a:r>
              <a:rPr lang="ru-RU" sz="3200" dirty="0" smtClean="0">
                <a:solidFill>
                  <a:srgbClr val="F5800B"/>
                </a:solidFill>
                <a:effectLst>
                  <a:glow rad="101600">
                    <a:srgbClr val="FFFFFF"/>
                  </a:glow>
                </a:effectLst>
                <a:latin typeface="Impact" pitchFamily="34" charset="0"/>
              </a:rPr>
              <a:t>хотник</a:t>
            </a:r>
          </a:p>
          <a:p>
            <a:r>
              <a:rPr lang="ru-RU" sz="32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C000"/>
                </a:solidFill>
                <a:effectLst>
                  <a:glow rad="101600">
                    <a:srgbClr val="FFFFFF"/>
                  </a:glow>
                </a:effectLst>
                <a:latin typeface="Impact" pitchFamily="34" charset="0"/>
              </a:rPr>
              <a:t>Ж</a:t>
            </a:r>
            <a:r>
              <a:rPr lang="ru-RU" sz="3200" dirty="0" smtClean="0">
                <a:solidFill>
                  <a:srgbClr val="FFC000"/>
                </a:solidFill>
                <a:effectLst>
                  <a:glow rad="101600">
                    <a:srgbClr val="FFFFFF"/>
                  </a:glow>
                </a:effectLst>
                <a:latin typeface="Impact" pitchFamily="34" charset="0"/>
              </a:rPr>
              <a:t>елает</a:t>
            </a:r>
          </a:p>
          <a:p>
            <a:r>
              <a:rPr lang="ru-RU" sz="32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101600">
                    <a:srgbClr val="FFFFFF"/>
                  </a:glow>
                </a:effectLst>
                <a:latin typeface="Impact" pitchFamily="34" charset="0"/>
              </a:rPr>
              <a:t>З</a:t>
            </a:r>
            <a:r>
              <a:rPr lang="ru-RU" sz="3200" dirty="0" smtClean="0">
                <a:solidFill>
                  <a:srgbClr val="00B050"/>
                </a:solidFill>
                <a:effectLst>
                  <a:glow rad="101600">
                    <a:srgbClr val="FFFFFF"/>
                  </a:glow>
                </a:effectLst>
                <a:latin typeface="Impact" pitchFamily="34" charset="0"/>
              </a:rPr>
              <a:t>нать</a:t>
            </a:r>
          </a:p>
          <a:p>
            <a:r>
              <a:rPr lang="ru-RU" sz="320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glow rad="101600">
                    <a:srgbClr val="FFFFFF"/>
                  </a:glow>
                </a:effectLst>
                <a:latin typeface="Impact" pitchFamily="34" charset="0"/>
              </a:rPr>
              <a:t>Г</a:t>
            </a:r>
            <a:r>
              <a:rPr lang="ru-RU" sz="3200" dirty="0" smtClean="0">
                <a:solidFill>
                  <a:srgbClr val="00B0F0"/>
                </a:solidFill>
                <a:effectLst>
                  <a:glow rad="101600">
                    <a:srgbClr val="FFFFFF"/>
                  </a:glow>
                </a:effectLst>
                <a:latin typeface="Impact" pitchFamily="34" charset="0"/>
              </a:rPr>
              <a:t>де</a:t>
            </a:r>
          </a:p>
          <a:p>
            <a:r>
              <a:rPr lang="ru-RU" sz="32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3359FB"/>
                </a:solidFill>
                <a:effectLst>
                  <a:glow rad="101600">
                    <a:srgbClr val="FFFFFF"/>
                  </a:glow>
                </a:effectLst>
                <a:latin typeface="Impact" pitchFamily="34" charset="0"/>
              </a:rPr>
              <a:t>С</a:t>
            </a:r>
            <a:r>
              <a:rPr lang="ru-RU" sz="3200" dirty="0" smtClean="0">
                <a:solidFill>
                  <a:srgbClr val="3359FB"/>
                </a:solidFill>
                <a:effectLst>
                  <a:glow rad="101600">
                    <a:srgbClr val="FFFFFF"/>
                  </a:glow>
                </a:effectLst>
                <a:latin typeface="Impact" pitchFamily="34" charset="0"/>
              </a:rPr>
              <a:t>идит</a:t>
            </a:r>
          </a:p>
          <a:p>
            <a:r>
              <a:rPr lang="ru-RU" sz="3200" dirty="0" smtClean="0">
                <a:ln>
                  <a:solidFill>
                    <a:srgbClr val="7030A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rgbClr val="FFFFFF"/>
                  </a:glow>
                </a:effectLst>
                <a:latin typeface="Impact" pitchFamily="34" charset="0"/>
              </a:rPr>
              <a:t>Ф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rgbClr val="FFFFFF"/>
                  </a:glow>
                </a:effectLst>
                <a:latin typeface="Impact" pitchFamily="34" charset="0"/>
              </a:rPr>
              <a:t>азан</a:t>
            </a:r>
          </a:p>
          <a:p>
            <a:endParaRPr lang="ru-RU" sz="3200" dirty="0">
              <a:solidFill>
                <a:schemeClr val="tx2">
                  <a:lumMod val="75000"/>
                </a:schemeClr>
              </a:solidFill>
              <a:effectLst>
                <a:glow rad="101600">
                  <a:srgbClr val="FFFFFF"/>
                </a:glow>
              </a:effectLst>
              <a:latin typeface="Impact" pitchFamily="34" charset="0"/>
            </a:endParaRPr>
          </a:p>
        </p:txBody>
      </p:sp>
      <p:pic>
        <p:nvPicPr>
          <p:cNvPr id="5" name="Рисунок 4" descr="http://ya-zvezda.com/files/images/converted/1193/image_370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700807"/>
            <a:ext cx="4752528" cy="482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864325"/>
            <a:ext cx="9144000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22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chemlib.ru/books/item/f00/s00/z0000010/pic/0000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5064"/>
            <a:ext cx="9144000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дом2\Desktop\Даяна\призм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2687"/>
            <a:ext cx="3956940" cy="298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ом2\Desktop\Даяна\призма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444" y="188640"/>
            <a:ext cx="4961346" cy="340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iz.1september.ru/2006/06/06-02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604867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dentaltechnic.info/cvetovedenie_v_esteticheskoj_stomatologii_files/cvetovedenie_v_esteticheskoj_stomatologii-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17032"/>
            <a:ext cx="244827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pf.kh.ua/img/2011/02/XA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980728"/>
            <a:ext cx="313184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цвета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3429000"/>
            <a:ext cx="7772400" cy="148113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Основными цветами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называются цвета, которые нельзя получить путём смешивания других.</a:t>
            </a:r>
          </a:p>
          <a:p>
            <a:endParaRPr lang="ru-RU" dirty="0"/>
          </a:p>
        </p:txBody>
      </p:sp>
      <p:sp>
        <p:nvSpPr>
          <p:cNvPr id="4" name="Капля 3"/>
          <p:cNvSpPr/>
          <p:nvPr/>
        </p:nvSpPr>
        <p:spPr>
          <a:xfrm rot="18923342">
            <a:off x="1270773" y="1640206"/>
            <a:ext cx="1003963" cy="979256"/>
          </a:xfrm>
          <a:prstGeom prst="teardrop">
            <a:avLst/>
          </a:prstGeom>
          <a:solidFill>
            <a:srgbClr val="3359FB"/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апля 4"/>
          <p:cNvSpPr/>
          <p:nvPr/>
        </p:nvSpPr>
        <p:spPr>
          <a:xfrm rot="18923342">
            <a:off x="3913979" y="1640206"/>
            <a:ext cx="1003963" cy="979256"/>
          </a:xfrm>
          <a:prstGeom prst="teardrop">
            <a:avLst/>
          </a:prstGeom>
          <a:solidFill>
            <a:srgbClr val="FFFF00"/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апля 5"/>
          <p:cNvSpPr/>
          <p:nvPr/>
        </p:nvSpPr>
        <p:spPr>
          <a:xfrm rot="18923342">
            <a:off x="6842937" y="1711644"/>
            <a:ext cx="1003963" cy="979256"/>
          </a:xfrm>
          <a:prstGeom prst="teardrop">
            <a:avLst/>
          </a:prstGeom>
          <a:solidFill>
            <a:srgbClr val="FF0000"/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971600" y="5301208"/>
            <a:ext cx="1584325" cy="576262"/>
            <a:chOff x="385" y="3339"/>
            <a:chExt cx="998" cy="363"/>
          </a:xfrm>
        </p:grpSpPr>
        <p:sp>
          <p:nvSpPr>
            <p:cNvPr id="8" name="Oval 18"/>
            <p:cNvSpPr>
              <a:spLocks noChangeArrowheads="1"/>
            </p:cNvSpPr>
            <p:nvPr/>
          </p:nvSpPr>
          <p:spPr bwMode="auto">
            <a:xfrm>
              <a:off x="385" y="3339"/>
              <a:ext cx="998" cy="36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Freeform 24"/>
            <p:cNvSpPr>
              <a:spLocks/>
            </p:cNvSpPr>
            <p:nvPr/>
          </p:nvSpPr>
          <p:spPr bwMode="auto">
            <a:xfrm>
              <a:off x="459" y="3377"/>
              <a:ext cx="213" cy="235"/>
            </a:xfrm>
            <a:custGeom>
              <a:avLst/>
              <a:gdLst>
                <a:gd name="T0" fmla="*/ 149 w 213"/>
                <a:gd name="T1" fmla="*/ 27 h 235"/>
                <a:gd name="T2" fmla="*/ 89 w 213"/>
                <a:gd name="T3" fmla="*/ 55 h 235"/>
                <a:gd name="T4" fmla="*/ 45 w 213"/>
                <a:gd name="T5" fmla="*/ 95 h 235"/>
                <a:gd name="T6" fmla="*/ 5 w 213"/>
                <a:gd name="T7" fmla="*/ 147 h 235"/>
                <a:gd name="T8" fmla="*/ 16 w 213"/>
                <a:gd name="T9" fmla="*/ 125 h 235"/>
                <a:gd name="T10" fmla="*/ 35 w 213"/>
                <a:gd name="T11" fmla="*/ 207 h 235"/>
                <a:gd name="T12" fmla="*/ 90 w 213"/>
                <a:gd name="T13" fmla="*/ 225 h 235"/>
                <a:gd name="T14" fmla="*/ 153 w 213"/>
                <a:gd name="T15" fmla="*/ 235 h 235"/>
                <a:gd name="T16" fmla="*/ 165 w 213"/>
                <a:gd name="T17" fmla="*/ 203 h 235"/>
                <a:gd name="T18" fmla="*/ 149 w 213"/>
                <a:gd name="T19" fmla="*/ 155 h 235"/>
                <a:gd name="T20" fmla="*/ 177 w 213"/>
                <a:gd name="T21" fmla="*/ 91 h 235"/>
                <a:gd name="T22" fmla="*/ 201 w 213"/>
                <a:gd name="T23" fmla="*/ 47 h 235"/>
                <a:gd name="T24" fmla="*/ 213 w 213"/>
                <a:gd name="T25" fmla="*/ 11 h 235"/>
                <a:gd name="T26" fmla="*/ 149 w 213"/>
                <a:gd name="T27" fmla="*/ 27 h 2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3"/>
                <a:gd name="T43" fmla="*/ 0 h 235"/>
                <a:gd name="T44" fmla="*/ 213 w 213"/>
                <a:gd name="T45" fmla="*/ 235 h 2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3" h="235">
                  <a:moveTo>
                    <a:pt x="149" y="27"/>
                  </a:moveTo>
                  <a:cubicBezTo>
                    <a:pt x="124" y="33"/>
                    <a:pt x="106" y="44"/>
                    <a:pt x="89" y="55"/>
                  </a:cubicBezTo>
                  <a:cubicBezTo>
                    <a:pt x="75" y="68"/>
                    <a:pt x="57" y="80"/>
                    <a:pt x="45" y="95"/>
                  </a:cubicBezTo>
                  <a:cubicBezTo>
                    <a:pt x="33" y="106"/>
                    <a:pt x="10" y="142"/>
                    <a:pt x="5" y="147"/>
                  </a:cubicBezTo>
                  <a:cubicBezTo>
                    <a:pt x="0" y="152"/>
                    <a:pt x="11" y="115"/>
                    <a:pt x="16" y="125"/>
                  </a:cubicBezTo>
                  <a:cubicBezTo>
                    <a:pt x="7" y="153"/>
                    <a:pt x="1" y="190"/>
                    <a:pt x="35" y="207"/>
                  </a:cubicBezTo>
                  <a:cubicBezTo>
                    <a:pt x="52" y="215"/>
                    <a:pt x="72" y="219"/>
                    <a:pt x="90" y="225"/>
                  </a:cubicBezTo>
                  <a:cubicBezTo>
                    <a:pt x="99" y="228"/>
                    <a:pt x="153" y="235"/>
                    <a:pt x="153" y="235"/>
                  </a:cubicBezTo>
                  <a:cubicBezTo>
                    <a:pt x="162" y="230"/>
                    <a:pt x="166" y="216"/>
                    <a:pt x="165" y="203"/>
                  </a:cubicBezTo>
                  <a:cubicBezTo>
                    <a:pt x="164" y="190"/>
                    <a:pt x="147" y="174"/>
                    <a:pt x="149" y="155"/>
                  </a:cubicBezTo>
                  <a:cubicBezTo>
                    <a:pt x="151" y="136"/>
                    <a:pt x="168" y="109"/>
                    <a:pt x="177" y="91"/>
                  </a:cubicBezTo>
                  <a:cubicBezTo>
                    <a:pt x="186" y="73"/>
                    <a:pt x="195" y="60"/>
                    <a:pt x="201" y="47"/>
                  </a:cubicBezTo>
                  <a:cubicBezTo>
                    <a:pt x="207" y="34"/>
                    <a:pt x="197" y="11"/>
                    <a:pt x="213" y="11"/>
                  </a:cubicBezTo>
                  <a:cubicBezTo>
                    <a:pt x="208" y="0"/>
                    <a:pt x="162" y="24"/>
                    <a:pt x="149" y="27"/>
                  </a:cubicBezTo>
                  <a:close/>
                </a:path>
              </a:pathLst>
            </a:custGeom>
            <a:solidFill>
              <a:srgbClr val="3399FF"/>
            </a:solidFill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Group 30"/>
          <p:cNvGrpSpPr>
            <a:grpSpLocks/>
          </p:cNvGrpSpPr>
          <p:nvPr/>
        </p:nvGrpSpPr>
        <p:grpSpPr bwMode="auto">
          <a:xfrm>
            <a:off x="3665511" y="5286388"/>
            <a:ext cx="1584325" cy="576262"/>
            <a:chOff x="2154" y="3339"/>
            <a:chExt cx="998" cy="363"/>
          </a:xfrm>
        </p:grpSpPr>
        <p:sp>
          <p:nvSpPr>
            <p:cNvPr id="11" name="Oval 19"/>
            <p:cNvSpPr>
              <a:spLocks noChangeArrowheads="1"/>
            </p:cNvSpPr>
            <p:nvPr/>
          </p:nvSpPr>
          <p:spPr bwMode="auto">
            <a:xfrm>
              <a:off x="2154" y="3339"/>
              <a:ext cx="998" cy="36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Freeform 29"/>
            <p:cNvSpPr>
              <a:spLocks/>
            </p:cNvSpPr>
            <p:nvPr/>
          </p:nvSpPr>
          <p:spPr bwMode="auto">
            <a:xfrm>
              <a:off x="2245" y="3385"/>
              <a:ext cx="213" cy="235"/>
            </a:xfrm>
            <a:custGeom>
              <a:avLst/>
              <a:gdLst>
                <a:gd name="T0" fmla="*/ 149 w 213"/>
                <a:gd name="T1" fmla="*/ 27 h 235"/>
                <a:gd name="T2" fmla="*/ 89 w 213"/>
                <a:gd name="T3" fmla="*/ 55 h 235"/>
                <a:gd name="T4" fmla="*/ 45 w 213"/>
                <a:gd name="T5" fmla="*/ 95 h 235"/>
                <a:gd name="T6" fmla="*/ 5 w 213"/>
                <a:gd name="T7" fmla="*/ 147 h 235"/>
                <a:gd name="T8" fmla="*/ 16 w 213"/>
                <a:gd name="T9" fmla="*/ 125 h 235"/>
                <a:gd name="T10" fmla="*/ 35 w 213"/>
                <a:gd name="T11" fmla="*/ 207 h 235"/>
                <a:gd name="T12" fmla="*/ 90 w 213"/>
                <a:gd name="T13" fmla="*/ 225 h 235"/>
                <a:gd name="T14" fmla="*/ 153 w 213"/>
                <a:gd name="T15" fmla="*/ 235 h 235"/>
                <a:gd name="T16" fmla="*/ 165 w 213"/>
                <a:gd name="T17" fmla="*/ 203 h 235"/>
                <a:gd name="T18" fmla="*/ 149 w 213"/>
                <a:gd name="T19" fmla="*/ 155 h 235"/>
                <a:gd name="T20" fmla="*/ 177 w 213"/>
                <a:gd name="T21" fmla="*/ 91 h 235"/>
                <a:gd name="T22" fmla="*/ 201 w 213"/>
                <a:gd name="T23" fmla="*/ 47 h 235"/>
                <a:gd name="T24" fmla="*/ 213 w 213"/>
                <a:gd name="T25" fmla="*/ 11 h 235"/>
                <a:gd name="T26" fmla="*/ 149 w 213"/>
                <a:gd name="T27" fmla="*/ 27 h 2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3"/>
                <a:gd name="T43" fmla="*/ 0 h 235"/>
                <a:gd name="T44" fmla="*/ 213 w 213"/>
                <a:gd name="T45" fmla="*/ 235 h 2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3" h="235">
                  <a:moveTo>
                    <a:pt x="149" y="27"/>
                  </a:moveTo>
                  <a:cubicBezTo>
                    <a:pt x="124" y="33"/>
                    <a:pt x="106" y="44"/>
                    <a:pt x="89" y="55"/>
                  </a:cubicBezTo>
                  <a:cubicBezTo>
                    <a:pt x="75" y="68"/>
                    <a:pt x="57" y="80"/>
                    <a:pt x="45" y="95"/>
                  </a:cubicBezTo>
                  <a:cubicBezTo>
                    <a:pt x="33" y="106"/>
                    <a:pt x="10" y="142"/>
                    <a:pt x="5" y="147"/>
                  </a:cubicBezTo>
                  <a:cubicBezTo>
                    <a:pt x="0" y="152"/>
                    <a:pt x="11" y="115"/>
                    <a:pt x="16" y="125"/>
                  </a:cubicBezTo>
                  <a:cubicBezTo>
                    <a:pt x="7" y="153"/>
                    <a:pt x="1" y="190"/>
                    <a:pt x="35" y="207"/>
                  </a:cubicBezTo>
                  <a:cubicBezTo>
                    <a:pt x="52" y="215"/>
                    <a:pt x="72" y="219"/>
                    <a:pt x="90" y="225"/>
                  </a:cubicBezTo>
                  <a:cubicBezTo>
                    <a:pt x="99" y="228"/>
                    <a:pt x="153" y="235"/>
                    <a:pt x="153" y="235"/>
                  </a:cubicBezTo>
                  <a:cubicBezTo>
                    <a:pt x="162" y="230"/>
                    <a:pt x="166" y="216"/>
                    <a:pt x="165" y="203"/>
                  </a:cubicBezTo>
                  <a:cubicBezTo>
                    <a:pt x="164" y="190"/>
                    <a:pt x="147" y="174"/>
                    <a:pt x="149" y="155"/>
                  </a:cubicBezTo>
                  <a:cubicBezTo>
                    <a:pt x="151" y="136"/>
                    <a:pt x="168" y="109"/>
                    <a:pt x="177" y="91"/>
                  </a:cubicBezTo>
                  <a:cubicBezTo>
                    <a:pt x="186" y="73"/>
                    <a:pt x="195" y="60"/>
                    <a:pt x="201" y="47"/>
                  </a:cubicBezTo>
                  <a:cubicBezTo>
                    <a:pt x="207" y="34"/>
                    <a:pt x="197" y="11"/>
                    <a:pt x="213" y="11"/>
                  </a:cubicBezTo>
                  <a:cubicBezTo>
                    <a:pt x="208" y="0"/>
                    <a:pt x="162" y="24"/>
                    <a:pt x="149" y="27"/>
                  </a:cubicBezTo>
                  <a:close/>
                </a:path>
              </a:pathLst>
            </a:custGeom>
            <a:solidFill>
              <a:srgbClr val="FFFFCC">
                <a:alpha val="85881"/>
              </a:srgbClr>
            </a:solidFill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" name="Group 32"/>
          <p:cNvGrpSpPr>
            <a:grpSpLocks/>
          </p:cNvGrpSpPr>
          <p:nvPr/>
        </p:nvGrpSpPr>
        <p:grpSpPr bwMode="auto">
          <a:xfrm>
            <a:off x="6618261" y="5214950"/>
            <a:ext cx="1584325" cy="576263"/>
            <a:chOff x="4014" y="3294"/>
            <a:chExt cx="998" cy="363"/>
          </a:xfrm>
        </p:grpSpPr>
        <p:sp>
          <p:nvSpPr>
            <p:cNvPr id="14" name="Oval 20"/>
            <p:cNvSpPr>
              <a:spLocks noChangeArrowheads="1"/>
            </p:cNvSpPr>
            <p:nvPr/>
          </p:nvSpPr>
          <p:spPr bwMode="auto">
            <a:xfrm>
              <a:off x="4014" y="3294"/>
              <a:ext cx="998" cy="3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Freeform 31"/>
            <p:cNvSpPr>
              <a:spLocks/>
            </p:cNvSpPr>
            <p:nvPr/>
          </p:nvSpPr>
          <p:spPr bwMode="auto">
            <a:xfrm>
              <a:off x="4105" y="3339"/>
              <a:ext cx="213" cy="235"/>
            </a:xfrm>
            <a:custGeom>
              <a:avLst/>
              <a:gdLst>
                <a:gd name="T0" fmla="*/ 149 w 213"/>
                <a:gd name="T1" fmla="*/ 27 h 235"/>
                <a:gd name="T2" fmla="*/ 89 w 213"/>
                <a:gd name="T3" fmla="*/ 55 h 235"/>
                <a:gd name="T4" fmla="*/ 45 w 213"/>
                <a:gd name="T5" fmla="*/ 95 h 235"/>
                <a:gd name="T6" fmla="*/ 5 w 213"/>
                <a:gd name="T7" fmla="*/ 147 h 235"/>
                <a:gd name="T8" fmla="*/ 16 w 213"/>
                <a:gd name="T9" fmla="*/ 125 h 235"/>
                <a:gd name="T10" fmla="*/ 35 w 213"/>
                <a:gd name="T11" fmla="*/ 207 h 235"/>
                <a:gd name="T12" fmla="*/ 90 w 213"/>
                <a:gd name="T13" fmla="*/ 225 h 235"/>
                <a:gd name="T14" fmla="*/ 153 w 213"/>
                <a:gd name="T15" fmla="*/ 235 h 235"/>
                <a:gd name="T16" fmla="*/ 165 w 213"/>
                <a:gd name="T17" fmla="*/ 203 h 235"/>
                <a:gd name="T18" fmla="*/ 149 w 213"/>
                <a:gd name="T19" fmla="*/ 155 h 235"/>
                <a:gd name="T20" fmla="*/ 177 w 213"/>
                <a:gd name="T21" fmla="*/ 91 h 235"/>
                <a:gd name="T22" fmla="*/ 201 w 213"/>
                <a:gd name="T23" fmla="*/ 47 h 235"/>
                <a:gd name="T24" fmla="*/ 213 w 213"/>
                <a:gd name="T25" fmla="*/ 11 h 235"/>
                <a:gd name="T26" fmla="*/ 149 w 213"/>
                <a:gd name="T27" fmla="*/ 27 h 2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3"/>
                <a:gd name="T43" fmla="*/ 0 h 235"/>
                <a:gd name="T44" fmla="*/ 213 w 213"/>
                <a:gd name="T45" fmla="*/ 235 h 2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3" h="235">
                  <a:moveTo>
                    <a:pt x="149" y="27"/>
                  </a:moveTo>
                  <a:cubicBezTo>
                    <a:pt x="124" y="33"/>
                    <a:pt x="106" y="44"/>
                    <a:pt x="89" y="55"/>
                  </a:cubicBezTo>
                  <a:cubicBezTo>
                    <a:pt x="75" y="68"/>
                    <a:pt x="57" y="80"/>
                    <a:pt x="45" y="95"/>
                  </a:cubicBezTo>
                  <a:cubicBezTo>
                    <a:pt x="33" y="106"/>
                    <a:pt x="10" y="142"/>
                    <a:pt x="5" y="147"/>
                  </a:cubicBezTo>
                  <a:cubicBezTo>
                    <a:pt x="0" y="152"/>
                    <a:pt x="11" y="115"/>
                    <a:pt x="16" y="125"/>
                  </a:cubicBezTo>
                  <a:cubicBezTo>
                    <a:pt x="7" y="153"/>
                    <a:pt x="1" y="190"/>
                    <a:pt x="35" y="207"/>
                  </a:cubicBezTo>
                  <a:cubicBezTo>
                    <a:pt x="52" y="215"/>
                    <a:pt x="72" y="219"/>
                    <a:pt x="90" y="225"/>
                  </a:cubicBezTo>
                  <a:cubicBezTo>
                    <a:pt x="99" y="228"/>
                    <a:pt x="153" y="235"/>
                    <a:pt x="153" y="235"/>
                  </a:cubicBezTo>
                  <a:cubicBezTo>
                    <a:pt x="162" y="230"/>
                    <a:pt x="166" y="216"/>
                    <a:pt x="165" y="203"/>
                  </a:cubicBezTo>
                  <a:cubicBezTo>
                    <a:pt x="164" y="190"/>
                    <a:pt x="147" y="174"/>
                    <a:pt x="149" y="155"/>
                  </a:cubicBezTo>
                  <a:cubicBezTo>
                    <a:pt x="151" y="136"/>
                    <a:pt x="168" y="109"/>
                    <a:pt x="177" y="91"/>
                  </a:cubicBezTo>
                  <a:cubicBezTo>
                    <a:pt x="186" y="73"/>
                    <a:pt x="195" y="60"/>
                    <a:pt x="201" y="47"/>
                  </a:cubicBezTo>
                  <a:cubicBezTo>
                    <a:pt x="207" y="34"/>
                    <a:pt x="197" y="11"/>
                    <a:pt x="213" y="11"/>
                  </a:cubicBezTo>
                  <a:cubicBezTo>
                    <a:pt x="208" y="0"/>
                    <a:pt x="162" y="24"/>
                    <a:pt x="149" y="27"/>
                  </a:cubicBezTo>
                  <a:close/>
                </a:path>
              </a:pathLst>
            </a:custGeom>
            <a:solidFill>
              <a:srgbClr val="FF7C8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Составные цвета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Составные цвета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цвета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получаемые путём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попарног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смешивания основных цветов.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7358082" y="5072074"/>
            <a:ext cx="79216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dirty="0"/>
              <a:t>?</a:t>
            </a:r>
          </a:p>
        </p:txBody>
      </p: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1071538" y="5214950"/>
            <a:ext cx="79216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dirty="0"/>
              <a:t>?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286248" y="5072074"/>
            <a:ext cx="79216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dirty="0"/>
              <a:t>?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468000" y="5214950"/>
            <a:ext cx="2089150" cy="1314456"/>
            <a:chOff x="500034" y="5214950"/>
            <a:chExt cx="2089150" cy="1314456"/>
          </a:xfrm>
        </p:grpSpPr>
        <p:sp>
          <p:nvSpPr>
            <p:cNvPr id="11" name="Oval 17"/>
            <p:cNvSpPr>
              <a:spLocks noChangeArrowheads="1"/>
            </p:cNvSpPr>
            <p:nvPr/>
          </p:nvSpPr>
          <p:spPr bwMode="auto">
            <a:xfrm>
              <a:off x="1071538" y="5214950"/>
              <a:ext cx="1008063" cy="936625"/>
            </a:xfrm>
            <a:prstGeom prst="ellipse">
              <a:avLst/>
            </a:prstGeom>
            <a:solidFill>
              <a:srgbClr val="00E668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Text Box 24"/>
            <p:cNvSpPr txBox="1">
              <a:spLocks noChangeArrowheads="1"/>
            </p:cNvSpPr>
            <p:nvPr/>
          </p:nvSpPr>
          <p:spPr bwMode="auto">
            <a:xfrm>
              <a:off x="500034" y="6072206"/>
              <a:ext cx="2089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>
                  <a:solidFill>
                    <a:srgbClr val="00B050"/>
                  </a:solidFill>
                  <a:latin typeface="+mj-lt"/>
                </a:rPr>
                <a:t>Зелёный</a:t>
              </a:r>
            </a:p>
          </p:txBody>
        </p:sp>
      </p:grpSp>
      <p:grpSp>
        <p:nvGrpSpPr>
          <p:cNvPr id="17" name="Group 28"/>
          <p:cNvGrpSpPr>
            <a:grpSpLocks/>
          </p:cNvGrpSpPr>
          <p:nvPr/>
        </p:nvGrpSpPr>
        <p:grpSpPr bwMode="auto">
          <a:xfrm>
            <a:off x="827584" y="3212976"/>
            <a:ext cx="1584325" cy="576262"/>
            <a:chOff x="385" y="3339"/>
            <a:chExt cx="998" cy="363"/>
          </a:xfrm>
        </p:grpSpPr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385" y="3339"/>
              <a:ext cx="998" cy="36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Freeform 24"/>
            <p:cNvSpPr>
              <a:spLocks/>
            </p:cNvSpPr>
            <p:nvPr/>
          </p:nvSpPr>
          <p:spPr bwMode="auto">
            <a:xfrm>
              <a:off x="459" y="3377"/>
              <a:ext cx="213" cy="235"/>
            </a:xfrm>
            <a:custGeom>
              <a:avLst/>
              <a:gdLst>
                <a:gd name="T0" fmla="*/ 149 w 213"/>
                <a:gd name="T1" fmla="*/ 27 h 235"/>
                <a:gd name="T2" fmla="*/ 89 w 213"/>
                <a:gd name="T3" fmla="*/ 55 h 235"/>
                <a:gd name="T4" fmla="*/ 45 w 213"/>
                <a:gd name="T5" fmla="*/ 95 h 235"/>
                <a:gd name="T6" fmla="*/ 5 w 213"/>
                <a:gd name="T7" fmla="*/ 147 h 235"/>
                <a:gd name="T8" fmla="*/ 16 w 213"/>
                <a:gd name="T9" fmla="*/ 125 h 235"/>
                <a:gd name="T10" fmla="*/ 35 w 213"/>
                <a:gd name="T11" fmla="*/ 207 h 235"/>
                <a:gd name="T12" fmla="*/ 90 w 213"/>
                <a:gd name="T13" fmla="*/ 225 h 235"/>
                <a:gd name="T14" fmla="*/ 153 w 213"/>
                <a:gd name="T15" fmla="*/ 235 h 235"/>
                <a:gd name="T16" fmla="*/ 165 w 213"/>
                <a:gd name="T17" fmla="*/ 203 h 235"/>
                <a:gd name="T18" fmla="*/ 149 w 213"/>
                <a:gd name="T19" fmla="*/ 155 h 235"/>
                <a:gd name="T20" fmla="*/ 177 w 213"/>
                <a:gd name="T21" fmla="*/ 91 h 235"/>
                <a:gd name="T22" fmla="*/ 201 w 213"/>
                <a:gd name="T23" fmla="*/ 47 h 235"/>
                <a:gd name="T24" fmla="*/ 213 w 213"/>
                <a:gd name="T25" fmla="*/ 11 h 235"/>
                <a:gd name="T26" fmla="*/ 149 w 213"/>
                <a:gd name="T27" fmla="*/ 27 h 2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3"/>
                <a:gd name="T43" fmla="*/ 0 h 235"/>
                <a:gd name="T44" fmla="*/ 213 w 213"/>
                <a:gd name="T45" fmla="*/ 235 h 2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3" h="235">
                  <a:moveTo>
                    <a:pt x="149" y="27"/>
                  </a:moveTo>
                  <a:cubicBezTo>
                    <a:pt x="124" y="33"/>
                    <a:pt x="106" y="44"/>
                    <a:pt x="89" y="55"/>
                  </a:cubicBezTo>
                  <a:cubicBezTo>
                    <a:pt x="75" y="68"/>
                    <a:pt x="57" y="80"/>
                    <a:pt x="45" y="95"/>
                  </a:cubicBezTo>
                  <a:cubicBezTo>
                    <a:pt x="33" y="106"/>
                    <a:pt x="10" y="142"/>
                    <a:pt x="5" y="147"/>
                  </a:cubicBezTo>
                  <a:cubicBezTo>
                    <a:pt x="0" y="152"/>
                    <a:pt x="11" y="115"/>
                    <a:pt x="16" y="125"/>
                  </a:cubicBezTo>
                  <a:cubicBezTo>
                    <a:pt x="7" y="153"/>
                    <a:pt x="1" y="190"/>
                    <a:pt x="35" y="207"/>
                  </a:cubicBezTo>
                  <a:cubicBezTo>
                    <a:pt x="52" y="215"/>
                    <a:pt x="72" y="219"/>
                    <a:pt x="90" y="225"/>
                  </a:cubicBezTo>
                  <a:cubicBezTo>
                    <a:pt x="99" y="228"/>
                    <a:pt x="153" y="235"/>
                    <a:pt x="153" y="235"/>
                  </a:cubicBezTo>
                  <a:cubicBezTo>
                    <a:pt x="162" y="230"/>
                    <a:pt x="166" y="216"/>
                    <a:pt x="165" y="203"/>
                  </a:cubicBezTo>
                  <a:cubicBezTo>
                    <a:pt x="164" y="190"/>
                    <a:pt x="147" y="174"/>
                    <a:pt x="149" y="155"/>
                  </a:cubicBezTo>
                  <a:cubicBezTo>
                    <a:pt x="151" y="136"/>
                    <a:pt x="168" y="109"/>
                    <a:pt x="177" y="91"/>
                  </a:cubicBezTo>
                  <a:cubicBezTo>
                    <a:pt x="186" y="73"/>
                    <a:pt x="195" y="60"/>
                    <a:pt x="201" y="47"/>
                  </a:cubicBezTo>
                  <a:cubicBezTo>
                    <a:pt x="207" y="34"/>
                    <a:pt x="197" y="11"/>
                    <a:pt x="213" y="11"/>
                  </a:cubicBezTo>
                  <a:cubicBezTo>
                    <a:pt x="208" y="0"/>
                    <a:pt x="162" y="24"/>
                    <a:pt x="149" y="27"/>
                  </a:cubicBezTo>
                  <a:close/>
                </a:path>
              </a:pathLst>
            </a:custGeom>
            <a:solidFill>
              <a:srgbClr val="3399FF"/>
            </a:solidFill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" name="Group 30"/>
          <p:cNvGrpSpPr>
            <a:grpSpLocks/>
          </p:cNvGrpSpPr>
          <p:nvPr/>
        </p:nvGrpSpPr>
        <p:grpSpPr bwMode="auto">
          <a:xfrm>
            <a:off x="3923928" y="3284984"/>
            <a:ext cx="1584325" cy="576262"/>
            <a:chOff x="2154" y="3339"/>
            <a:chExt cx="998" cy="363"/>
          </a:xfrm>
        </p:grpSpPr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2154" y="3339"/>
              <a:ext cx="998" cy="36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Freeform 29"/>
            <p:cNvSpPr>
              <a:spLocks/>
            </p:cNvSpPr>
            <p:nvPr/>
          </p:nvSpPr>
          <p:spPr bwMode="auto">
            <a:xfrm>
              <a:off x="2245" y="3385"/>
              <a:ext cx="213" cy="235"/>
            </a:xfrm>
            <a:custGeom>
              <a:avLst/>
              <a:gdLst>
                <a:gd name="T0" fmla="*/ 149 w 213"/>
                <a:gd name="T1" fmla="*/ 27 h 235"/>
                <a:gd name="T2" fmla="*/ 89 w 213"/>
                <a:gd name="T3" fmla="*/ 55 h 235"/>
                <a:gd name="T4" fmla="*/ 45 w 213"/>
                <a:gd name="T5" fmla="*/ 95 h 235"/>
                <a:gd name="T6" fmla="*/ 5 w 213"/>
                <a:gd name="T7" fmla="*/ 147 h 235"/>
                <a:gd name="T8" fmla="*/ 16 w 213"/>
                <a:gd name="T9" fmla="*/ 125 h 235"/>
                <a:gd name="T10" fmla="*/ 35 w 213"/>
                <a:gd name="T11" fmla="*/ 207 h 235"/>
                <a:gd name="T12" fmla="*/ 90 w 213"/>
                <a:gd name="T13" fmla="*/ 225 h 235"/>
                <a:gd name="T14" fmla="*/ 153 w 213"/>
                <a:gd name="T15" fmla="*/ 235 h 235"/>
                <a:gd name="T16" fmla="*/ 165 w 213"/>
                <a:gd name="T17" fmla="*/ 203 h 235"/>
                <a:gd name="T18" fmla="*/ 149 w 213"/>
                <a:gd name="T19" fmla="*/ 155 h 235"/>
                <a:gd name="T20" fmla="*/ 177 w 213"/>
                <a:gd name="T21" fmla="*/ 91 h 235"/>
                <a:gd name="T22" fmla="*/ 201 w 213"/>
                <a:gd name="T23" fmla="*/ 47 h 235"/>
                <a:gd name="T24" fmla="*/ 213 w 213"/>
                <a:gd name="T25" fmla="*/ 11 h 235"/>
                <a:gd name="T26" fmla="*/ 149 w 213"/>
                <a:gd name="T27" fmla="*/ 27 h 2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3"/>
                <a:gd name="T43" fmla="*/ 0 h 235"/>
                <a:gd name="T44" fmla="*/ 213 w 213"/>
                <a:gd name="T45" fmla="*/ 235 h 2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3" h="235">
                  <a:moveTo>
                    <a:pt x="149" y="27"/>
                  </a:moveTo>
                  <a:cubicBezTo>
                    <a:pt x="124" y="33"/>
                    <a:pt x="106" y="44"/>
                    <a:pt x="89" y="55"/>
                  </a:cubicBezTo>
                  <a:cubicBezTo>
                    <a:pt x="75" y="68"/>
                    <a:pt x="57" y="80"/>
                    <a:pt x="45" y="95"/>
                  </a:cubicBezTo>
                  <a:cubicBezTo>
                    <a:pt x="33" y="106"/>
                    <a:pt x="10" y="142"/>
                    <a:pt x="5" y="147"/>
                  </a:cubicBezTo>
                  <a:cubicBezTo>
                    <a:pt x="0" y="152"/>
                    <a:pt x="11" y="115"/>
                    <a:pt x="16" y="125"/>
                  </a:cubicBezTo>
                  <a:cubicBezTo>
                    <a:pt x="7" y="153"/>
                    <a:pt x="1" y="190"/>
                    <a:pt x="35" y="207"/>
                  </a:cubicBezTo>
                  <a:cubicBezTo>
                    <a:pt x="52" y="215"/>
                    <a:pt x="72" y="219"/>
                    <a:pt x="90" y="225"/>
                  </a:cubicBezTo>
                  <a:cubicBezTo>
                    <a:pt x="99" y="228"/>
                    <a:pt x="153" y="235"/>
                    <a:pt x="153" y="235"/>
                  </a:cubicBezTo>
                  <a:cubicBezTo>
                    <a:pt x="162" y="230"/>
                    <a:pt x="166" y="216"/>
                    <a:pt x="165" y="203"/>
                  </a:cubicBezTo>
                  <a:cubicBezTo>
                    <a:pt x="164" y="190"/>
                    <a:pt x="147" y="174"/>
                    <a:pt x="149" y="155"/>
                  </a:cubicBezTo>
                  <a:cubicBezTo>
                    <a:pt x="151" y="136"/>
                    <a:pt x="168" y="109"/>
                    <a:pt x="177" y="91"/>
                  </a:cubicBezTo>
                  <a:cubicBezTo>
                    <a:pt x="186" y="73"/>
                    <a:pt x="195" y="60"/>
                    <a:pt x="201" y="47"/>
                  </a:cubicBezTo>
                  <a:cubicBezTo>
                    <a:pt x="207" y="34"/>
                    <a:pt x="197" y="11"/>
                    <a:pt x="213" y="11"/>
                  </a:cubicBezTo>
                  <a:cubicBezTo>
                    <a:pt x="208" y="0"/>
                    <a:pt x="162" y="24"/>
                    <a:pt x="149" y="27"/>
                  </a:cubicBezTo>
                  <a:close/>
                </a:path>
              </a:pathLst>
            </a:custGeom>
            <a:solidFill>
              <a:srgbClr val="FFFFCC">
                <a:alpha val="85881"/>
              </a:srgbClr>
            </a:solidFill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3" name="Group 32"/>
          <p:cNvGrpSpPr>
            <a:grpSpLocks/>
          </p:cNvGrpSpPr>
          <p:nvPr/>
        </p:nvGrpSpPr>
        <p:grpSpPr bwMode="auto">
          <a:xfrm>
            <a:off x="6929454" y="3000372"/>
            <a:ext cx="1584325" cy="576263"/>
            <a:chOff x="4014" y="3294"/>
            <a:chExt cx="998" cy="363"/>
          </a:xfrm>
        </p:grpSpPr>
        <p:sp>
          <p:nvSpPr>
            <p:cNvPr id="24" name="Oval 20"/>
            <p:cNvSpPr>
              <a:spLocks noChangeArrowheads="1"/>
            </p:cNvSpPr>
            <p:nvPr/>
          </p:nvSpPr>
          <p:spPr bwMode="auto">
            <a:xfrm>
              <a:off x="4014" y="3294"/>
              <a:ext cx="998" cy="3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Freeform 31"/>
            <p:cNvSpPr>
              <a:spLocks/>
            </p:cNvSpPr>
            <p:nvPr/>
          </p:nvSpPr>
          <p:spPr bwMode="auto">
            <a:xfrm>
              <a:off x="4105" y="3339"/>
              <a:ext cx="213" cy="235"/>
            </a:xfrm>
            <a:custGeom>
              <a:avLst/>
              <a:gdLst>
                <a:gd name="T0" fmla="*/ 149 w 213"/>
                <a:gd name="T1" fmla="*/ 27 h 235"/>
                <a:gd name="T2" fmla="*/ 89 w 213"/>
                <a:gd name="T3" fmla="*/ 55 h 235"/>
                <a:gd name="T4" fmla="*/ 45 w 213"/>
                <a:gd name="T5" fmla="*/ 95 h 235"/>
                <a:gd name="T6" fmla="*/ 5 w 213"/>
                <a:gd name="T7" fmla="*/ 147 h 235"/>
                <a:gd name="T8" fmla="*/ 16 w 213"/>
                <a:gd name="T9" fmla="*/ 125 h 235"/>
                <a:gd name="T10" fmla="*/ 35 w 213"/>
                <a:gd name="T11" fmla="*/ 207 h 235"/>
                <a:gd name="T12" fmla="*/ 90 w 213"/>
                <a:gd name="T13" fmla="*/ 225 h 235"/>
                <a:gd name="T14" fmla="*/ 153 w 213"/>
                <a:gd name="T15" fmla="*/ 235 h 235"/>
                <a:gd name="T16" fmla="*/ 165 w 213"/>
                <a:gd name="T17" fmla="*/ 203 h 235"/>
                <a:gd name="T18" fmla="*/ 149 w 213"/>
                <a:gd name="T19" fmla="*/ 155 h 235"/>
                <a:gd name="T20" fmla="*/ 177 w 213"/>
                <a:gd name="T21" fmla="*/ 91 h 235"/>
                <a:gd name="T22" fmla="*/ 201 w 213"/>
                <a:gd name="T23" fmla="*/ 47 h 235"/>
                <a:gd name="T24" fmla="*/ 213 w 213"/>
                <a:gd name="T25" fmla="*/ 11 h 235"/>
                <a:gd name="T26" fmla="*/ 149 w 213"/>
                <a:gd name="T27" fmla="*/ 27 h 2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3"/>
                <a:gd name="T43" fmla="*/ 0 h 235"/>
                <a:gd name="T44" fmla="*/ 213 w 213"/>
                <a:gd name="T45" fmla="*/ 235 h 2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3" h="235">
                  <a:moveTo>
                    <a:pt x="149" y="27"/>
                  </a:moveTo>
                  <a:cubicBezTo>
                    <a:pt x="124" y="33"/>
                    <a:pt x="106" y="44"/>
                    <a:pt x="89" y="55"/>
                  </a:cubicBezTo>
                  <a:cubicBezTo>
                    <a:pt x="75" y="68"/>
                    <a:pt x="57" y="80"/>
                    <a:pt x="45" y="95"/>
                  </a:cubicBezTo>
                  <a:cubicBezTo>
                    <a:pt x="33" y="106"/>
                    <a:pt x="10" y="142"/>
                    <a:pt x="5" y="147"/>
                  </a:cubicBezTo>
                  <a:cubicBezTo>
                    <a:pt x="0" y="152"/>
                    <a:pt x="11" y="115"/>
                    <a:pt x="16" y="125"/>
                  </a:cubicBezTo>
                  <a:cubicBezTo>
                    <a:pt x="7" y="153"/>
                    <a:pt x="1" y="190"/>
                    <a:pt x="35" y="207"/>
                  </a:cubicBezTo>
                  <a:cubicBezTo>
                    <a:pt x="52" y="215"/>
                    <a:pt x="72" y="219"/>
                    <a:pt x="90" y="225"/>
                  </a:cubicBezTo>
                  <a:cubicBezTo>
                    <a:pt x="99" y="228"/>
                    <a:pt x="153" y="235"/>
                    <a:pt x="153" y="235"/>
                  </a:cubicBezTo>
                  <a:cubicBezTo>
                    <a:pt x="162" y="230"/>
                    <a:pt x="166" y="216"/>
                    <a:pt x="165" y="203"/>
                  </a:cubicBezTo>
                  <a:cubicBezTo>
                    <a:pt x="164" y="190"/>
                    <a:pt x="147" y="174"/>
                    <a:pt x="149" y="155"/>
                  </a:cubicBezTo>
                  <a:cubicBezTo>
                    <a:pt x="151" y="136"/>
                    <a:pt x="168" y="109"/>
                    <a:pt x="177" y="91"/>
                  </a:cubicBezTo>
                  <a:cubicBezTo>
                    <a:pt x="186" y="73"/>
                    <a:pt x="195" y="60"/>
                    <a:pt x="201" y="47"/>
                  </a:cubicBezTo>
                  <a:cubicBezTo>
                    <a:pt x="207" y="34"/>
                    <a:pt x="197" y="11"/>
                    <a:pt x="213" y="11"/>
                  </a:cubicBezTo>
                  <a:cubicBezTo>
                    <a:pt x="208" y="0"/>
                    <a:pt x="162" y="24"/>
                    <a:pt x="149" y="27"/>
                  </a:cubicBezTo>
                  <a:close/>
                </a:path>
              </a:pathLst>
            </a:custGeom>
            <a:solidFill>
              <a:srgbClr val="FF7C8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2073258" y="3500438"/>
            <a:ext cx="5715040" cy="2000264"/>
            <a:chOff x="2073258" y="3500438"/>
            <a:chExt cx="5715040" cy="2000264"/>
          </a:xfrm>
        </p:grpSpPr>
        <p:cxnSp>
          <p:nvCxnSpPr>
            <p:cNvPr id="29" name="Прямая со стрелкой 28"/>
            <p:cNvCxnSpPr/>
            <p:nvPr/>
          </p:nvCxnSpPr>
          <p:spPr>
            <a:xfrm rot="5400000">
              <a:off x="7037405" y="4392619"/>
              <a:ext cx="1500198" cy="1588"/>
            </a:xfrm>
            <a:prstGeom prst="straightConnector1">
              <a:avLst/>
            </a:prstGeom>
            <a:ln w="603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>
              <a:off x="2073258" y="3500438"/>
              <a:ext cx="5213386" cy="2000264"/>
            </a:xfrm>
            <a:prstGeom prst="straightConnector1">
              <a:avLst/>
            </a:prstGeom>
            <a:ln w="60325">
              <a:solidFill>
                <a:srgbClr val="003DB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Группа 39"/>
          <p:cNvGrpSpPr/>
          <p:nvPr/>
        </p:nvGrpSpPr>
        <p:grpSpPr>
          <a:xfrm>
            <a:off x="1570810" y="3571876"/>
            <a:ext cx="2574150" cy="1571636"/>
            <a:chOff x="1570810" y="3571876"/>
            <a:chExt cx="2574150" cy="1571636"/>
          </a:xfrm>
        </p:grpSpPr>
        <p:cxnSp>
          <p:nvCxnSpPr>
            <p:cNvPr id="27" name="Прямая со стрелкой 26"/>
            <p:cNvCxnSpPr/>
            <p:nvPr/>
          </p:nvCxnSpPr>
          <p:spPr>
            <a:xfrm rot="5400000">
              <a:off x="821505" y="4321975"/>
              <a:ext cx="1500198" cy="1588"/>
            </a:xfrm>
            <a:prstGeom prst="straightConnector1">
              <a:avLst/>
            </a:prstGeom>
            <a:ln w="60325">
              <a:solidFill>
                <a:srgbClr val="003DB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/>
            <p:nvPr/>
          </p:nvCxnSpPr>
          <p:spPr>
            <a:xfrm rot="10800000" flipV="1">
              <a:off x="1928794" y="3571876"/>
              <a:ext cx="2216166" cy="1571636"/>
            </a:xfrm>
            <a:prstGeom prst="straightConnector1">
              <a:avLst/>
            </a:prstGeom>
            <a:ln w="6032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Группа 38"/>
          <p:cNvGrpSpPr/>
          <p:nvPr/>
        </p:nvGrpSpPr>
        <p:grpSpPr>
          <a:xfrm>
            <a:off x="4714876" y="3571876"/>
            <a:ext cx="2430480" cy="1714512"/>
            <a:chOff x="4714876" y="3571876"/>
            <a:chExt cx="2430480" cy="1714512"/>
          </a:xfrm>
        </p:grpSpPr>
        <p:cxnSp>
          <p:nvCxnSpPr>
            <p:cNvPr id="28" name="Прямая со стрелкой 27"/>
            <p:cNvCxnSpPr/>
            <p:nvPr/>
          </p:nvCxnSpPr>
          <p:spPr>
            <a:xfrm rot="5400000">
              <a:off x="3965571" y="4392619"/>
              <a:ext cx="1500198" cy="1588"/>
            </a:xfrm>
            <a:prstGeom prst="straightConnector1">
              <a:avLst/>
            </a:prstGeom>
            <a:ln w="6032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/>
            <p:nvPr/>
          </p:nvCxnSpPr>
          <p:spPr>
            <a:xfrm rot="10800000" flipV="1">
              <a:off x="5143504" y="3571876"/>
              <a:ext cx="2001852" cy="1714512"/>
            </a:xfrm>
            <a:prstGeom prst="straightConnector1">
              <a:avLst/>
            </a:prstGeom>
            <a:ln w="603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/>
          <p:cNvGrpSpPr/>
          <p:nvPr/>
        </p:nvGrpSpPr>
        <p:grpSpPr>
          <a:xfrm>
            <a:off x="3714744" y="5286388"/>
            <a:ext cx="2089150" cy="1314456"/>
            <a:chOff x="3714744" y="5286388"/>
            <a:chExt cx="2089150" cy="1314456"/>
          </a:xfrm>
        </p:grpSpPr>
        <p:sp>
          <p:nvSpPr>
            <p:cNvPr id="12" name="Oval 18"/>
            <p:cNvSpPr>
              <a:spLocks noChangeArrowheads="1"/>
            </p:cNvSpPr>
            <p:nvPr/>
          </p:nvSpPr>
          <p:spPr bwMode="auto">
            <a:xfrm>
              <a:off x="4214810" y="5286388"/>
              <a:ext cx="1008062" cy="936625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" name="Text Box 24"/>
            <p:cNvSpPr txBox="1">
              <a:spLocks noChangeArrowheads="1"/>
            </p:cNvSpPr>
            <p:nvPr/>
          </p:nvSpPr>
          <p:spPr bwMode="auto">
            <a:xfrm>
              <a:off x="3714744" y="6143644"/>
              <a:ext cx="2089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 smtClean="0">
                  <a:solidFill>
                    <a:srgbClr val="F5800B"/>
                  </a:solidFill>
                  <a:latin typeface="+mj-lt"/>
                </a:rPr>
                <a:t>Оранжевый</a:t>
              </a:r>
              <a:endParaRPr lang="ru-RU" sz="2400" b="1" dirty="0">
                <a:solidFill>
                  <a:srgbClr val="F5800B"/>
                </a:solidFill>
                <a:latin typeface="+mj-lt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6715140" y="5286388"/>
            <a:ext cx="2089150" cy="1314456"/>
            <a:chOff x="6715140" y="5286388"/>
            <a:chExt cx="2089150" cy="1314456"/>
          </a:xfrm>
        </p:grpSpPr>
        <p:sp>
          <p:nvSpPr>
            <p:cNvPr id="13" name="Oval 19"/>
            <p:cNvSpPr>
              <a:spLocks noChangeArrowheads="1"/>
            </p:cNvSpPr>
            <p:nvPr/>
          </p:nvSpPr>
          <p:spPr bwMode="auto">
            <a:xfrm>
              <a:off x="7286644" y="5286388"/>
              <a:ext cx="1008062" cy="936625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Text Box 24"/>
            <p:cNvSpPr txBox="1">
              <a:spLocks noChangeArrowheads="1"/>
            </p:cNvSpPr>
            <p:nvPr/>
          </p:nvSpPr>
          <p:spPr bwMode="auto">
            <a:xfrm>
              <a:off x="6715140" y="6143644"/>
              <a:ext cx="2089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 smtClean="0">
                  <a:solidFill>
                    <a:srgbClr val="7030A0"/>
                  </a:solidFill>
                  <a:latin typeface="+mj-lt"/>
                </a:rPr>
                <a:t>Фиолетовый</a:t>
              </a:r>
              <a:endParaRPr lang="ru-RU" sz="2400" b="1" dirty="0">
                <a:solidFill>
                  <a:srgbClr val="7030A0"/>
                </a:solidFill>
                <a:latin typeface="+mj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Цветовой круг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43570" y="1928802"/>
            <a:ext cx="3286148" cy="435771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Цветовой круг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можно расширить, добавляя в него цвета, полученные смешением основных и составных цветов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928802"/>
            <a:ext cx="5086350" cy="4387850"/>
          </a:xfrm>
          <a:prstGeom prst="rect">
            <a:avLst/>
          </a:prstGeom>
          <a:noFill/>
          <a:ln w="15875">
            <a:solidFill>
              <a:schemeClr val="tx2">
                <a:lumMod val="5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786454"/>
            <a:ext cx="8715436" cy="90965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Живопись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это такой вид изобразительного искусства, в котором цвет играет главную роль</a:t>
            </a:r>
          </a:p>
          <a:p>
            <a:endParaRPr lang="ru-RU" dirty="0">
              <a:solidFill>
                <a:srgbClr val="003DB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lib.rus.ec/i/43/287443/pic_8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640959" cy="511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</TotalTime>
  <Words>173</Words>
  <Application>Microsoft Office PowerPoint</Application>
  <PresentationFormat>Экран (4:3)</PresentationFormat>
  <Paragraphs>55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Знакомство с цветоведением</vt:lpstr>
      <vt:lpstr>Презентация PowerPoint</vt:lpstr>
      <vt:lpstr>Радуга</vt:lpstr>
      <vt:lpstr>Презентация PowerPoint</vt:lpstr>
      <vt:lpstr>Презентация PowerPoint</vt:lpstr>
      <vt:lpstr>Основные цвета</vt:lpstr>
      <vt:lpstr>Составные цвета</vt:lpstr>
      <vt:lpstr>Цветовой круг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характеристики цвета</vt:lpstr>
      <vt:lpstr>Родственные цвета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Практическая  работа</vt:lpstr>
    </vt:vector>
  </TitlesOfParts>
  <Company>BEST_XP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</dc:creator>
  <cp:lastModifiedBy>дом2</cp:lastModifiedBy>
  <cp:revision>74</cp:revision>
  <dcterms:created xsi:type="dcterms:W3CDTF">2009-10-02T05:35:29Z</dcterms:created>
  <dcterms:modified xsi:type="dcterms:W3CDTF">2014-01-29T10:41:53Z</dcterms:modified>
</cp:coreProperties>
</file>