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65" r:id="rId3"/>
    <p:sldId id="266" r:id="rId4"/>
    <p:sldId id="267" r:id="rId5"/>
    <p:sldId id="268" r:id="rId6"/>
    <p:sldId id="269" r:id="rId7"/>
    <p:sldId id="271" r:id="rId8"/>
    <p:sldId id="270" r:id="rId9"/>
    <p:sldId id="272" r:id="rId10"/>
    <p:sldId id="273" r:id="rId11"/>
    <p:sldId id="257" r:id="rId12"/>
    <p:sldId id="261" r:id="rId13"/>
    <p:sldId id="258" r:id="rId14"/>
    <p:sldId id="274" r:id="rId15"/>
    <p:sldId id="279" r:id="rId16"/>
    <p:sldId id="280" r:id="rId17"/>
    <p:sldId id="278" r:id="rId18"/>
    <p:sldId id="275" r:id="rId19"/>
    <p:sldId id="263" r:id="rId20"/>
    <p:sldId id="26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AD38C"/>
    <a:srgbClr val="FFCCFF"/>
    <a:srgbClr val="FFFF66"/>
    <a:srgbClr val="7B2B0B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Office%20PowerPoint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roundedCorners val="1"/>
  <c:style val="2"/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'[Диаграмма в Microsoft Office PowerPoint]Лист1'!$D$2</c:f>
              <c:strCache>
                <c:ptCount val="1"/>
                <c:pt idx="0">
                  <c:v>спортивные</c:v>
                </c:pt>
              </c:strCache>
            </c:strRef>
          </c:tx>
          <c:invertIfNegative val="1"/>
          <c:val>
            <c:numRef>
              <c:f>'[Диаграмма в Microsoft Office PowerPoint]Лист1'!$D$3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Office PowerPoint]Лист1'!$E$2</c:f>
              <c:strCache>
                <c:ptCount val="1"/>
                <c:pt idx="0">
                  <c:v>развлекательные</c:v>
                </c:pt>
              </c:strCache>
            </c:strRef>
          </c:tx>
          <c:invertIfNegative val="1"/>
          <c:val>
            <c:numRef>
              <c:f>'[Диаграмма в Microsoft Office PowerPoint]Лист1'!$E$3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2"/>
          <c:order val="2"/>
          <c:tx>
            <c:strRef>
              <c:f>'[Диаграмма в Microsoft Office PowerPoint]Лист1'!$F$2</c:f>
              <c:strCache>
                <c:ptCount val="1"/>
                <c:pt idx="0">
                  <c:v>познавательные</c:v>
                </c:pt>
              </c:strCache>
            </c:strRef>
          </c:tx>
          <c:invertIfNegative val="1"/>
          <c:val>
            <c:numRef>
              <c:f>'[Диаграмма в Microsoft Office PowerPoint]Лист1'!$F$3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3"/>
          <c:order val="3"/>
          <c:tx>
            <c:strRef>
              <c:f>'[Диаграмма в Microsoft Office PowerPoint]Лист1'!$G$2</c:f>
              <c:strCache>
                <c:ptCount val="1"/>
                <c:pt idx="0">
                  <c:v>социально-ориентированные</c:v>
                </c:pt>
              </c:strCache>
            </c:strRef>
          </c:tx>
          <c:invertIfNegative val="1"/>
          <c:val>
            <c:numRef>
              <c:f>'[Диаграмма в Microsoft Office PowerPoint]Лист1'!$G$3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1484800"/>
        <c:axId val="40308096"/>
      </c:barChart>
      <c:catAx>
        <c:axId val="81484800"/>
        <c:scaling>
          <c:orientation val="minMax"/>
        </c:scaling>
        <c:delete val="1"/>
        <c:axPos val="b"/>
        <c:majorTickMark val="cross"/>
        <c:minorTickMark val="cross"/>
        <c:tickLblPos val="nextTo"/>
        <c:crossAx val="40308096"/>
        <c:crosses val="autoZero"/>
        <c:auto val="1"/>
        <c:lblAlgn val="ctr"/>
        <c:lblOffset val="100"/>
        <c:noMultiLvlLbl val="1"/>
      </c:catAx>
      <c:valAx>
        <c:axId val="40308096"/>
        <c:scaling>
          <c:orientation val="minMax"/>
        </c:scaling>
        <c:delete val="1"/>
        <c:axPos val="l"/>
        <c:majorGridlines/>
        <c:numFmt formatCode="General" sourceLinked="1"/>
        <c:majorTickMark val="cross"/>
        <c:minorTickMark val="cross"/>
        <c:tickLblPos val="nextTo"/>
        <c:crossAx val="8148480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200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200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200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2000"/>
            </a:pPr>
            <a:endParaRPr lang="ru-RU"/>
          </a:p>
        </c:txPr>
      </c:legendEntry>
      <c:layout>
        <c:manualLayout>
          <c:xMode val="edge"/>
          <c:yMode val="edge"/>
          <c:x val="0.70905980330922402"/>
          <c:y val="0.21331924277772504"/>
          <c:w val="0.28168098348704207"/>
          <c:h val="0.63790004469766992"/>
        </c:manualLayout>
      </c:layout>
      <c:overlay val="1"/>
    </c:legend>
    <c:plotVisOnly val="1"/>
    <c:dispBlanksAs val="zero"/>
    <c:showDLblsOverMax val="1"/>
  </c:chart>
  <c:externalData r:id="rId1">
    <c:autoUpdate val="1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AAAB2F-33E7-4FB4-AFA6-FE915F0E9092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61E442-E8D9-41ED-9157-659A9EEF8D5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866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1E442-E8D9-41ED-9157-659A9EEF8D5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1E442-E8D9-41ED-9157-659A9EEF8D5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61E442-E8D9-41ED-9157-659A9EEF8D5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00">
            <a:alpha val="1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Модель взаимодействия «Школа - одаренный ребёнок»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B2B0B"/>
                </a:solidFill>
              </a:rPr>
              <a:t>Из опыта работы по программе «Одаренные дети»</a:t>
            </a:r>
          </a:p>
          <a:p>
            <a:r>
              <a:rPr lang="ru-RU" dirty="0" smtClean="0">
                <a:solidFill>
                  <a:srgbClr val="7B2B0B"/>
                </a:solidFill>
              </a:rPr>
              <a:t>МОУ «АСОШ № 49»</a:t>
            </a:r>
            <a:endParaRPr lang="ru-RU" dirty="0">
              <a:solidFill>
                <a:srgbClr val="7B2B0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5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Важнейшие проблемы в  работе школы  с одаренными детьми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 Материально- техническое  обеспечение школы </a:t>
            </a:r>
          </a:p>
          <a:p>
            <a:pPr>
              <a:buNone/>
            </a:pPr>
            <a:r>
              <a:rPr lang="ru-RU" dirty="0" smtClean="0"/>
              <a:t>2.  Психолого-педагогическая диагностика и ее совер­шенствование.</a:t>
            </a:r>
          </a:p>
          <a:p>
            <a:pPr>
              <a:buNone/>
            </a:pPr>
            <a:r>
              <a:rPr lang="ru-RU" dirty="0" smtClean="0"/>
              <a:t>3. Подготовка педагогов для работы с одаренными детьми.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итоги спортивной работы школы </a:t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214424"/>
          <a:ext cx="8229600" cy="5216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555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Виды спорта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20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Года</a:t>
                      </a:r>
                      <a:endParaRPr lang="ru-RU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55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20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2011-</a:t>
                      </a:r>
                      <a:r>
                        <a:rPr lang="ru-RU" sz="20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2012-2013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latin typeface="Times New Roman"/>
                          <a:ea typeface="Times New Roman"/>
                          <a:cs typeface="Times New Roman"/>
                        </a:rPr>
                        <a:t>2013-2014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6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Волейбол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6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Баскетбол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6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Мини-футбол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3 место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</a:p>
                  </a:txBody>
                  <a:tcPr marL="68580" marR="68580" marT="0" marB="0"/>
                </a:tc>
              </a:tr>
              <a:tr h="5556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Плавание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</a:p>
                  </a:txBody>
                  <a:tcPr marL="68580" marR="68580" marT="0" marB="0"/>
                </a:tc>
              </a:tr>
              <a:tr h="5556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Настольный теннис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</a:p>
                  </a:txBody>
                  <a:tcPr marL="68580" marR="68580" marT="0" marB="0"/>
                </a:tc>
              </a:tr>
              <a:tr h="55562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Лёгкая атлетика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2 место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Не проводились соревнования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556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 Городская спартакиада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 место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Ежегодное количество массовых внеурочных мероприятий </a:t>
            </a:r>
            <a:br>
              <a:rPr lang="ru-RU" sz="3200" dirty="0" smtClean="0"/>
            </a:br>
            <a:r>
              <a:rPr lang="ru-RU" sz="3200" dirty="0" smtClean="0"/>
              <a:t>(по содержанию) </a:t>
            </a:r>
            <a:br>
              <a:rPr lang="ru-RU" sz="3200" dirty="0" smtClean="0"/>
            </a:br>
            <a:endParaRPr lang="ru-RU" sz="32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85720" y="1571612"/>
          <a:ext cx="8443914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Охват учащихся культурно-массовой работой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063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9372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Характер мероприятий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20112012</a:t>
                      </a:r>
                      <a:endParaRPr lang="ru-RU" sz="2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Участие классов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2012-2013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Участие классов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2013-2014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Участие классов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37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Спортивные 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mtClean="0">
                          <a:latin typeface="Times New Roman"/>
                          <a:ea typeface="Times New Roman"/>
                          <a:cs typeface="Times New Roman"/>
                        </a:rPr>
                        <a:t>Все классные коллективы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Все классные коллективы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Все классные коллективы</a:t>
                      </a:r>
                    </a:p>
                  </a:txBody>
                  <a:tcPr marL="68580" marR="68580" marT="0" marB="0"/>
                </a:tc>
              </a:tr>
              <a:tr h="937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Познавательные 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mtClean="0">
                          <a:latin typeface="Times New Roman"/>
                          <a:ea typeface="Times New Roman"/>
                          <a:cs typeface="Times New Roman"/>
                        </a:rPr>
                        <a:t>Все классные коллективы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Все классные коллективы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Все классные коллективы</a:t>
                      </a:r>
                    </a:p>
                  </a:txBody>
                  <a:tcPr marL="68580" marR="68580" marT="0" marB="0"/>
                </a:tc>
              </a:tr>
              <a:tr h="937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Times New Roman"/>
                          <a:cs typeface="Times New Roman"/>
                        </a:rPr>
                        <a:t>Развлекательные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smtClean="0">
                          <a:latin typeface="Times New Roman"/>
                          <a:ea typeface="Times New Roman"/>
                          <a:cs typeface="Times New Roman"/>
                        </a:rPr>
                        <a:t>Все классные коллективы</a:t>
                      </a:r>
                      <a:endParaRPr lang="ru-RU" sz="24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>
                          <a:latin typeface="Times New Roman"/>
                          <a:ea typeface="Times New Roman"/>
                          <a:cs typeface="Times New Roman"/>
                        </a:rPr>
                        <a:t>Все классные коллективы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Все классные коллективы</a:t>
                      </a:r>
                    </a:p>
                  </a:txBody>
                  <a:tcPr marL="68580" marR="68580" marT="0" marB="0"/>
                </a:tc>
              </a:tr>
              <a:tr h="93726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Социально – ориентированные 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latin typeface="Times New Roman"/>
                          <a:ea typeface="Times New Roman"/>
                          <a:cs typeface="Times New Roman"/>
                        </a:rPr>
                        <a:t> Разовое участие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5-11 классы (7 коллективов)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Times New Roman"/>
                          <a:cs typeface="Times New Roman"/>
                        </a:rPr>
                        <a:t>2-10 классы (15 коллективов)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>
            <a:alpha val="6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Результаты участия школьников в республиканских соревнованиях, смотрах, фестивалях, конкурсах: 2004 год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72098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r>
              <a:rPr lang="ru-RU" sz="7200" b="1" dirty="0" smtClean="0">
                <a:solidFill>
                  <a:srgbClr val="C00000"/>
                </a:solidFill>
              </a:rPr>
              <a:t>Республиканский  уровень: </a:t>
            </a:r>
          </a:p>
          <a:p>
            <a:r>
              <a:rPr lang="ru-RU" sz="7200" b="1" dirty="0" smtClean="0"/>
              <a:t>«Да – здоровому поколению 21 века» </a:t>
            </a:r>
            <a:r>
              <a:rPr lang="ru-RU" sz="7200" dirty="0" smtClean="0"/>
              <a:t>- 1 место в номинации</a:t>
            </a:r>
          </a:p>
          <a:p>
            <a:r>
              <a:rPr lang="ru-RU" sz="7200" dirty="0" smtClean="0"/>
              <a:t> «видеофильм», 3 место в номинации – «буклет»</a:t>
            </a:r>
          </a:p>
          <a:p>
            <a:r>
              <a:rPr lang="ru-RU" sz="7200" b="1" dirty="0" smtClean="0"/>
              <a:t>«Весна в Хакасии»</a:t>
            </a:r>
            <a:r>
              <a:rPr lang="ru-RU" sz="7200" dirty="0" smtClean="0"/>
              <a:t>- диплом лауреата  -вокалисты</a:t>
            </a:r>
          </a:p>
          <a:p>
            <a:r>
              <a:rPr lang="ru-RU" sz="7200" b="1" dirty="0" smtClean="0"/>
              <a:t>Марш парков </a:t>
            </a:r>
            <a:r>
              <a:rPr lang="ru-RU" sz="7200" dirty="0" smtClean="0"/>
              <a:t>–  1 призер</a:t>
            </a:r>
          </a:p>
          <a:p>
            <a:pPr lvl="0"/>
            <a:r>
              <a:rPr lang="ru-RU" sz="7200" b="1" dirty="0" smtClean="0"/>
              <a:t>конкурс «Юный патриот России»  </a:t>
            </a:r>
            <a:r>
              <a:rPr lang="ru-RU" sz="7200" dirty="0" smtClean="0"/>
              <a:t>- 6 призеров </a:t>
            </a:r>
          </a:p>
          <a:p>
            <a:pPr lvl="0" algn="ctr">
              <a:buNone/>
            </a:pPr>
            <a:r>
              <a:rPr lang="ru-RU" sz="7200" b="1" dirty="0" smtClean="0">
                <a:solidFill>
                  <a:srgbClr val="C00000"/>
                </a:solidFill>
              </a:rPr>
              <a:t>Городской уровень:</a:t>
            </a:r>
          </a:p>
          <a:p>
            <a:r>
              <a:rPr lang="ru-RU" sz="7200" b="1" dirty="0" smtClean="0"/>
              <a:t>игра «Зарница» </a:t>
            </a:r>
            <a:r>
              <a:rPr lang="ru-RU" sz="7200" dirty="0" smtClean="0"/>
              <a:t>- 1 место</a:t>
            </a:r>
          </a:p>
          <a:p>
            <a:pPr lvl="0"/>
            <a:r>
              <a:rPr lang="ru-RU" sz="7200" b="1" dirty="0" smtClean="0"/>
              <a:t>конкурс оформления  праздничных колонн  на шествии в День города </a:t>
            </a:r>
            <a:r>
              <a:rPr lang="ru-RU" sz="7200" dirty="0" smtClean="0"/>
              <a:t>– 1 место</a:t>
            </a:r>
          </a:p>
          <a:p>
            <a:pPr lvl="0"/>
            <a:r>
              <a:rPr lang="ru-RU" sz="7200" b="1" dirty="0" smtClean="0"/>
              <a:t>выставка цветов и плодов к Дню города </a:t>
            </a:r>
            <a:r>
              <a:rPr lang="ru-RU" sz="7200" dirty="0" smtClean="0"/>
              <a:t>– 3 место</a:t>
            </a:r>
          </a:p>
          <a:p>
            <a:pPr lvl="0"/>
            <a:r>
              <a:rPr lang="ru-RU" sz="7200" b="1" dirty="0" err="1" smtClean="0"/>
              <a:t>турслет</a:t>
            </a:r>
            <a:r>
              <a:rPr lang="ru-RU" sz="7200" dirty="0" smtClean="0"/>
              <a:t> – 1 место</a:t>
            </a:r>
          </a:p>
          <a:p>
            <a:pPr lvl="0"/>
            <a:r>
              <a:rPr lang="ru-RU" sz="7200" b="1" dirty="0" smtClean="0"/>
              <a:t>конкурс агитбригад– </a:t>
            </a:r>
            <a:r>
              <a:rPr lang="ru-RU" sz="7200" dirty="0" smtClean="0"/>
              <a:t>1 место</a:t>
            </a:r>
          </a:p>
          <a:p>
            <a:pPr lvl="0"/>
            <a:r>
              <a:rPr lang="ru-RU" sz="7200" b="1" dirty="0" err="1" smtClean="0"/>
              <a:t>брейн-ринг</a:t>
            </a:r>
            <a:r>
              <a:rPr lang="ru-RU" sz="7200" b="1" dirty="0" smtClean="0"/>
              <a:t> по ОБЖ </a:t>
            </a:r>
            <a:r>
              <a:rPr lang="ru-RU" sz="7200" dirty="0" smtClean="0"/>
              <a:t>– 1 место</a:t>
            </a:r>
          </a:p>
          <a:p>
            <a:pPr lvl="0"/>
            <a:r>
              <a:rPr lang="ru-RU" sz="7200" b="1" dirty="0" smtClean="0"/>
              <a:t>конкурс прикладного творчества «В защиту елочек»  </a:t>
            </a:r>
            <a:r>
              <a:rPr lang="ru-RU" sz="7200" dirty="0" smtClean="0"/>
              <a:t>-2призера </a:t>
            </a:r>
          </a:p>
          <a:p>
            <a:pPr lvl="0"/>
            <a:r>
              <a:rPr lang="ru-RU" sz="7200" b="1" dirty="0" smtClean="0"/>
              <a:t>мотокросс </a:t>
            </a:r>
            <a:r>
              <a:rPr lang="ru-RU" sz="7200" dirty="0" smtClean="0"/>
              <a:t>- 1 место</a:t>
            </a:r>
          </a:p>
          <a:p>
            <a:pPr lvl="0"/>
            <a:r>
              <a:rPr lang="ru-RU" sz="7200" b="1" dirty="0" smtClean="0"/>
              <a:t>конкурс сочинений, посвященных работе МЧС </a:t>
            </a:r>
            <a:r>
              <a:rPr lang="ru-RU" sz="7200" dirty="0" smtClean="0"/>
              <a:t>– 2 призера</a:t>
            </a:r>
          </a:p>
          <a:p>
            <a:pPr lvl="0"/>
            <a:r>
              <a:rPr lang="ru-RU" sz="7200" b="1" dirty="0" smtClean="0"/>
              <a:t>конкурс новогодней игрушки </a:t>
            </a:r>
            <a:r>
              <a:rPr lang="ru-RU" sz="7200" dirty="0" smtClean="0"/>
              <a:t>– 1 место</a:t>
            </a:r>
          </a:p>
          <a:p>
            <a:pPr>
              <a:buNone/>
            </a:pPr>
            <a:r>
              <a:rPr lang="ru-RU" sz="7200" b="1" dirty="0" smtClean="0"/>
              <a:t> </a:t>
            </a:r>
            <a:r>
              <a:rPr lang="ru-RU" sz="4300" dirty="0" smtClean="0"/>
              <a:t> </a:t>
            </a:r>
            <a:endParaRPr lang="ru-RU" dirty="0" smtClean="0"/>
          </a:p>
          <a:p>
            <a:pPr>
              <a:buNone/>
            </a:pPr>
            <a:r>
              <a:rPr lang="ru-RU" b="1" i="1" dirty="0" smtClean="0"/>
              <a:t> 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>
            <a:alpha val="2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2012 г.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25000" lnSpcReduction="20000"/>
          </a:bodyPr>
          <a:lstStyle/>
          <a:p>
            <a:pPr lvl="0" algn="ctr">
              <a:buNone/>
            </a:pPr>
            <a:r>
              <a:rPr lang="ru-RU" sz="8000" b="1" dirty="0" smtClean="0"/>
              <a:t>российский уровень</a:t>
            </a:r>
          </a:p>
          <a:p>
            <a:pPr lvl="0"/>
            <a:r>
              <a:rPr lang="ru-RU" sz="8000" dirty="0" smtClean="0"/>
              <a:t>«Патриот России» -  участие в </a:t>
            </a:r>
            <a:r>
              <a:rPr lang="ru-RU" sz="8000" dirty="0" err="1" smtClean="0"/>
              <a:t>финалев</a:t>
            </a:r>
            <a:r>
              <a:rPr lang="ru-RU" sz="8000" dirty="0" smtClean="0"/>
              <a:t> номинации «Альбом памяти»</a:t>
            </a:r>
          </a:p>
          <a:p>
            <a:pPr algn="ctr">
              <a:buNone/>
            </a:pPr>
            <a:r>
              <a:rPr lang="ru-RU" sz="8000" b="1" dirty="0" smtClean="0"/>
              <a:t>республиканский  уровень: </a:t>
            </a:r>
          </a:p>
          <a:p>
            <a:pPr lvl="0"/>
            <a:r>
              <a:rPr lang="ru-RU" sz="8000" dirty="0" smtClean="0"/>
              <a:t>олимпиада по ПДД – 3 место в конкурсе песни</a:t>
            </a:r>
          </a:p>
          <a:p>
            <a:pPr lvl="0"/>
            <a:r>
              <a:rPr lang="ru-RU" sz="8000" dirty="0" smtClean="0"/>
              <a:t>литературный  конкурс «Эхо войны»  - 1 призер</a:t>
            </a:r>
          </a:p>
          <a:p>
            <a:pPr lvl="0"/>
            <a:r>
              <a:rPr lang="ru-RU" sz="8000" dirty="0" smtClean="0"/>
              <a:t>Марш парков –  3 призера</a:t>
            </a:r>
          </a:p>
          <a:p>
            <a:pPr lvl="0"/>
            <a:r>
              <a:rPr lang="ru-RU" sz="8000" dirty="0" smtClean="0"/>
              <a:t>конкурс вокалистов «Песня в солдатской шинели» – два Гран-при,  один призер</a:t>
            </a:r>
          </a:p>
          <a:p>
            <a:pPr lvl="0"/>
            <a:r>
              <a:rPr lang="ru-RU" sz="8000" dirty="0" smtClean="0"/>
              <a:t>выставка прикладного творчества «Зеркало природы»  - 2 место в номинации «Вышивка»</a:t>
            </a:r>
          </a:p>
          <a:p>
            <a:pPr lvl="0"/>
            <a:r>
              <a:rPr lang="ru-RU" sz="8000" dirty="0" smtClean="0"/>
              <a:t>конкурс «Весна в Хакасии»- дипломами  лауреатов отмечены – команда КВН «Утомленные школой», вокальная группа «Непоседы»</a:t>
            </a:r>
          </a:p>
          <a:p>
            <a:pPr lvl="0" algn="ctr">
              <a:buNone/>
            </a:pPr>
            <a:r>
              <a:rPr lang="ru-RU" sz="8000" b="1" dirty="0" smtClean="0"/>
              <a:t>Городской уровень</a:t>
            </a:r>
          </a:p>
          <a:p>
            <a:pPr lvl="0"/>
            <a:r>
              <a:rPr lang="ru-RU" sz="8000" dirty="0" smtClean="0"/>
              <a:t>игра «Зарница» - 3 место</a:t>
            </a:r>
          </a:p>
          <a:p>
            <a:pPr lvl="0"/>
            <a:r>
              <a:rPr lang="ru-RU" sz="8000" dirty="0" smtClean="0"/>
              <a:t>конкурс команд КВН  -1 место</a:t>
            </a:r>
          </a:p>
          <a:p>
            <a:pPr lvl="0"/>
            <a:r>
              <a:rPr lang="ru-RU" sz="8000" dirty="0" smtClean="0"/>
              <a:t>фестиваль художественного творчества «Красная гвоздика» -7 первых мест из 11 номинаций</a:t>
            </a:r>
            <a:endParaRPr lang="ru-RU" sz="8000" b="1" dirty="0" smtClean="0"/>
          </a:p>
          <a:p>
            <a:r>
              <a:rPr lang="ru-RU" sz="8000" dirty="0" err="1" smtClean="0"/>
              <a:t>Турслет</a:t>
            </a:r>
            <a:r>
              <a:rPr lang="ru-RU" sz="8000" dirty="0" smtClean="0"/>
              <a:t> – 1 место</a:t>
            </a:r>
          </a:p>
          <a:p>
            <a:pPr>
              <a:buNone/>
            </a:pPr>
            <a:endParaRPr lang="ru-RU" sz="5500" b="1" dirty="0" smtClean="0"/>
          </a:p>
          <a:p>
            <a:endParaRPr lang="ru-RU" sz="55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1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1115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2013 </a:t>
            </a:r>
            <a:r>
              <a:rPr lang="ru-RU" dirty="0" smtClean="0"/>
              <a:t>год: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197493"/>
          </a:xfrm>
        </p:spPr>
        <p:txBody>
          <a:bodyPr>
            <a:normAutofit fontScale="77500" lnSpcReduction="20000"/>
          </a:bodyPr>
          <a:lstStyle/>
          <a:p>
            <a:r>
              <a:rPr lang="ru-RU" b="1" dirty="0" smtClean="0"/>
              <a:t>республиканский  уровень:</a:t>
            </a:r>
          </a:p>
          <a:p>
            <a:r>
              <a:rPr lang="ru-RU" dirty="0" smtClean="0"/>
              <a:t>1 место в конкурсе </a:t>
            </a:r>
            <a:r>
              <a:rPr lang="ru-RU" b="1" dirty="0" smtClean="0"/>
              <a:t>«Мы – за жизнь!» в номинации «видеофильм»</a:t>
            </a:r>
          </a:p>
          <a:p>
            <a:r>
              <a:rPr lang="ru-RU" dirty="0" smtClean="0"/>
              <a:t>1 место в «конкурсе </a:t>
            </a:r>
            <a:r>
              <a:rPr lang="ru-RU" b="1" dirty="0" smtClean="0"/>
              <a:t>«Мы – за жизнь!» в номинации рисунки и плакаты»</a:t>
            </a:r>
            <a:r>
              <a:rPr lang="ru-RU" b="1" i="1" dirty="0" smtClean="0"/>
              <a:t>.</a:t>
            </a:r>
            <a:endParaRPr lang="ru-RU" b="1" dirty="0" smtClean="0"/>
          </a:p>
          <a:p>
            <a:r>
              <a:rPr lang="ru-RU" b="1" dirty="0" smtClean="0"/>
              <a:t>конкурс «безопасное колесо» - </a:t>
            </a:r>
            <a:r>
              <a:rPr lang="ru-RU" dirty="0" smtClean="0"/>
              <a:t>3 место в номинации «газета»;</a:t>
            </a:r>
          </a:p>
          <a:p>
            <a:pPr algn="ctr">
              <a:buNone/>
            </a:pPr>
            <a:r>
              <a:rPr lang="ru-RU" b="1" dirty="0" smtClean="0"/>
              <a:t>Городской уровень: </a:t>
            </a:r>
          </a:p>
          <a:p>
            <a:r>
              <a:rPr lang="ru-RU" dirty="0" smtClean="0"/>
              <a:t>1 место </a:t>
            </a:r>
            <a:r>
              <a:rPr lang="ru-RU" b="1" dirty="0" smtClean="0"/>
              <a:t>в конкурсе агитбригад</a:t>
            </a:r>
          </a:p>
          <a:p>
            <a:r>
              <a:rPr lang="ru-RU" dirty="0" smtClean="0"/>
              <a:t>1 место в 9  номинациях </a:t>
            </a:r>
            <a:r>
              <a:rPr lang="ru-RU" b="1" dirty="0" smtClean="0"/>
              <a:t>в смотре-конкурсе «Весенняя капель»:</a:t>
            </a:r>
          </a:p>
          <a:p>
            <a:pPr lvl="0"/>
            <a:endParaRPr lang="ru-RU" dirty="0" smtClean="0"/>
          </a:p>
          <a:p>
            <a:pPr algn="ctr">
              <a:buNone/>
            </a:pPr>
            <a:r>
              <a:rPr lang="ru-RU" b="1" dirty="0" smtClean="0"/>
              <a:t>Общее  количество детей - участников</a:t>
            </a:r>
          </a:p>
          <a:p>
            <a:pPr lvl="0" algn="ctr">
              <a:buNone/>
            </a:pPr>
            <a:r>
              <a:rPr lang="ru-RU" b="1" dirty="0" smtClean="0"/>
              <a:t>203 человека</a:t>
            </a:r>
            <a:endParaRPr lang="ru-RU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3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2014г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1214422"/>
            <a:ext cx="8715436" cy="4911741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Российский уровень:</a:t>
            </a:r>
          </a:p>
          <a:p>
            <a:pPr algn="ctr">
              <a:buNone/>
            </a:pPr>
            <a:r>
              <a:rPr lang="ru-RU" sz="4000" b="1" dirty="0" smtClean="0"/>
              <a:t>конкурс творческих работ по изучению родного края «Узнай Россию»</a:t>
            </a:r>
            <a:r>
              <a:rPr lang="ru-RU" sz="4000" dirty="0" smtClean="0"/>
              <a:t>  - финалисты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Республиканский уровень:</a:t>
            </a:r>
          </a:p>
          <a:p>
            <a:pPr>
              <a:buNone/>
            </a:pPr>
            <a:r>
              <a:rPr lang="ru-RU" sz="4000" b="1" dirty="0" smtClean="0"/>
              <a:t>Туристические слеты: </a:t>
            </a:r>
            <a:r>
              <a:rPr lang="ru-RU" sz="4000" dirty="0" smtClean="0"/>
              <a:t>сборная команда школы дважды занимала призовые места</a:t>
            </a:r>
          </a:p>
          <a:p>
            <a:pPr>
              <a:buNone/>
            </a:pPr>
            <a:r>
              <a:rPr lang="ru-RU" sz="4000" b="1" dirty="0" smtClean="0"/>
              <a:t>Фестиваль «Весна в Хакасии»</a:t>
            </a:r>
            <a:r>
              <a:rPr lang="ru-RU" sz="4000" dirty="0" smtClean="0"/>
              <a:t> – 1 место в номинации «хореография</a:t>
            </a:r>
            <a:r>
              <a:rPr lang="ru-RU" sz="4000" dirty="0" smtClean="0"/>
              <a:t>», 1 место в номинации «Художественное слово»</a:t>
            </a:r>
            <a:endParaRPr lang="ru-RU" sz="4000" dirty="0" smtClean="0"/>
          </a:p>
          <a:p>
            <a:pPr>
              <a:buNone/>
            </a:pPr>
            <a:r>
              <a:rPr lang="ru-RU" sz="4000" b="1" dirty="0" smtClean="0"/>
              <a:t>«Марш парков»,»Зеленая планета» </a:t>
            </a:r>
            <a:r>
              <a:rPr lang="ru-RU" sz="4000" dirty="0" smtClean="0"/>
              <a:t>– не менее 2х призеров – </a:t>
            </a:r>
            <a:r>
              <a:rPr lang="ru-RU" sz="4000" dirty="0" smtClean="0"/>
              <a:t>ежегодно</a:t>
            </a:r>
          </a:p>
          <a:p>
            <a:pPr>
              <a:buNone/>
            </a:pPr>
            <a:r>
              <a:rPr lang="ru-RU" sz="4000" b="1" dirty="0" smtClean="0"/>
              <a:t>«100 вопросов о войне</a:t>
            </a:r>
            <a:r>
              <a:rPr lang="ru-RU" sz="4000" dirty="0" smtClean="0"/>
              <a:t>»- 1 место в номинации «Лучший знаток истории»</a:t>
            </a:r>
          </a:p>
          <a:p>
            <a:pPr>
              <a:buNone/>
            </a:pPr>
            <a:r>
              <a:rPr lang="ru-RU" sz="4000" b="1" dirty="0"/>
              <a:t>Конкурс флэш-мобов, посвящённому Всемирному Дню борьбы со </a:t>
            </a:r>
            <a:r>
              <a:rPr lang="ru-RU" sz="4000" b="1" dirty="0" smtClean="0"/>
              <a:t>СПИДом- </a:t>
            </a:r>
            <a:r>
              <a:rPr lang="ru-RU" sz="4000" dirty="0" smtClean="0"/>
              <a:t>3 место</a:t>
            </a:r>
          </a:p>
          <a:p>
            <a:pPr>
              <a:buNone/>
            </a:pPr>
            <a:r>
              <a:rPr lang="ru-RU" sz="4000" b="1" dirty="0"/>
              <a:t>Конкурс «Лучший орган самоуправления</a:t>
            </a:r>
            <a:r>
              <a:rPr lang="ru-RU" sz="4000" b="1" dirty="0" smtClean="0"/>
              <a:t>»-</a:t>
            </a:r>
            <a:r>
              <a:rPr lang="ru-RU" sz="4000" dirty="0" smtClean="0"/>
              <a:t>1 место в номинации «Буклет»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C00000"/>
                </a:solidFill>
              </a:rPr>
              <a:t>Городской </a:t>
            </a:r>
            <a:r>
              <a:rPr lang="ru-RU" sz="4000" b="1" dirty="0" smtClean="0">
                <a:solidFill>
                  <a:srgbClr val="C00000"/>
                </a:solidFill>
              </a:rPr>
              <a:t>уровень:</a:t>
            </a:r>
          </a:p>
          <a:p>
            <a:pPr>
              <a:buNone/>
            </a:pPr>
            <a:r>
              <a:rPr lang="ru-RU" sz="4000" dirty="0" smtClean="0"/>
              <a:t>2012 </a:t>
            </a:r>
            <a:r>
              <a:rPr lang="ru-RU" sz="4000" dirty="0" smtClean="0"/>
              <a:t>год- 3 первых места </a:t>
            </a:r>
            <a:r>
              <a:rPr lang="ru-RU" sz="4000" b="1" dirty="0" smtClean="0"/>
              <a:t>в выставке прикладного творчества</a:t>
            </a:r>
          </a:p>
          <a:p>
            <a:pPr>
              <a:buNone/>
            </a:pPr>
            <a:r>
              <a:rPr lang="ru-RU" sz="4000" dirty="0" smtClean="0"/>
              <a:t>2013; 2014 г. </a:t>
            </a:r>
            <a:r>
              <a:rPr lang="ru-RU" sz="4000" dirty="0" smtClean="0"/>
              <a:t>-  1 место </a:t>
            </a:r>
            <a:r>
              <a:rPr lang="ru-RU" sz="4000" b="1" dirty="0" smtClean="0"/>
              <a:t>в конкурсе песни и строя </a:t>
            </a:r>
            <a:r>
              <a:rPr lang="ru-RU" sz="4000" dirty="0" smtClean="0"/>
              <a:t>среди учащихся 3-4 </a:t>
            </a:r>
            <a:r>
              <a:rPr lang="ru-RU" sz="4000" dirty="0" smtClean="0"/>
              <a:t>классов</a:t>
            </a:r>
          </a:p>
          <a:p>
            <a:pPr>
              <a:buNone/>
            </a:pPr>
            <a:r>
              <a:rPr lang="ru-RU" sz="4000" dirty="0" smtClean="0"/>
              <a:t>2014 г. «Гран –при» в фестивале инсценированной песни</a:t>
            </a:r>
          </a:p>
          <a:p>
            <a:pPr>
              <a:buNone/>
            </a:pPr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Ежегодно – призеры и победители </a:t>
            </a:r>
            <a:r>
              <a:rPr lang="ru-RU" sz="4000" b="1" dirty="0" smtClean="0"/>
              <a:t>конкурсов рисунков, сочинений, фотографий</a:t>
            </a:r>
          </a:p>
          <a:p>
            <a:pPr algn="ctr">
              <a:buNone/>
            </a:pPr>
            <a:endParaRPr lang="ru-RU" b="1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  <a:alpha val="2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>
                <a:solidFill>
                  <a:schemeClr val="accent6"/>
                </a:solidFill>
              </a:rPr>
              <a:t>Охват участием в конкурсах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b="1" i="1" dirty="0" smtClean="0">
                <a:solidFill>
                  <a:schemeClr val="accent6"/>
                </a:solidFill>
              </a:rPr>
              <a:t>педагогов</a:t>
            </a:r>
            <a:endParaRPr lang="ru-RU" dirty="0" smtClean="0">
              <a:solidFill>
                <a:schemeClr val="accent6"/>
              </a:solidFill>
            </a:endParaRPr>
          </a:p>
          <a:p>
            <a:pPr lvl="0"/>
            <a:r>
              <a:rPr lang="ru-RU" dirty="0" smtClean="0"/>
              <a:t>2012 год:  1 человек – 2 место</a:t>
            </a:r>
          </a:p>
          <a:p>
            <a:pPr lvl="0"/>
            <a:r>
              <a:rPr lang="ru-RU" dirty="0" smtClean="0"/>
              <a:t>2013 год: 1 человек – 2 место</a:t>
            </a:r>
          </a:p>
          <a:p>
            <a:pPr lvl="0"/>
            <a:r>
              <a:rPr lang="ru-RU" dirty="0" smtClean="0"/>
              <a:t>2014 год 1 человек – 1 место, 2 человека  - вышли в финал российского конкурса</a:t>
            </a:r>
          </a:p>
          <a:p>
            <a:pPr lvl="0"/>
            <a:r>
              <a:rPr lang="ru-RU" dirty="0" smtClean="0"/>
              <a:t>2013-2014г – 10 человек – победители и призеры городских конкурсов</a:t>
            </a:r>
          </a:p>
          <a:p>
            <a:pPr lvl="0"/>
            <a:r>
              <a:rPr lang="ru-RU" dirty="0" smtClean="0"/>
              <a:t>4 человека вышли в финал республиканских конкурсов</a:t>
            </a:r>
          </a:p>
          <a:p>
            <a:pPr algn="ctr">
              <a:buNone/>
            </a:pPr>
            <a:r>
              <a:rPr lang="ru-RU" b="1" i="1" dirty="0" smtClean="0">
                <a:solidFill>
                  <a:schemeClr val="accent6"/>
                </a:solidFill>
              </a:rPr>
              <a:t>учащихся</a:t>
            </a:r>
            <a:endParaRPr lang="ru-RU" dirty="0" smtClean="0">
              <a:solidFill>
                <a:schemeClr val="accent6"/>
              </a:solidFill>
            </a:endParaRPr>
          </a:p>
          <a:p>
            <a:pPr lvl="0"/>
            <a:r>
              <a:rPr lang="ru-RU" dirty="0" smtClean="0"/>
              <a:t>2013 год: 177 учащихся</a:t>
            </a:r>
          </a:p>
          <a:p>
            <a:pPr lvl="0"/>
            <a:r>
              <a:rPr lang="ru-RU" dirty="0" smtClean="0"/>
              <a:t>2012 г.:   234 человека</a:t>
            </a:r>
          </a:p>
          <a:p>
            <a:pPr lvl="0"/>
            <a:r>
              <a:rPr lang="ru-RU" dirty="0" smtClean="0"/>
              <a:t>2013-2014гг: более 250 человек - ежегодно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>Ребенок воспитывается разными случайностями, его окружающими. Педагогика должна дать направление этим случайностям.</a:t>
            </a:r>
            <a:br>
              <a:rPr lang="ru-RU" sz="2800" dirty="0" smtClean="0"/>
            </a:br>
            <a:r>
              <a:rPr lang="ru-RU" sz="2800" dirty="0" smtClean="0"/>
              <a:t>В. Ф. Одоевский</a:t>
            </a:r>
            <a:endParaRPr lang="ru-RU" sz="2800" dirty="0"/>
          </a:p>
        </p:txBody>
      </p:sp>
      <p:pic>
        <p:nvPicPr>
          <p:cNvPr id="4" name="Содержимое 3" descr="тарас бульба 03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2071678"/>
            <a:ext cx="5917693" cy="443826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>
            <a:alpha val="47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школы  в работе с одаренными детьми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Способствовать </a:t>
            </a:r>
            <a:br>
              <a:rPr lang="ru-RU" dirty="0" smtClean="0"/>
            </a:br>
            <a:r>
              <a:rPr lang="ru-RU" dirty="0" smtClean="0"/>
              <a:t>Развитию человеческой уникальности, осознанию её как ценности</a:t>
            </a:r>
          </a:p>
          <a:p>
            <a:pPr marL="514350" indent="-514350">
              <a:buAutoNum type="arabicPeriod"/>
            </a:pPr>
            <a:r>
              <a:rPr lang="ru-RU" dirty="0" smtClean="0"/>
              <a:t>Разрабатывать способы выражения этой уникальности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28802"/>
            <a:ext cx="8401080" cy="419736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6000" b="1" i="1" dirty="0" smtClean="0">
                <a:solidFill>
                  <a:srgbClr val="002060"/>
                </a:solidFill>
              </a:rPr>
              <a:t>Спасибо за внимание!</a:t>
            </a:r>
          </a:p>
          <a:p>
            <a:pPr algn="ctr">
              <a:buNone/>
            </a:pPr>
            <a:r>
              <a:rPr lang="ru-RU" sz="6000" b="1" i="1" dirty="0" smtClean="0">
                <a:solidFill>
                  <a:srgbClr val="002060"/>
                </a:solidFill>
              </a:rPr>
              <a:t> Успехов в работе!</a:t>
            </a:r>
            <a:endParaRPr lang="ru-RU" sz="6000" b="1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программы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обеспечение возможностей творческой само­реализации одаренных подростков в условиях дифференцированного  подхода и в различных видах творчества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9900">
            <a:alpha val="43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Задачи программы: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ru-RU" dirty="0" smtClean="0"/>
              <a:t>определение и развитие творческого потенциала учащихся</a:t>
            </a:r>
          </a:p>
          <a:p>
            <a:pPr lvl="0"/>
            <a:r>
              <a:rPr lang="ru-RU" dirty="0" smtClean="0"/>
              <a:t>выявление и развитие профессиональных интересов и склонностей учащихся </a:t>
            </a:r>
          </a:p>
          <a:p>
            <a:pPr lvl="0"/>
            <a:r>
              <a:rPr lang="ru-RU" dirty="0" smtClean="0"/>
              <a:t>организация творческого обучения и воспитание по индивидуальной учебной программе в кружках по интересам </a:t>
            </a:r>
          </a:p>
          <a:p>
            <a:pPr lvl="0"/>
            <a:r>
              <a:rPr lang="ru-RU" dirty="0" smtClean="0"/>
              <a:t>Обеспечение участия школьников и педагогов конкурсах и выставках </a:t>
            </a:r>
          </a:p>
          <a:p>
            <a:pPr lvl="0"/>
            <a:r>
              <a:rPr lang="ru-RU" dirty="0" smtClean="0"/>
              <a:t>Повышение профессионального уровня педагогов, работающих с одаренными и талантливыми детьми.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>
            <a:alpha val="3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Ожидаемые результаты реализации программы</a:t>
            </a:r>
            <a:r>
              <a:rPr lang="ru-RU" dirty="0" smtClean="0"/>
              <a:t> 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Формирование системы  социально-психологической поддержки одаренных и способных детей;</a:t>
            </a:r>
            <a:r>
              <a:rPr lang="ru-RU" b="1" dirty="0" smtClean="0"/>
              <a:t> </a:t>
            </a:r>
            <a:endParaRPr lang="ru-RU" dirty="0" smtClean="0"/>
          </a:p>
          <a:p>
            <a:pPr lvl="0"/>
            <a:r>
              <a:rPr lang="ru-RU" dirty="0" smtClean="0"/>
              <a:t>формирование банка технологий и  методик диагностики одаренных детей, форм  индивидуальной и групповой работы; </a:t>
            </a:r>
          </a:p>
          <a:p>
            <a:pPr lvl="0"/>
            <a:r>
              <a:rPr lang="ru-RU" dirty="0" smtClean="0"/>
              <a:t>повышение качества образования и воспитания школьников;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3600" b="1" dirty="0" smtClean="0"/>
              <a:t>Основные  этапы реализации программы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5643602"/>
          </a:xfrm>
        </p:spPr>
        <p:txBody>
          <a:bodyPr>
            <a:noAutofit/>
          </a:bodyPr>
          <a:lstStyle/>
          <a:p>
            <a:pPr marL="108000" lvl="0">
              <a:spcBef>
                <a:spcPts val="0"/>
              </a:spcBef>
            </a:pPr>
            <a:r>
              <a:rPr lang="ru-RU" sz="2000" dirty="0" smtClean="0"/>
              <a:t>диагностика</a:t>
            </a:r>
          </a:p>
          <a:p>
            <a:pPr marL="108000" lvl="0">
              <a:spcBef>
                <a:spcPts val="0"/>
              </a:spcBef>
            </a:pPr>
            <a:r>
              <a:rPr lang="ru-RU" sz="2000" dirty="0" smtClean="0"/>
              <a:t>разработка и внедрение стратегий индивидуального и группового развития </a:t>
            </a:r>
          </a:p>
          <a:p>
            <a:pPr marL="108000" lvl="0">
              <a:spcBef>
                <a:spcPts val="0"/>
              </a:spcBef>
            </a:pPr>
            <a:r>
              <a:rPr lang="ru-RU" sz="2000" dirty="0" smtClean="0"/>
              <a:t>приобретение оборудования и материалов для  творческой деятельности школьников </a:t>
            </a:r>
          </a:p>
          <a:p>
            <a:pPr marL="108000" lvl="0">
              <a:spcBef>
                <a:spcPts val="0"/>
              </a:spcBef>
            </a:pPr>
            <a:r>
              <a:rPr lang="ru-RU" sz="2000" dirty="0" smtClean="0"/>
              <a:t>приобретение методической литературы, необходимой для творческой и исследовательской деятельности одарённых детей;</a:t>
            </a:r>
          </a:p>
          <a:p>
            <a:pPr marL="108000" lvl="0">
              <a:spcBef>
                <a:spcPts val="0"/>
              </a:spcBef>
            </a:pPr>
            <a:r>
              <a:rPr lang="ru-RU" sz="2000" dirty="0" smtClean="0"/>
              <a:t>Организация школьных олимпиад,      конкурсов, конференций, выставок, интеллектуальных соревнований;</a:t>
            </a:r>
          </a:p>
          <a:p>
            <a:pPr marL="108000" lvl="0">
              <a:spcBef>
                <a:spcPts val="0"/>
              </a:spcBef>
            </a:pPr>
            <a:r>
              <a:rPr lang="ru-RU" sz="2000" dirty="0" smtClean="0"/>
              <a:t>создание системы материальной и моральной поддержки одаренных детей</a:t>
            </a:r>
          </a:p>
          <a:p>
            <a:pPr marL="108000" lvl="0">
              <a:spcBef>
                <a:spcPts val="0"/>
              </a:spcBef>
            </a:pPr>
            <a:r>
              <a:rPr lang="ru-RU" sz="2000" dirty="0" smtClean="0"/>
              <a:t>материальная поддержка руководителей творческой   деятельности школьников;</a:t>
            </a:r>
          </a:p>
          <a:p>
            <a:pPr marL="108000" lvl="0">
              <a:spcBef>
                <a:spcPts val="0"/>
              </a:spcBef>
            </a:pPr>
            <a:r>
              <a:rPr lang="ru-RU" sz="2000" dirty="0" smtClean="0"/>
              <a:t>проведение  методических конференций и семинаров по проблемам работы с одарёнными детьми.</a:t>
            </a:r>
          </a:p>
          <a:p>
            <a:pPr marL="108000" lvl="0">
              <a:spcBef>
                <a:spcPts val="0"/>
              </a:spcBef>
            </a:pPr>
            <a:r>
              <a:rPr lang="ru-RU" sz="2000" dirty="0" smtClean="0"/>
              <a:t>Подведение итогов и обобщение опыта работы школы по данн</a:t>
            </a:r>
            <a:r>
              <a:rPr lang="ru-RU" sz="1800" dirty="0" smtClean="0"/>
              <a:t>ой  программе</a:t>
            </a:r>
          </a:p>
          <a:p>
            <a:pPr marL="108000">
              <a:spcBef>
                <a:spcPts val="0"/>
              </a:spcBef>
            </a:pPr>
            <a:endParaRPr lang="ru-R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  <a:alpha val="7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Типы одаренности, проявляющиеся во внеурочной деятельности школьников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1. Художественная.</a:t>
            </a:r>
          </a:p>
          <a:p>
            <a:r>
              <a:rPr lang="ru-RU" dirty="0" smtClean="0"/>
              <a:t>2. </a:t>
            </a:r>
            <a:r>
              <a:rPr lang="ru-RU" dirty="0" err="1" smtClean="0"/>
              <a:t>Креативная</a:t>
            </a:r>
            <a:endParaRPr lang="ru-RU" dirty="0" smtClean="0"/>
          </a:p>
          <a:p>
            <a:r>
              <a:rPr lang="ru-RU" dirty="0" smtClean="0"/>
              <a:t>3. Социальная</a:t>
            </a:r>
          </a:p>
          <a:p>
            <a:r>
              <a:rPr lang="ru-RU" dirty="0" smtClean="0"/>
              <a:t>4. Спортивная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основные формы внеурочной работы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err="1" smtClean="0"/>
              <a:t>Индивидуальня</a:t>
            </a:r>
            <a:r>
              <a:rPr lang="ru-RU" dirty="0" smtClean="0"/>
              <a:t> (работа с отдельными учащимися в рамках кружков и клубов по интересам, работа классного руководителя с данным ребенком по привлечению его к конкретной деятельности с учетом его способностей и интересов)</a:t>
            </a:r>
          </a:p>
          <a:p>
            <a:pPr lvl="0"/>
            <a:r>
              <a:rPr lang="ru-RU" dirty="0" smtClean="0"/>
              <a:t>Групповая (работа в кружках, клубах, секциях, в классных коллективах с объединениями детей по склонностям и интересам) </a:t>
            </a:r>
          </a:p>
          <a:p>
            <a:r>
              <a:rPr lang="ru-RU" dirty="0" smtClean="0"/>
              <a:t> Массовая (организация и проведение общешкольных мероприятий с включением в них максимально возможного количества детей по разным направлениям деятельности).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Наши традиции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/>
              <a:t>Ежегодное оформление  стендов «Наши герои», «Наши добровольцы», «Наши успехи»</a:t>
            </a:r>
          </a:p>
          <a:p>
            <a:pPr lvl="0"/>
            <a:r>
              <a:rPr lang="ru-RU" dirty="0" smtClean="0"/>
              <a:t>Ежегодный общешкольный  праздник «Золотой парус»</a:t>
            </a:r>
          </a:p>
          <a:p>
            <a:pPr lvl="0"/>
            <a:r>
              <a:rPr lang="ru-RU" dirty="0" smtClean="0"/>
              <a:t>ежегодный «Фестиваль добрых дел»</a:t>
            </a:r>
          </a:p>
          <a:p>
            <a:pPr lvl="0"/>
            <a:r>
              <a:rPr lang="ru-RU" dirty="0" smtClean="0"/>
              <a:t>О наших одаренных детях мы регулярно  пишем в школьной газете «Школьный дозор» и в местной прессе.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</TotalTime>
  <Words>1057</Words>
  <Application>Microsoft Office PowerPoint</Application>
  <PresentationFormat>Экран (4:3)</PresentationFormat>
  <Paragraphs>185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Модель взаимодействия «Школа - одаренный ребёнок»</vt:lpstr>
      <vt:lpstr>Задачи школы  в работе с одаренными детьми </vt:lpstr>
      <vt:lpstr>Цель программы</vt:lpstr>
      <vt:lpstr>Задачи программы: </vt:lpstr>
      <vt:lpstr> Ожидаемые результаты реализации программы  </vt:lpstr>
      <vt:lpstr> Основные  этапы реализации программы </vt:lpstr>
      <vt:lpstr>Типы одаренности, проявляющиеся во внеурочной деятельности школьников</vt:lpstr>
      <vt:lpstr> основные формы внеурочной работы  </vt:lpstr>
      <vt:lpstr>Наши традиции</vt:lpstr>
      <vt:lpstr>Важнейшие проблемы в  работе школы  с одаренными детьми</vt:lpstr>
      <vt:lpstr>  итоги спортивной работы школы  </vt:lpstr>
      <vt:lpstr> Ежегодное количество массовых внеурочных мероприятий  (по содержанию)  </vt:lpstr>
      <vt:lpstr>Охват учащихся культурно-массовой работой</vt:lpstr>
      <vt:lpstr>Результаты участия школьников в республиканских соревнованиях, смотрах, фестивалях, конкурсах: 2004 год</vt:lpstr>
      <vt:lpstr>2012 г. </vt:lpstr>
      <vt:lpstr> 2013 год: </vt:lpstr>
      <vt:lpstr>2014г</vt:lpstr>
      <vt:lpstr>Охват участием в конкурсах</vt:lpstr>
      <vt:lpstr> Ребенок воспитывается разными случайностями, его окружающими. Педагогика должна дать направление этим случайностям. В. Ф. Одоевский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30</cp:revision>
  <dcterms:modified xsi:type="dcterms:W3CDTF">2015-01-23T13:25:40Z</dcterms:modified>
</cp:coreProperties>
</file>