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85" r:id="rId3"/>
    <p:sldId id="283" r:id="rId4"/>
    <p:sldId id="284" r:id="rId5"/>
    <p:sldId id="288" r:id="rId6"/>
    <p:sldId id="291" r:id="rId7"/>
    <p:sldId id="300" r:id="rId8"/>
    <p:sldId id="294" r:id="rId9"/>
    <p:sldId id="287" r:id="rId10"/>
    <p:sldId id="266" r:id="rId11"/>
    <p:sldId id="267" r:id="rId12"/>
    <p:sldId id="265" r:id="rId13"/>
    <p:sldId id="268" r:id="rId14"/>
    <p:sldId id="278" r:id="rId15"/>
    <p:sldId id="301" r:id="rId16"/>
    <p:sldId id="289" r:id="rId17"/>
    <p:sldId id="270" r:id="rId18"/>
    <p:sldId id="290" r:id="rId19"/>
    <p:sldId id="296" r:id="rId20"/>
    <p:sldId id="299" r:id="rId21"/>
    <p:sldId id="275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86368" autoAdjust="0"/>
  </p:normalViewPr>
  <p:slideViewPr>
    <p:cSldViewPr>
      <p:cViewPr varScale="1">
        <p:scale>
          <a:sx n="116" d="100"/>
          <a:sy n="116" d="100"/>
        </p:scale>
        <p:origin x="-163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Homer\Pictures\220px-Socrates_Louvre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лена\Фото 2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20000"/>
                <a:lumOff val="8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2844" y="2000240"/>
            <a:ext cx="2500330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4381" y="571481"/>
            <a:ext cx="7215238" cy="135732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latin typeface="Arial" pitchFamily="34" charset="0"/>
                <a:cs typeface="Arial" pitchFamily="34" charset="0"/>
              </a:rPr>
              <a:t>ПОРТФОЛИО</a:t>
            </a:r>
            <a:endParaRPr lang="ru-RU" sz="5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2428868"/>
            <a:ext cx="4929222" cy="2143140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Игнатович Елена Анатольевна,</a:t>
            </a:r>
          </a:p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учитель русского языка и литературы</a:t>
            </a:r>
          </a:p>
          <a:p>
            <a:pPr algn="ctr"/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МБОУ школы №161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cs typeface="Times New Roman" pitchFamily="18" charset="0"/>
              </a:rPr>
              <a:t>Повышение квалификации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8186766" cy="578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8718"/>
                <a:gridCol w="6858048"/>
              </a:tblGrid>
              <a:tr h="1055635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год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название</a:t>
                      </a:r>
                      <a:r>
                        <a:rPr lang="ru-RU" sz="2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программы</a:t>
                      </a: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986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2012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«Федеральный государственный образовательный стандарт основного общего образования: проектирование образовательного процесса по русскому языку»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122275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2013-</a:t>
                      </a:r>
                    </a:p>
                    <a:p>
                      <a:r>
                        <a:rPr lang="ru-RU" sz="2000" dirty="0" smtClean="0"/>
                        <a:t>   2014          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«Актуальные аспекты реализации образовательной программы образовательной организации» </a:t>
                      </a:r>
                      <a:endParaRPr lang="ru-RU" sz="2000" dirty="0"/>
                    </a:p>
                  </a:txBody>
                  <a:tcPr/>
                </a:tc>
              </a:tr>
              <a:tr h="198820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2014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«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творческих способностей учащихся в процессе обучения»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Участие в семинарах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928670"/>
          <a:ext cx="7981984" cy="5745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8925"/>
                <a:gridCol w="6133059"/>
              </a:tblGrid>
              <a:tr h="108547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год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название семинара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165663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+mj-lt"/>
                          <a:cs typeface="Times New Roman" pitchFamily="18" charset="0"/>
                        </a:rPr>
                        <a:t>   2012</a:t>
                      </a:r>
                      <a:endParaRPr lang="ru-RU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«Издательство «Дрофа»- учителю русского языка и литературы: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Методическое обеспечение введения нового образовательного стандарта»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1276262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+mj-lt"/>
                          <a:cs typeface="Times New Roman" pitchFamily="18" charset="0"/>
                        </a:rPr>
                        <a:t>   2013</a:t>
                      </a:r>
                      <a:endParaRPr lang="ru-RU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«Технологии работы с текстом при подготовке к ГИА и ЕГЭ как способ достижения предметных и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метапредметных</a:t>
                      </a: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результатов»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125633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latin typeface="+mj-lt"/>
                          <a:cs typeface="Times New Roman" pitchFamily="18" charset="0"/>
                        </a:rPr>
                        <a:t>   2013</a:t>
                      </a:r>
                      <a:endParaRPr lang="ru-RU" sz="2000" b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«Проблемы региональной культуры и литературы в образовательном процессе»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4705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Экспертная деятельность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8143900" cy="571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881"/>
                <a:gridCol w="6829019"/>
              </a:tblGrid>
              <a:tr h="78581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деятельности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 anchor="ctr"/>
                </a:tc>
              </a:tr>
              <a:tr h="12052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2013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 экспертной комиссии районного этапа Самарской городской межшкольной конференции «Я- исследователь»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10892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2013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 экспертной комиссии районного тура краеведческой олимпиады школьников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120529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2014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 экспертной комиссии районного этапа Самарской городской межшкольной конференции «Я- исследователь»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  <a:tr h="10892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2014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Участник экспертной комиссии районного тура краеведческой олимпиады школьников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433" marR="80433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Темы исследовательских работ: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6627" y="1481329"/>
            <a:ext cx="7615262" cy="2733490"/>
          </a:xfrm>
        </p:spPr>
        <p:txBody>
          <a:bodyPr/>
          <a:lstStyle/>
          <a:p>
            <a:r>
              <a:rPr lang="ru-RU" dirty="0" smtClean="0"/>
              <a:t>«Образ собаки в произведениях русских поэтов как средство нравственного воспитания человека»</a:t>
            </a:r>
          </a:p>
          <a:p>
            <a:r>
              <a:rPr lang="ru-RU" dirty="0" smtClean="0"/>
              <a:t>«Путешествие в Лукоморье».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43866" cy="78581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Повышение уровня мотивации к освоению русского языка и литературы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" y="1481138"/>
          <a:ext cx="8143899" cy="437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799"/>
                <a:gridCol w="4603586"/>
                <a:gridCol w="2437514"/>
              </a:tblGrid>
              <a:tr h="1035649">
                <a:tc>
                  <a:txBody>
                    <a:bodyPr/>
                    <a:lstStyle/>
                    <a:p>
                      <a:r>
                        <a:rPr lang="ru-RU" dirty="0" smtClean="0"/>
                        <a:t>  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результат</a:t>
                      </a:r>
                      <a:endParaRPr lang="ru-RU" dirty="0"/>
                    </a:p>
                  </a:txBody>
                  <a:tcPr/>
                </a:tc>
              </a:tr>
              <a:tr h="1555155">
                <a:tc>
                  <a:txBody>
                    <a:bodyPr/>
                    <a:lstStyle/>
                    <a:p>
                      <a:r>
                        <a:rPr lang="ru-RU" dirty="0" smtClean="0"/>
                        <a:t>   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Районный тур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конференции «Я- исследователь»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номинация</a:t>
                      </a:r>
                      <a:endParaRPr lang="ru-RU" dirty="0"/>
                    </a:p>
                  </a:txBody>
                  <a:tcPr/>
                </a:tc>
              </a:tr>
              <a:tr h="1787558">
                <a:tc>
                  <a:txBody>
                    <a:bodyPr/>
                    <a:lstStyle/>
                    <a:p>
                      <a:r>
                        <a:rPr lang="ru-RU" dirty="0" smtClean="0"/>
                        <a:t>   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Районный тур краеведческой олимпиады школьников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III</a:t>
                      </a:r>
                      <a:r>
                        <a:rPr lang="ru-RU" baseline="0" dirty="0" smtClean="0"/>
                        <a:t> место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Участие в конкурсе профессионального мастерства </a:t>
            </a:r>
          </a:p>
          <a:p>
            <a:pPr>
              <a:buNone/>
            </a:pPr>
            <a:r>
              <a:rPr lang="ru-RU" dirty="0" smtClean="0"/>
              <a:t>2014 год- ступени мастерства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39400" y="500042"/>
            <a:ext cx="7045674" cy="854517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Результаты участия  в школьном туре предметной олимпиады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36"/>
          <a:ext cx="8072464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116"/>
                <a:gridCol w="2053818"/>
                <a:gridCol w="1982414"/>
                <a:gridCol w="2018116"/>
              </a:tblGrid>
              <a:tr h="864294">
                <a:tc>
                  <a:txBody>
                    <a:bodyPr/>
                    <a:lstStyle/>
                    <a:p>
                      <a:r>
                        <a:rPr lang="ru-RU" dirty="0" smtClean="0"/>
                        <a:t>2013-2014</a:t>
                      </a:r>
                    </a:p>
                    <a:p>
                      <a:r>
                        <a:rPr lang="ru-RU" dirty="0" smtClean="0"/>
                        <a:t>    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результат</a:t>
                      </a:r>
                      <a:endParaRPr lang="ru-RU" dirty="0"/>
                    </a:p>
                  </a:txBody>
                  <a:tcPr/>
                </a:tc>
              </a:tr>
              <a:tr h="1188287">
                <a:tc>
                  <a:txBody>
                    <a:bodyPr/>
                    <a:lstStyle/>
                    <a:p>
                      <a:r>
                        <a:rPr lang="ru-RU" dirty="0" smtClean="0"/>
                        <a:t>Русский язык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8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8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призер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Cambria" pitchFamily="18" charset="0"/>
              </a:rPr>
              <a:t>Мой 6А класс</a:t>
            </a:r>
            <a:endParaRPr lang="ru-RU" sz="6000" dirty="0">
              <a:latin typeface="Cambr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Наш девиз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Ни шагу назад</a:t>
            </a:r>
          </a:p>
          <a:p>
            <a:pPr>
              <a:buNone/>
            </a:pPr>
            <a:r>
              <a:rPr lang="ru-RU" dirty="0" smtClean="0"/>
              <a:t>И ни шагу на месте,</a:t>
            </a:r>
          </a:p>
          <a:p>
            <a:pPr>
              <a:buNone/>
            </a:pPr>
            <a:r>
              <a:rPr lang="ru-RU" dirty="0" smtClean="0"/>
              <a:t>А только вперед</a:t>
            </a:r>
          </a:p>
          <a:p>
            <a:pPr>
              <a:buNone/>
            </a:pPr>
            <a:r>
              <a:rPr lang="ru-RU" dirty="0" smtClean="0"/>
              <a:t>И только все вместе.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643182"/>
            <a:ext cx="2428892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мы - самые активные участники акции      «музей и дети»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86190"/>
            <a:ext cx="300039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14488"/>
            <a:ext cx="21050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714488"/>
            <a:ext cx="2181225" cy="1428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714487"/>
            <a:ext cx="2066932" cy="142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C:\Users\Homer\Pictures\2014-04-08\015.jpg"/>
          <p:cNvPicPr/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786314" y="3786190"/>
            <a:ext cx="304800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Homer\Pictures\2014-04-08\0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70"/>
            <a:ext cx="81439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/>
          <a:lstStyle/>
          <a:p>
            <a:pPr algn="ctr">
              <a:buNone/>
            </a:pPr>
            <a:r>
              <a:rPr lang="ru-RU" sz="4800" i="1" dirty="0" smtClean="0">
                <a:latin typeface="Arial" pitchFamily="34" charset="0"/>
                <a:cs typeface="Arial" pitchFamily="34" charset="0"/>
              </a:rPr>
              <a:t>«Учитель - свеча, которая светит другим, сгорая сама»</a:t>
            </a:r>
          </a:p>
          <a:p>
            <a:endParaRPr lang="ru-RU" sz="2800" i="1" dirty="0" smtClean="0"/>
          </a:p>
          <a:p>
            <a:endParaRPr lang="ru-RU" sz="2800" i="1" dirty="0" smtClean="0"/>
          </a:p>
          <a:p>
            <a:endParaRPr lang="ru-RU" sz="2800" i="1" dirty="0" smtClean="0"/>
          </a:p>
          <a:p>
            <a:pPr>
              <a:buNone/>
            </a:pPr>
            <a:r>
              <a:rPr lang="ru-RU" sz="2800" i="1" dirty="0" smtClean="0"/>
              <a:t>                                Джованни  </a:t>
            </a:r>
            <a:r>
              <a:rPr lang="ru-RU" sz="2800" i="1" dirty="0" err="1" smtClean="0"/>
              <a:t>Руффини</a:t>
            </a:r>
            <a:r>
              <a:rPr lang="ru-RU" sz="2800" i="1" dirty="0" smtClean="0"/>
              <a:t>                                                                                         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17859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2390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На «Битву хоров» с песней  «Родительский дом»</a:t>
            </a:r>
            <a:endParaRPr lang="ru-RU" sz="2800" dirty="0"/>
          </a:p>
        </p:txBody>
      </p:sp>
      <p:pic>
        <p:nvPicPr>
          <p:cNvPr id="4" name="Picture 3" descr="D:\лена\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40000"/>
          </a:blip>
          <a:stretch>
            <a:fillRect/>
          </a:stretch>
        </p:blipFill>
        <p:spPr bwMode="auto">
          <a:xfrm>
            <a:off x="0" y="1285860"/>
            <a:ext cx="8143900" cy="5643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лена\Фото клас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785794"/>
            <a:ext cx="8143900" cy="6072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Bookman Old Style" pitchFamily="18" charset="0"/>
              </a:rPr>
              <a:t>Все только начинается</a:t>
            </a:r>
            <a:endParaRPr lang="ru-RU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225" y="1590675"/>
            <a:ext cx="4781550" cy="37671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3200" dirty="0" smtClean="0"/>
              <a:t>Этапы становления учителя</a:t>
            </a:r>
            <a:endParaRPr lang="ru-RU" sz="32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1984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dirty="0" smtClean="0"/>
              <a:t>1992 –ученица </a:t>
            </a:r>
            <a:r>
              <a:rPr lang="ru-RU" dirty="0" err="1" smtClean="0"/>
              <a:t>Борской</a:t>
            </a:r>
            <a:r>
              <a:rPr lang="ru-RU" dirty="0" smtClean="0"/>
              <a:t> средней школы Борского района Самарской области</a:t>
            </a:r>
          </a:p>
          <a:p>
            <a:r>
              <a:rPr lang="ru-RU" dirty="0" smtClean="0"/>
              <a:t>1992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dirty="0" smtClean="0"/>
              <a:t>1994-ученица Самарского областного педагогического лицея</a:t>
            </a:r>
          </a:p>
          <a:p>
            <a:r>
              <a:rPr lang="ru-RU" dirty="0" smtClean="0"/>
              <a:t>1994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ru-RU" dirty="0" smtClean="0"/>
              <a:t>1999-студентка Самарского государственного педагогического университета</a:t>
            </a:r>
          </a:p>
          <a:p>
            <a:r>
              <a:rPr lang="ru-RU" dirty="0" smtClean="0"/>
              <a:t>2012</a:t>
            </a:r>
            <a:r>
              <a:rPr lang="ru-RU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</a:t>
            </a:r>
            <a:r>
              <a:rPr lang="ru-RU" dirty="0" smtClean="0"/>
              <a:t>по настоящее время- учитель</a:t>
            </a:r>
          </a:p>
          <a:p>
            <a:pPr>
              <a:buNone/>
            </a:pPr>
            <a:r>
              <a:rPr lang="ru-RU" dirty="0" smtClean="0"/>
              <a:t>                                                  школы №161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7239000" cy="55270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Arial" pitchFamily="34" charset="0"/>
                <a:cs typeface="Arial" pitchFamily="34" charset="0"/>
              </a:rPr>
              <a:t>Важнейшая задача преподавания русского языка и литературы- сбережение национальной культуры, сохранение национальных традиций, духовных ценностей, воспитание терпимости к культуре других народов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www.posobie.sch901.edusite.ru/images/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214282" y="0"/>
            <a:ext cx="814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 моей  педагогической концепции: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наиболее качественное восприятие и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усвоение</a:t>
            </a:r>
            <a:r>
              <a:rPr lang="ru-RU" sz="3200" dirty="0" smtClean="0"/>
              <a:t> учебного материала происходит в результате межличностного познавательного общения и взаимодействия учащихся в группах.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Homer\Pictures\2014-04-08\009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1071546"/>
            <a:ext cx="8143899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28604"/>
            <a:ext cx="7686700" cy="98903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Приемы активизации групповой        работы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7686700" cy="32861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Прием «Корзина идей, понятий, имен…»</a:t>
            </a:r>
          </a:p>
          <a:p>
            <a:endParaRPr lang="ru-RU" sz="2800" dirty="0" smtClean="0"/>
          </a:p>
          <a:p>
            <a:r>
              <a:rPr lang="ru-RU" sz="2800" dirty="0" smtClean="0"/>
              <a:t>Прием « Составление кластера» </a:t>
            </a:r>
          </a:p>
          <a:p>
            <a:endParaRPr lang="ru-RU" sz="2800" dirty="0" smtClean="0"/>
          </a:p>
          <a:p>
            <a:r>
              <a:rPr lang="ru-RU" sz="2800" dirty="0" smtClean="0"/>
              <a:t> Прием «Пометки на полях» 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Научно</a:t>
            </a:r>
            <a:r>
              <a:rPr lang="ru-RU" sz="2800" dirty="0" smtClean="0"/>
              <a:t> - методическая работа: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609416"/>
            <a:ext cx="7410480" cy="4846320"/>
          </a:xfrm>
        </p:spPr>
        <p:txBody>
          <a:bodyPr/>
          <a:lstStyle/>
          <a:p>
            <a:pPr algn="r">
              <a:buNone/>
            </a:pPr>
            <a:r>
              <a:rPr lang="ru-RU" i="1" dirty="0" smtClean="0"/>
              <a:t>                      "Я не стыжусь учиться;</a:t>
            </a:r>
          </a:p>
          <a:p>
            <a:pPr algn="r">
              <a:buNone/>
            </a:pPr>
            <a:r>
              <a:rPr lang="ru-RU" i="1" dirty="0" smtClean="0"/>
              <a:t>                   я выспрашиваю и выведываю,</a:t>
            </a:r>
          </a:p>
          <a:p>
            <a:pPr algn="r">
              <a:buNone/>
            </a:pPr>
            <a:r>
              <a:rPr lang="ru-RU" i="1" dirty="0" smtClean="0"/>
              <a:t>и питаю великую благодарность</a:t>
            </a:r>
          </a:p>
          <a:p>
            <a:pPr algn="r">
              <a:buNone/>
            </a:pPr>
            <a:r>
              <a:rPr lang="ru-RU" i="1" dirty="0" smtClean="0"/>
              <a:t>к тому, кто мне отвечает,</a:t>
            </a:r>
          </a:p>
          <a:p>
            <a:pPr algn="r">
              <a:buNone/>
            </a:pPr>
            <a:r>
              <a:rPr lang="ru-RU" i="1" dirty="0" smtClean="0"/>
              <a:t> и никто не бывает у меня</a:t>
            </a:r>
          </a:p>
          <a:p>
            <a:pPr algn="r">
              <a:buNone/>
            </a:pPr>
            <a:r>
              <a:rPr lang="ru-RU" i="1" dirty="0" smtClean="0"/>
              <a:t>этой благодарностью обойден" </a:t>
            </a:r>
          </a:p>
          <a:p>
            <a:pPr algn="r">
              <a:buNone/>
            </a:pPr>
            <a:r>
              <a:rPr lang="ru-RU" i="1" dirty="0" smtClean="0"/>
              <a:t> </a:t>
            </a:r>
          </a:p>
          <a:p>
            <a:pPr algn="r">
              <a:buNone/>
            </a:pPr>
            <a:r>
              <a:rPr lang="ru-RU" i="1" dirty="0" smtClean="0"/>
              <a:t>    Сократ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" name="220px-Socrates_Louvre.jpg" descr="C:\Users\Homer\Pictures\220px-Socrates_Louvre.jpg"/>
          <p:cNvPicPr>
            <a:picLocks noChangeAspect="1"/>
          </p:cNvPicPr>
          <p:nvPr/>
        </p:nvPicPr>
        <p:blipFill>
          <a:blip r:embed="rId2" r:link="rId3" cstate="print"/>
          <a:stretch>
            <a:fillRect/>
          </a:stretch>
        </p:blipFill>
        <p:spPr>
          <a:xfrm>
            <a:off x="285720" y="2357430"/>
            <a:ext cx="2000264" cy="300039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745</TotalTime>
  <Words>494</Words>
  <Application>Microsoft Office PowerPoint</Application>
  <PresentationFormat>Экран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ПОРТФОЛИО</vt:lpstr>
      <vt:lpstr>Слайд 2</vt:lpstr>
      <vt:lpstr>   Этапы становления учителя</vt:lpstr>
      <vt:lpstr>Слайд 4</vt:lpstr>
      <vt:lpstr>Слайд 5</vt:lpstr>
      <vt:lpstr>Основа моей  педагогической концепции:</vt:lpstr>
      <vt:lpstr>Слайд 7</vt:lpstr>
      <vt:lpstr>Приемы активизации групповой        работы:</vt:lpstr>
      <vt:lpstr>  Научно - методическая работа: </vt:lpstr>
      <vt:lpstr>Повышение квалификации</vt:lpstr>
      <vt:lpstr>Участие в семинарах</vt:lpstr>
      <vt:lpstr>Экспертная деятельность</vt:lpstr>
      <vt:lpstr>Темы исследовательских работ:</vt:lpstr>
      <vt:lpstr>Повышение уровня мотивации к освоению русского языка и литературы</vt:lpstr>
      <vt:lpstr>Слайд 15</vt:lpstr>
      <vt:lpstr>Результаты участия  в школьном туре предметной олимпиады</vt:lpstr>
      <vt:lpstr>Мой 6А класс</vt:lpstr>
      <vt:lpstr>мы - самые активные участники акции      «музей и дети»</vt:lpstr>
      <vt:lpstr>Слайд 19</vt:lpstr>
      <vt:lpstr>На «Битву хоров» с песней  «Родительский дом»</vt:lpstr>
      <vt:lpstr>Слайд 21</vt:lpstr>
      <vt:lpstr>Все только начинается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ПОРТФОЛИО</dc:title>
  <dc:creator>Андрей</dc:creator>
  <cp:lastModifiedBy>Homer</cp:lastModifiedBy>
  <cp:revision>91</cp:revision>
  <dcterms:created xsi:type="dcterms:W3CDTF">2014-03-15T19:00:02Z</dcterms:created>
  <dcterms:modified xsi:type="dcterms:W3CDTF">2014-09-07T14:02:11Z</dcterms:modified>
</cp:coreProperties>
</file>