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76872"/>
            <a:ext cx="9144000" cy="1800200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accent1">
                    <a:lumMod val="50000"/>
                  </a:schemeClr>
                </a:solidFill>
              </a:rPr>
              <a:t>Переходный возраст</a:t>
            </a:r>
            <a:endParaRPr lang="en-US" sz="6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TOSHIBA\Downloads\Учитель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0"/>
            <a:ext cx="3600400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499992" y="4005064"/>
            <a:ext cx="37444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Структура личности подростка…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В ней нет ничего устойчивого, окончательного 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и неподвижного. Всё в ней – переход, всё течёт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.</a:t>
            </a:r>
          </a:p>
          <a:p>
            <a:pPr algn="ctr">
              <a:spcAft>
                <a:spcPts val="0"/>
              </a:spcAft>
            </a:pPr>
            <a:endParaRPr lang="en-US" b="1" dirty="0">
              <a:solidFill>
                <a:schemeClr val="accent3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</a:rPr>
              <a:t>Л.С. Выготский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365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 lnSpcReduction="10000"/>
          </a:bodyPr>
          <a:lstStyle/>
          <a:p>
            <a:pPr marL="6858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Но дети не хотят повторять нашу жизнь, и это вполне естественно.</a:t>
            </a:r>
            <a:endParaRPr lang="en-US" sz="2000" dirty="0">
              <a:latin typeface="Times New Roman"/>
              <a:ea typeface="Times New Roman"/>
            </a:endParaRPr>
          </a:p>
          <a:p>
            <a:pPr marL="0" lvl="0" indent="0" algn="ctr">
              <a:buNone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Не отнимайте у своих детей стремления жить своей жизнью. Иначе будет просто скучно в вашей семье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  <a:endParaRPr lang="en-US" sz="2000" dirty="0">
              <a:latin typeface="Times New Roman"/>
              <a:ea typeface="Times New Roman"/>
            </a:endParaRPr>
          </a:p>
          <a:p>
            <a:pPr marL="228600" indent="0" algn="ctr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Я попросила </a:t>
            </a:r>
            <a:r>
              <a:rPr lang="ru-RU" dirty="0">
                <a:latin typeface="Times New Roman"/>
                <a:ea typeface="Times New Roman"/>
              </a:rPr>
              <a:t>ребят определить, в какой цвет «превратились» бы их папы и мамы.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Одни выбрали чёрный, другие – синий, третьи – серый. Очень обидно, т.к. это ничто, пустота, скука. А наши дети не хотят быть серыми, хотят вырваться. Как угодно, но только раскрасить свою жизнь. Это могут быть и компании с отклоняющимся от общепринятого типом поведения, которые ломают скамейки и бьют стёкла. Хулиганство как форма протеста! И наркотики, алкоголизм, бродяжничество…</a:t>
            </a:r>
            <a:endParaRPr lang="en-US" sz="2000" dirty="0">
              <a:latin typeface="Times New Roman"/>
              <a:ea typeface="Times New Roman"/>
            </a:endParaRPr>
          </a:p>
          <a:p>
            <a:pPr marL="22860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Видимо, всё это происходит от того, что личность и собственное «Я» ещё не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сформированы. Знайте: в этом возрасте и появляются страшные девизы: «Лишь бы не было скучно», «Живём один раз, бери от жизни всё, пока ты молод – и никаких проблем».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999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80920" cy="5832648"/>
          </a:xfrm>
        </p:spPr>
        <p:txBody>
          <a:bodyPr/>
          <a:lstStyle/>
          <a:p>
            <a:pPr marL="6858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Этот возраст не случайно называют трудным, потому что в наших подростках пока «ноль самосознания». Они вообще часто не понимают, кто они такие, что им от этого мира нужно.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	Они не понимают, что одежда может быть и формой протеста, формой самоутверждения (несуразные штаны, серьга в нос, цепь, бляха  и т.д.)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	Очень страшно, когда подростки свою энергию направляют на «убийственные дела». Сломанные скамейки, камни, брошенные в окна, испачканные надписями заборы, дикие драки…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	И всё же можно направить эту энергию на хорошие дела: что-то смастерить,  кому-то помочь…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4550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5904656"/>
          </a:xfrm>
        </p:spPr>
        <p:txBody>
          <a:bodyPr>
            <a:normAutofit/>
          </a:bodyPr>
          <a:lstStyle/>
          <a:p>
            <a:pPr marL="68580" indent="0">
              <a:spcAft>
                <a:spcPts val="0"/>
              </a:spcAft>
              <a:buNone/>
            </a:pPr>
            <a:endParaRPr lang="ru-RU" dirty="0" smtClean="0">
              <a:latin typeface="Times New Roman"/>
              <a:ea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У </a:t>
            </a:r>
            <a:r>
              <a:rPr lang="ru-RU" dirty="0">
                <a:latin typeface="Times New Roman"/>
                <a:ea typeface="Times New Roman"/>
              </a:rPr>
              <a:t>них пока очень размыты границы «я». Верьте: агрессия их пройдёт, если мы будем их любить такими, какие они есть.</a:t>
            </a:r>
            <a:endParaRPr lang="en-US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Все говорят: ваш возраст переходный,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Поэтому и трудный он, наверно.</a:t>
            </a:r>
            <a:endParaRPr lang="en-US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Ссылаетесь на фактор вы природный,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Поступки ваши не всегда примерны.</a:t>
            </a:r>
            <a:endParaRPr lang="en-US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Сегодня, понимая ваши трудности,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Я тем не менее хочу вам пожелать:</a:t>
            </a:r>
            <a:endParaRPr lang="en-US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Вы постигайте </a:t>
            </a:r>
            <a:r>
              <a:rPr lang="ru-RU" dirty="0">
                <a:latin typeface="Times New Roman"/>
                <a:ea typeface="Times New Roman"/>
              </a:rPr>
              <a:t>всех наук премудрости,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Чтоб в жизни все вершины покорять!</a:t>
            </a:r>
            <a:endParaRPr lang="en-US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 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0986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08912" cy="5688632"/>
          </a:xfrm>
        </p:spPr>
        <p:txBody>
          <a:bodyPr/>
          <a:lstStyle/>
          <a:p>
            <a:pPr marL="68580" indent="0" algn="ctr">
              <a:spcAft>
                <a:spcPts val="0"/>
              </a:spcAft>
              <a:buNone/>
            </a:pPr>
            <a:endParaRPr lang="ru-RU" b="1" dirty="0" smtClean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endParaRPr lang="ru-RU" b="1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Times New Roman"/>
              </a:rPr>
              <a:t>За </a:t>
            </a:r>
            <a:r>
              <a:rPr lang="ru-RU" b="1" dirty="0">
                <a:latin typeface="Times New Roman"/>
                <a:ea typeface="Times New Roman"/>
              </a:rPr>
              <a:t>что и против чего ведёт борьбу ребёнок в переходном возрасте? Прежде всего:</a:t>
            </a:r>
            <a:endParaRPr lang="en-US" sz="2000" dirty="0">
              <a:latin typeface="Times New Roman"/>
              <a:ea typeface="Times New Roman"/>
            </a:endParaRPr>
          </a:p>
          <a:p>
            <a:pPr lvl="0" indent="-342900" algn="ctr">
              <a:buFont typeface="Symbol"/>
              <a:buChar char=""/>
              <a:tabLst>
                <a:tab pos="408940" algn="l"/>
              </a:tabLst>
            </a:pPr>
            <a:r>
              <a:rPr lang="ru-RU" dirty="0">
                <a:latin typeface="Times New Roman"/>
                <a:ea typeface="Times New Roman"/>
              </a:rPr>
              <a:t>за то, чтобы перестать быть ребёнком;</a:t>
            </a:r>
            <a:endParaRPr lang="en-US" sz="2000" dirty="0">
              <a:latin typeface="Times New Roman"/>
              <a:ea typeface="Times New Roman"/>
            </a:endParaRPr>
          </a:p>
          <a:p>
            <a:pPr lvl="0" indent="-342900" algn="ctr">
              <a:buFont typeface="Symbol"/>
              <a:buChar char=""/>
              <a:tabLst>
                <a:tab pos="408940" algn="l"/>
              </a:tabLst>
            </a:pPr>
            <a:r>
              <a:rPr lang="ru-RU" dirty="0">
                <a:latin typeface="Times New Roman"/>
                <a:ea typeface="Times New Roman"/>
              </a:rPr>
              <a:t>за прекращение посягательства на его физическое начало, неприкосновенность;</a:t>
            </a:r>
            <a:endParaRPr lang="en-US" sz="2000" dirty="0">
              <a:latin typeface="Times New Roman"/>
              <a:ea typeface="Times New Roman"/>
            </a:endParaRPr>
          </a:p>
          <a:p>
            <a:pPr lvl="0" indent="-342900" algn="ctr">
              <a:buFont typeface="Symbol"/>
              <a:buChar char=""/>
              <a:tabLst>
                <a:tab pos="408940" algn="l"/>
              </a:tabLst>
            </a:pPr>
            <a:r>
              <a:rPr lang="ru-RU" dirty="0">
                <a:latin typeface="Times New Roman"/>
                <a:ea typeface="Times New Roman"/>
              </a:rPr>
              <a:t>за утверждение среди сверстников;</a:t>
            </a:r>
            <a:endParaRPr lang="en-US" sz="2000" dirty="0">
              <a:latin typeface="Times New Roman"/>
              <a:ea typeface="Times New Roman"/>
            </a:endParaRPr>
          </a:p>
          <a:p>
            <a:pPr lvl="0" indent="-342900" algn="ctr">
              <a:buFont typeface="Symbol"/>
              <a:buChar char=""/>
              <a:tabLst>
                <a:tab pos="408940" algn="l"/>
              </a:tabLst>
            </a:pPr>
            <a:r>
              <a:rPr lang="ru-RU" dirty="0">
                <a:latin typeface="Times New Roman"/>
                <a:ea typeface="Times New Roman"/>
              </a:rPr>
              <a:t>против замечаний, обсуждений, особенно ироничных, по поводу его физической взрослости.</a:t>
            </a:r>
            <a:endParaRPr lang="en-US" sz="20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529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5976664"/>
          </a:xfrm>
        </p:spPr>
        <p:txBody>
          <a:bodyPr>
            <a:normAutofit fontScale="92500" lnSpcReduction="20000"/>
          </a:bodyPr>
          <a:lstStyle/>
          <a:p>
            <a:pPr marL="68580" indent="0" algn="ctr">
              <a:spcAft>
                <a:spcPts val="0"/>
              </a:spcAft>
              <a:buNone/>
            </a:pPr>
            <a:endParaRPr lang="ru-RU" b="1" dirty="0" smtClean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Times New Roman"/>
              </a:rPr>
              <a:t>За </a:t>
            </a:r>
            <a:r>
              <a:rPr lang="ru-RU" b="1" dirty="0">
                <a:latin typeface="Times New Roman"/>
                <a:ea typeface="Times New Roman"/>
              </a:rPr>
              <a:t>что и против чего ведёт борьбу ребёнок в переходном возрасте? Прежде всего:</a:t>
            </a:r>
            <a:endParaRPr lang="en-US" sz="2000" dirty="0">
              <a:latin typeface="Times New Roman"/>
              <a:ea typeface="Times New Roman"/>
            </a:endParaRPr>
          </a:p>
          <a:p>
            <a:pPr lvl="0" indent="-342900" algn="ctr">
              <a:buFont typeface="Symbol"/>
              <a:buChar char=""/>
              <a:tabLst>
                <a:tab pos="408940" algn="l"/>
              </a:tabLst>
            </a:pPr>
            <a:r>
              <a:rPr lang="ru-RU" dirty="0">
                <a:latin typeface="Times New Roman"/>
                <a:ea typeface="Times New Roman"/>
              </a:rPr>
              <a:t>за то, чтобы перестать быть ребёнком;</a:t>
            </a:r>
            <a:endParaRPr lang="en-US" sz="2000" dirty="0">
              <a:latin typeface="Times New Roman"/>
              <a:ea typeface="Times New Roman"/>
            </a:endParaRPr>
          </a:p>
          <a:p>
            <a:pPr lvl="0" indent="-342900" algn="ctr">
              <a:buFont typeface="Symbol"/>
              <a:buChar char=""/>
              <a:tabLst>
                <a:tab pos="408940" algn="l"/>
              </a:tabLst>
            </a:pPr>
            <a:r>
              <a:rPr lang="ru-RU" dirty="0">
                <a:latin typeface="Times New Roman"/>
                <a:ea typeface="Times New Roman"/>
              </a:rPr>
              <a:t>за прекращение посягательства на его физическое начало, неприкосновенность;</a:t>
            </a:r>
            <a:endParaRPr lang="en-US" sz="2000" dirty="0">
              <a:latin typeface="Times New Roman"/>
              <a:ea typeface="Times New Roman"/>
            </a:endParaRPr>
          </a:p>
          <a:p>
            <a:pPr lvl="0" indent="-342900" algn="ctr">
              <a:buFont typeface="Symbol"/>
              <a:buChar char=""/>
              <a:tabLst>
                <a:tab pos="408940" algn="l"/>
              </a:tabLst>
            </a:pPr>
            <a:r>
              <a:rPr lang="ru-RU" dirty="0">
                <a:latin typeface="Times New Roman"/>
                <a:ea typeface="Times New Roman"/>
              </a:rPr>
              <a:t>за утверждение среди сверстников;</a:t>
            </a:r>
            <a:endParaRPr lang="en-US" sz="2000" dirty="0">
              <a:latin typeface="Times New Roman"/>
              <a:ea typeface="Times New Roman"/>
            </a:endParaRPr>
          </a:p>
          <a:p>
            <a:pPr lvl="0" indent="-342900" algn="ctr">
              <a:buFont typeface="Symbol"/>
              <a:buChar char=""/>
              <a:tabLst>
                <a:tab pos="408940" algn="l"/>
              </a:tabLst>
            </a:pPr>
            <a:r>
              <a:rPr lang="ru-RU" dirty="0">
                <a:latin typeface="Times New Roman"/>
                <a:ea typeface="Times New Roman"/>
              </a:rPr>
              <a:t>против замечаний, обсуждений, особенно ироничных, по поводу его физической взрослости.</a:t>
            </a:r>
            <a:endParaRPr lang="en-US" sz="20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  </a:t>
            </a:r>
            <a:endParaRPr lang="en-US" sz="2000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</a:rPr>
              <a:t>Правила, которые должны соблюдать родители подростка:</a:t>
            </a:r>
            <a:endParaRPr lang="en-US" sz="2000" dirty="0">
              <a:latin typeface="Times New Roman"/>
              <a:ea typeface="Times New Roman"/>
            </a:endParaRPr>
          </a:p>
          <a:p>
            <a:pPr lvl="0" indent="-342900" algn="ctr"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Помочь ребёнку найти компромисс души и тела.</a:t>
            </a:r>
            <a:endParaRPr lang="en-US" sz="2000" dirty="0">
              <a:latin typeface="Times New Roman"/>
              <a:ea typeface="Times New Roman"/>
            </a:endParaRPr>
          </a:p>
          <a:p>
            <a:pPr lvl="0" indent="-342900" algn="ctr"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Все замечания делать в доброжелательном, спокойном тоне, без ярлыков.</a:t>
            </a:r>
            <a:endParaRPr lang="en-US" sz="2000" dirty="0">
              <a:latin typeface="Times New Roman"/>
              <a:ea typeface="Times New Roman"/>
            </a:endParaRPr>
          </a:p>
          <a:p>
            <a:pPr lvl="0" indent="-342900" algn="ctr"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Подробно познакомить ребёнка с устройством и функционированием организма.</a:t>
            </a:r>
            <a:endParaRPr lang="en-US" sz="2000" dirty="0">
              <a:latin typeface="Times New Roman"/>
              <a:ea typeface="Times New Roman"/>
            </a:endParaRPr>
          </a:p>
          <a:p>
            <a:pPr lvl="0" indent="-342900" algn="ctr"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Следует помнить, что пока развивается тело ребёнка, болит и ждёт помощи его душа.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23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80920" cy="5760640"/>
          </a:xfrm>
        </p:spPr>
        <p:txBody>
          <a:bodyPr>
            <a:normAutofit fontScale="92500"/>
          </a:bodyPr>
          <a:lstStyle/>
          <a:p>
            <a:pPr marL="68580" indent="0" algn="ctr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</a:rPr>
              <a:t>Психологическая разминка для родителей</a:t>
            </a:r>
            <a:r>
              <a:rPr lang="ru-RU" b="1" dirty="0" smtClean="0">
                <a:latin typeface="Times New Roman"/>
                <a:ea typeface="Times New Roman"/>
              </a:rPr>
              <a:t>.</a:t>
            </a:r>
          </a:p>
          <a:p>
            <a:pPr marL="68580" indent="0" algn="ctr">
              <a:spcAft>
                <a:spcPts val="0"/>
              </a:spcAft>
              <a:buNone/>
            </a:pPr>
            <a:endParaRPr lang="en-US" sz="20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Анализ педагогических ситуаций (пример):</a:t>
            </a:r>
            <a:endParaRPr lang="en-US" sz="20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1. Девочка не хочет убирать свою комнату.</a:t>
            </a:r>
            <a:endParaRPr lang="en-US" sz="20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2. Мальчик не следит за собой и т.д.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</a:rPr>
              <a:t>(Итак ваша реакция и действия. Проверьте себя, что бы вы предприняли в этой ситуации)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endParaRPr lang="en-US" sz="20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	Подростковую психику иногда называют периодом «гормональной дури». Поиск и становление своего «Я» - это высвобождение от влияния взрослых и общение со сверстниками. В семьях, где есть уважение, где каждый имеет право голоса, где у всех есть права, и обязанности, реакции эмансипации проходят мягче и порождают меньше конфликтов. 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	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415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80920" cy="5832648"/>
          </a:xfrm>
        </p:spPr>
        <p:txBody>
          <a:bodyPr>
            <a:normAutofit fontScale="92500"/>
          </a:bodyPr>
          <a:lstStyle/>
          <a:p>
            <a:pPr marL="6858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В переживаниях подростков огромное место занимают дружба и влюблённость. Девочки чаще мальчиков хотят иметь друга и чаще реализуют своё желание. Девочкам нужны понимание, сочувствие, уход от одиночества, мальчикам – взаимопомощь, понимание.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	В 4-7% случаев первая влюблённость ведёт впоследствии к браку. Почему возникает влюблённость, эта глубочайшая потребность в индивидуальных доверительных отношениях. Запрещать в этой сфере – значит сделать подростка несчастным. Говорить о предмете влюблённости плохо – значит расстроить взаимоотношения с ним. Любовь и сексуальность для подростка – вещи взаимоисключающие. Дать оценку проблемы с позиции взрослого человека.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1. Эту проблему назиданиями решать нельзя!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2. Решение проблемы взаимоотношений мужчины и женщины через призму взаимоотношений в доме.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708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08912" cy="5616624"/>
          </a:xfrm>
        </p:spPr>
        <p:txBody>
          <a:bodyPr/>
          <a:lstStyle/>
          <a:p>
            <a:pPr marL="68580" indent="0" algn="ctr">
              <a:spcAft>
                <a:spcPts val="0"/>
              </a:spcAft>
              <a:buNone/>
            </a:pPr>
            <a:r>
              <a:rPr lang="ru-RU" sz="3200" b="1" dirty="0">
                <a:latin typeface="Times New Roman"/>
                <a:ea typeface="Times New Roman"/>
              </a:rPr>
              <a:t>Приложение.</a:t>
            </a:r>
            <a:endParaRPr lang="en-US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 </a:t>
            </a:r>
            <a:endParaRPr lang="en-US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</a:rPr>
              <a:t>Правила, которые должны соблюдать родители подростка:</a:t>
            </a:r>
            <a:endParaRPr lang="en-US" dirty="0">
              <a:latin typeface="Times New Roman"/>
              <a:ea typeface="Times New Roman"/>
            </a:endParaRPr>
          </a:p>
          <a:p>
            <a:pPr lvl="0" indent="-342900" algn="ctr"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Помочь ребёнку найти компромисс души и тела.</a:t>
            </a:r>
            <a:endParaRPr lang="en-US" dirty="0">
              <a:latin typeface="Times New Roman"/>
              <a:ea typeface="Times New Roman"/>
            </a:endParaRPr>
          </a:p>
          <a:p>
            <a:pPr lvl="0" indent="-342900" algn="ctr"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Все замечания делать в доброжелательном, спокойном тоне, без ярлыков.</a:t>
            </a:r>
            <a:endParaRPr lang="en-US" dirty="0">
              <a:latin typeface="Times New Roman"/>
              <a:ea typeface="Times New Roman"/>
            </a:endParaRPr>
          </a:p>
          <a:p>
            <a:pPr lvl="0" indent="-342900" algn="ctr"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Подробно познакомить ребёнка с устройством и функционированием организма.</a:t>
            </a:r>
            <a:endParaRPr lang="en-US" dirty="0">
              <a:latin typeface="Times New Roman"/>
              <a:ea typeface="Times New Roman"/>
            </a:endParaRPr>
          </a:p>
          <a:p>
            <a:pPr lvl="0" indent="-342900" algn="ctr"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Следует помнить, что пока развивается тело ребёнка, болит и ждёт помощи его душа.</a:t>
            </a:r>
            <a:endParaRPr lang="en-US" dirty="0">
              <a:latin typeface="Times New Roman"/>
              <a:ea typeface="Times New Roman"/>
            </a:endParaRP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307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832648"/>
          </a:xfrm>
        </p:spPr>
        <p:txBody>
          <a:bodyPr>
            <a:normAutofit lnSpcReduction="10000"/>
          </a:bodyPr>
          <a:lstStyle/>
          <a:p>
            <a:pPr marL="68580" indent="0" algn="ctr">
              <a:spcAft>
                <a:spcPts val="0"/>
              </a:spcAft>
              <a:buNone/>
            </a:pPr>
            <a:r>
              <a:rPr lang="ru-RU" sz="2800" b="1" dirty="0">
                <a:latin typeface="Times New Roman"/>
                <a:ea typeface="Times New Roman"/>
              </a:rPr>
              <a:t>Правила для  родителей, желающих сохранить любовь своих детей:</a:t>
            </a:r>
            <a:endParaRPr lang="en-US" sz="20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1.  В самостоятельности ребёнка не следует видеть угрозу лишиться его.</a:t>
            </a:r>
            <a:endParaRPr lang="en-US" sz="20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2.  Помните, что ребёнку нужна не столько самостоятельность, сколько право на неё.</a:t>
            </a:r>
            <a:endParaRPr lang="en-US" sz="20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3.  Хотите, чтобы ребёнок сделал то, что вам нужно, сделайте так, чтобы он сам захотел этого.</a:t>
            </a:r>
            <a:endParaRPr lang="en-US" sz="20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4.  Не перегружайте ребёнка опекой и контролем.</a:t>
            </a:r>
            <a:endParaRPr lang="en-US" sz="20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5.   Не создавайте «революционную ситуацию», а если создали, разрешайте её мирным путём.</a:t>
            </a:r>
            <a:endParaRPr lang="en-US" sz="20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6.  Помните слова И.-В. Гёте: «В подростковом возрасте многие человеческие достоинства проявляются в чудаческих и неподобающих поступках».</a:t>
            </a:r>
            <a:endParaRPr lang="en-US" sz="20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65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0"/>
            <a:ext cx="8208912" cy="6858000"/>
          </a:xfrm>
        </p:spPr>
        <p:txBody>
          <a:bodyPr>
            <a:normAutofit fontScale="55000" lnSpcReduction="20000"/>
          </a:bodyPr>
          <a:lstStyle/>
          <a:p>
            <a:pPr marL="68580" indent="0">
              <a:spcAft>
                <a:spcPts val="0"/>
              </a:spcAft>
              <a:buNone/>
            </a:pPr>
            <a:endParaRPr lang="ru-RU" sz="2600" dirty="0" smtClean="0">
              <a:latin typeface="Times New Roman"/>
              <a:ea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endParaRPr lang="ru-RU" sz="2600" dirty="0">
              <a:latin typeface="Times New Roman"/>
              <a:ea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ru-RU" sz="2600" dirty="0" smtClean="0">
                <a:latin typeface="Times New Roman"/>
                <a:ea typeface="Times New Roman"/>
              </a:rPr>
              <a:t>Чем </a:t>
            </a:r>
            <a:r>
              <a:rPr lang="ru-RU" sz="2600" dirty="0">
                <a:latin typeface="Times New Roman"/>
                <a:ea typeface="Times New Roman"/>
              </a:rPr>
              <a:t>проповедь выслушивать,</a:t>
            </a:r>
            <a:endParaRPr lang="en-US" sz="2600" dirty="0">
              <a:latin typeface="Times New Roman"/>
              <a:ea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ru-RU" sz="2600" dirty="0">
                <a:latin typeface="Times New Roman"/>
                <a:ea typeface="Times New Roman"/>
              </a:rPr>
              <a:t>Мне лучше бы взглянуть.</a:t>
            </a:r>
            <a:endParaRPr lang="en-US" sz="2600" dirty="0">
              <a:latin typeface="Times New Roman"/>
              <a:ea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ru-RU" sz="2600" dirty="0">
                <a:latin typeface="Times New Roman"/>
                <a:ea typeface="Times New Roman"/>
              </a:rPr>
              <a:t>И лучше проводить меня,</a:t>
            </a:r>
            <a:endParaRPr lang="en-US" sz="2600" dirty="0">
              <a:latin typeface="Times New Roman"/>
              <a:ea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ru-RU" sz="2600" dirty="0">
                <a:latin typeface="Times New Roman"/>
                <a:ea typeface="Times New Roman"/>
              </a:rPr>
              <a:t>Чем указать мне путь.</a:t>
            </a:r>
            <a:endParaRPr lang="en-US" sz="2600" dirty="0">
              <a:latin typeface="Times New Roman"/>
              <a:ea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ru-RU" sz="2600" dirty="0">
                <a:latin typeface="Times New Roman"/>
                <a:ea typeface="Times New Roman"/>
              </a:rPr>
              <a:t>Глаза умнее слуха,</a:t>
            </a:r>
            <a:endParaRPr lang="en-US" sz="2600" dirty="0">
              <a:latin typeface="Times New Roman"/>
              <a:ea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ru-RU" sz="2600" dirty="0">
                <a:latin typeface="Times New Roman"/>
                <a:ea typeface="Times New Roman"/>
              </a:rPr>
              <a:t>Поймут всё без труда.</a:t>
            </a:r>
            <a:endParaRPr lang="en-US" sz="2600" dirty="0">
              <a:latin typeface="Times New Roman"/>
              <a:ea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ru-RU" sz="2600" dirty="0">
                <a:latin typeface="Times New Roman"/>
                <a:ea typeface="Times New Roman"/>
              </a:rPr>
              <a:t>Слова порой запутаны</a:t>
            </a:r>
            <a:endParaRPr lang="en-US" sz="2600" dirty="0">
              <a:latin typeface="Times New Roman"/>
              <a:ea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ru-RU" sz="2600" dirty="0">
                <a:latin typeface="Times New Roman"/>
                <a:ea typeface="Times New Roman"/>
              </a:rPr>
              <a:t>Пример же – никогда.</a:t>
            </a:r>
            <a:endParaRPr lang="en-US" sz="2600" dirty="0">
              <a:latin typeface="Times New Roman"/>
              <a:ea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ru-RU" sz="2600" dirty="0">
                <a:latin typeface="Times New Roman"/>
                <a:ea typeface="Times New Roman"/>
              </a:rPr>
              <a:t>Тот лучший проповедник –</a:t>
            </a:r>
            <a:endParaRPr lang="en-US" sz="2600" dirty="0">
              <a:latin typeface="Times New Roman"/>
              <a:ea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ru-RU" sz="2600" dirty="0">
                <a:latin typeface="Times New Roman"/>
                <a:ea typeface="Times New Roman"/>
              </a:rPr>
              <a:t>Кто веру в жизнь  провёл.</a:t>
            </a:r>
            <a:endParaRPr lang="en-US" sz="2600" dirty="0">
              <a:latin typeface="Times New Roman"/>
              <a:ea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ru-RU" sz="2600" dirty="0">
                <a:latin typeface="Times New Roman"/>
                <a:ea typeface="Times New Roman"/>
              </a:rPr>
              <a:t>Добро увидеть в действии –</a:t>
            </a:r>
            <a:endParaRPr lang="en-US" sz="2600" dirty="0">
              <a:latin typeface="Times New Roman"/>
              <a:ea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ru-RU" sz="2600" dirty="0">
                <a:latin typeface="Times New Roman"/>
                <a:ea typeface="Times New Roman"/>
              </a:rPr>
              <a:t>Вот лучшая из школ.</a:t>
            </a:r>
            <a:endParaRPr lang="en-US" sz="2600" dirty="0">
              <a:latin typeface="Times New Roman"/>
              <a:ea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ru-RU" sz="2600" dirty="0">
                <a:latin typeface="Times New Roman"/>
                <a:ea typeface="Times New Roman"/>
              </a:rPr>
              <a:t>И если всё мне показать –</a:t>
            </a:r>
            <a:endParaRPr lang="en-US" sz="2600" dirty="0">
              <a:latin typeface="Times New Roman"/>
              <a:ea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ru-RU" sz="2600" dirty="0">
                <a:latin typeface="Times New Roman"/>
                <a:ea typeface="Times New Roman"/>
              </a:rPr>
              <a:t>Я выучу урок.</a:t>
            </a:r>
            <a:endParaRPr lang="en-US" sz="26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sz="2600" dirty="0">
                <a:latin typeface="Times New Roman"/>
                <a:ea typeface="Times New Roman"/>
              </a:rPr>
              <a:t>Понятней мне движенье рук,</a:t>
            </a:r>
            <a:endParaRPr lang="en-US" sz="26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sz="2600" dirty="0">
                <a:latin typeface="Times New Roman"/>
                <a:ea typeface="Times New Roman"/>
              </a:rPr>
              <a:t>Чем быстрых слов поток.</a:t>
            </a:r>
            <a:endParaRPr lang="en-US" sz="26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sz="2600" dirty="0">
                <a:latin typeface="Times New Roman"/>
                <a:ea typeface="Times New Roman"/>
              </a:rPr>
              <a:t>Должно быть, можно верить</a:t>
            </a:r>
            <a:endParaRPr lang="en-US" sz="26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sz="2600" dirty="0">
                <a:latin typeface="Times New Roman"/>
                <a:ea typeface="Times New Roman"/>
              </a:rPr>
              <a:t>И мыслям и словам,</a:t>
            </a:r>
            <a:br>
              <a:rPr lang="ru-RU" sz="2600" dirty="0">
                <a:latin typeface="Times New Roman"/>
                <a:ea typeface="Times New Roman"/>
              </a:rPr>
            </a:br>
            <a:r>
              <a:rPr lang="ru-RU" sz="2600" dirty="0">
                <a:latin typeface="Times New Roman"/>
                <a:ea typeface="Times New Roman"/>
              </a:rPr>
              <a:t>Но я уж лучше погляжу,</a:t>
            </a:r>
            <a:endParaRPr lang="en-US" sz="26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sz="2600" dirty="0">
                <a:latin typeface="Times New Roman"/>
                <a:ea typeface="Times New Roman"/>
              </a:rPr>
              <a:t>Что делаешь ты сам.</a:t>
            </a:r>
            <a:endParaRPr lang="en-US" sz="26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sz="2600" dirty="0">
                <a:latin typeface="Times New Roman"/>
                <a:ea typeface="Times New Roman"/>
              </a:rPr>
              <a:t>Вдруг я неправильно пойму</a:t>
            </a:r>
            <a:endParaRPr lang="en-US" sz="26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sz="2600" dirty="0">
                <a:latin typeface="Times New Roman"/>
                <a:ea typeface="Times New Roman"/>
              </a:rPr>
              <a:t>Твой правильный совет.</a:t>
            </a:r>
            <a:endParaRPr lang="en-US" sz="26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sz="2600" dirty="0">
                <a:latin typeface="Times New Roman"/>
                <a:ea typeface="Times New Roman"/>
              </a:rPr>
              <a:t>Зато пойму, как ты живёшь,</a:t>
            </a:r>
            <a:br>
              <a:rPr lang="ru-RU" sz="2600" dirty="0">
                <a:latin typeface="Times New Roman"/>
                <a:ea typeface="Times New Roman"/>
              </a:rPr>
            </a:br>
            <a:r>
              <a:rPr lang="ru-RU" sz="2600" dirty="0">
                <a:latin typeface="Times New Roman"/>
                <a:ea typeface="Times New Roman"/>
              </a:rPr>
              <a:t>По правде или нет</a:t>
            </a:r>
            <a:r>
              <a:rPr lang="ru-RU" sz="2600" dirty="0" smtClean="0">
                <a:latin typeface="Times New Roman"/>
                <a:ea typeface="Times New Roman"/>
              </a:rPr>
              <a:t>.                                                               </a:t>
            </a:r>
          </a:p>
          <a:p>
            <a:pPr marL="68580" indent="0" algn="r">
              <a:spcAft>
                <a:spcPts val="0"/>
              </a:spcAft>
              <a:buNone/>
            </a:pPr>
            <a:endParaRPr lang="ru-RU" sz="2600" b="1" dirty="0" smtClean="0">
              <a:solidFill>
                <a:schemeClr val="accent5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endParaRPr lang="ru-RU" sz="2600" b="1" dirty="0">
              <a:solidFill>
                <a:schemeClr val="accent5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sz="3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</a:rPr>
              <a:t>УСПЕХА  ВАМ  </a:t>
            </a:r>
            <a:r>
              <a:rPr lang="ru-RU" sz="3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</a:rPr>
              <a:t>!!! </a:t>
            </a:r>
            <a:endParaRPr lang="en-US" sz="3800" b="1" dirty="0">
              <a:solidFill>
                <a:schemeClr val="accent5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 </a:t>
            </a:r>
            <a:endParaRPr lang="en-US" dirty="0">
              <a:latin typeface="Times New Roman"/>
              <a:ea typeface="Times New Roman"/>
            </a:endParaRP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1026" name="Picture 2" descr="C:\Users\TOSHIBA\Downloads\Телефон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373216"/>
            <a:ext cx="1050032" cy="1050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2046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064896" cy="5976664"/>
          </a:xfrm>
        </p:spPr>
        <p:txBody>
          <a:bodyPr/>
          <a:lstStyle/>
          <a:p>
            <a:pPr marL="68580" indent="0" algn="ctr">
              <a:spcAft>
                <a:spcPts val="0"/>
              </a:spcAft>
              <a:buNone/>
            </a:pPr>
            <a:endParaRPr lang="ru-RU" b="1" dirty="0" smtClean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endParaRPr lang="ru-RU" sz="3200" b="1" dirty="0" smtClean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sz="3200" b="1" dirty="0" smtClean="0">
                <a:latin typeface="Times New Roman"/>
                <a:ea typeface="Times New Roman"/>
              </a:rPr>
              <a:t>РОДИТЕЛЬСКОЕ СОБРАНИЕ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sz="3200" b="1" dirty="0" smtClean="0">
                <a:latin typeface="Times New Roman"/>
                <a:ea typeface="Times New Roman"/>
              </a:rPr>
              <a:t>7 - 8 КЛАСС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</a:rPr>
              <a:t> </a:t>
            </a:r>
            <a:endParaRPr lang="en-US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</a:rPr>
              <a:t>«Переходный» возраст продолжается…» или психофизическое развитие подростков</a:t>
            </a:r>
            <a:r>
              <a:rPr lang="ru-RU" b="1" dirty="0" smtClean="0">
                <a:latin typeface="Times New Roman"/>
                <a:ea typeface="Times New Roman"/>
              </a:rPr>
              <a:t>.</a:t>
            </a:r>
            <a:endParaRPr lang="en-US" dirty="0">
              <a:latin typeface="Times New Roman"/>
              <a:ea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 </a:t>
            </a:r>
            <a:endParaRPr lang="en-US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Здравствуйте</a:t>
            </a:r>
            <a:r>
              <a:rPr lang="ru-RU" dirty="0">
                <a:latin typeface="Times New Roman"/>
                <a:ea typeface="Times New Roman"/>
              </a:rPr>
              <a:t>, дорогие родители! Я надеюсь, что мы с вами успешно продолжим воспитание наших детей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</a:p>
          <a:p>
            <a:pPr marL="68580" indent="0" algn="ctr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Наша беседа сегодня пойдет снова…. Ну конечно о наших детях.</a:t>
            </a:r>
            <a:endParaRPr lang="en-US" dirty="0">
              <a:latin typeface="Times New Roman"/>
              <a:ea typeface="Times New Roman"/>
            </a:endParaRPr>
          </a:p>
          <a:p>
            <a:pPr marL="6858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9893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08912" cy="6120680"/>
          </a:xfrm>
        </p:spPr>
        <p:txBody>
          <a:bodyPr>
            <a:normAutofit lnSpcReduction="10000"/>
          </a:bodyPr>
          <a:lstStyle/>
          <a:p>
            <a:pPr marL="68580" indent="0">
              <a:spcAft>
                <a:spcPts val="0"/>
              </a:spcAft>
              <a:buNone/>
            </a:pPr>
            <a:r>
              <a:rPr lang="ru-RU" sz="2000" dirty="0">
                <a:latin typeface="Times New Roman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ru-RU" sz="2000" dirty="0">
                <a:latin typeface="Times New Roman"/>
                <a:ea typeface="Times New Roman"/>
              </a:rPr>
              <a:t>	</a:t>
            </a:r>
            <a:r>
              <a:rPr lang="ru-RU" dirty="0">
                <a:latin typeface="Times New Roman"/>
                <a:ea typeface="Times New Roman"/>
              </a:rPr>
              <a:t>Ваши дети – вступают в новый подростковый возраст, который таит в себе множество конфликтных ситуаций. Эпиграфом собрания стали слова Л.С. Выготского – одного из ведущих психологов </a:t>
            </a:r>
            <a:r>
              <a:rPr lang="en-US" dirty="0">
                <a:latin typeface="Times New Roman"/>
                <a:ea typeface="Times New Roman"/>
              </a:rPr>
              <a:t>XX</a:t>
            </a:r>
            <a:r>
              <a:rPr lang="ru-RU" dirty="0">
                <a:latin typeface="Times New Roman"/>
                <a:ea typeface="Times New Roman"/>
              </a:rPr>
              <a:t> столетия, которого называют Моцартом в психологии. Они удивительно точны. Развитие подростка – это начало поиска себя, своего уникального «Я». Это путь становления индивидуальности. Как часто родители делают первые ошибки в воспитании своих детей, говоря ребёнку: «Не выделяйся, будь такой или таким, как все». В психологии этот период времени называют периодом «брожения» психики, за ним наступает период достаточной уверенности и равновесия. Этот период почти всегда бывает болезненным, это время проблем между детьми и родителями. Многие считают, что задача родителей в этот период – сдерживать половой инстинкт ребёнка. Это мнение ошибочно, и оно приводит к новым проблемам.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9181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08912" cy="6120680"/>
          </a:xfrm>
        </p:spPr>
        <p:txBody>
          <a:bodyPr/>
          <a:lstStyle/>
          <a:p>
            <a:pPr marL="68580" indent="0">
              <a:spcAft>
                <a:spcPts val="0"/>
              </a:spcAft>
              <a:buNone/>
            </a:pPr>
            <a:endParaRPr lang="ru-RU" dirty="0" smtClean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Что </a:t>
            </a:r>
            <a:r>
              <a:rPr lang="ru-RU" dirty="0">
                <a:latin typeface="Times New Roman"/>
                <a:ea typeface="Times New Roman"/>
              </a:rPr>
              <a:t>же является самым главным для ребёнка в этот период? Вот какую логическую цепочку мы должны с вами сохранить: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</a:rPr>
              <a:t>ЛЮБОВЬ --- ДОВЕРИЕ --- ПОНИМАНИЕ --- ПОДДЕРЖКА</a:t>
            </a:r>
            <a:endParaRPr lang="en-US" sz="20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Times New Roman"/>
              </a:rPr>
              <a:t>Как заметил юморист, с каждым поколением дети становятся всё хуже, а родители всё лучше, и, таким образом, из всё более плохих детей получаются всё более хорошие родители.</a:t>
            </a:r>
            <a:endParaRPr lang="en-US" sz="2000" dirty="0" smtClean="0">
              <a:latin typeface="Times New Roman"/>
              <a:ea typeface="Times New Roman"/>
            </a:endParaRP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9415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08912" cy="5832648"/>
          </a:xfrm>
        </p:spPr>
        <p:txBody>
          <a:bodyPr/>
          <a:lstStyle/>
          <a:p>
            <a:pPr marL="6858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Физическое здоровье ребёнка – основа его успехов в учении. Состояние физического здоровья и темпы полового созревания детей разные. Они существенно влияют на личностное развитие ребёнка. Чем раньше начинается процесс полового созревания, тем быстрее он протекает. При начале созревания в 12 лет – процесс развития 2 года; в 13-13,5 лет – 3-3,5 года; в 15-летнем возрасте – 5-6 лет. Эти различия типов созревания – причина многих огорчений и переживаний.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	Последние 60-80 лет серьёзными проблемами стали акселерация и ретардация.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	Акселераты в школьные годы – лидеры в классах. К 30 годам это крепкие и социально приспособленные, но зависимые от мнения окружающих, приземлённые люди.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4863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352928" cy="5904656"/>
          </a:xfrm>
        </p:spPr>
        <p:txBody>
          <a:bodyPr/>
          <a:lstStyle/>
          <a:p>
            <a:pPr marL="68580" indent="0" algn="ctr">
              <a:spcAft>
                <a:spcPts val="0"/>
              </a:spcAft>
              <a:buNone/>
            </a:pPr>
            <a:r>
              <a:rPr lang="ru-RU" dirty="0" err="1">
                <a:latin typeface="Times New Roman"/>
                <a:ea typeface="Times New Roman"/>
              </a:rPr>
              <a:t>Ретарданты</a:t>
            </a:r>
            <a:r>
              <a:rPr lang="ru-RU" dirty="0">
                <a:latin typeface="Times New Roman"/>
                <a:ea typeface="Times New Roman"/>
              </a:rPr>
              <a:t> наоборот – вначале обидчивые, задиристые, стремящиеся привлечь внимание, замкнутые и подчиняемые в юности, к 30 годам становятся людьми с более прочным душевным ядром и высокими принципами.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	Подробнее следует рассмотреть признаки и формы проявления повышенной тревожности подростков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</a:p>
          <a:p>
            <a:pPr marL="68580" lvl="0" indent="0" algn="ctr">
              <a:buClr>
                <a:srgbClr val="94C600"/>
              </a:buClr>
              <a:buNone/>
            </a:pPr>
            <a:r>
              <a:rPr lang="ru-RU" dirty="0">
                <a:solidFill>
                  <a:srgbClr val="3E3D2D"/>
                </a:solidFill>
                <a:latin typeface="Times New Roman"/>
                <a:ea typeface="Times New Roman"/>
              </a:rPr>
              <a:t>В 13-14 лет состояние подростка очень противоречиво. У них появляется много страшных мыслей. Это тот возраст, когда снова и снова возвращаются детские страхи, только уже в гораздо более острой и осознанной форме: понимание конечности жизни, вечные вопросы типа: «Зачем я живу?», «Что есть я?», «Кому я нужен?», «Придёт ли ко мне любовь?», «Что из меня получится?». Появляется растерянность перед жизнью.</a:t>
            </a:r>
            <a:endParaRPr lang="en-US" sz="2000" dirty="0">
              <a:solidFill>
                <a:srgbClr val="3E3D2D"/>
              </a:solidFill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endParaRPr lang="en-US" sz="2000" dirty="0">
              <a:latin typeface="Times New Roman"/>
              <a:ea typeface="Times New Roman"/>
            </a:endParaRPr>
          </a:p>
          <a:p>
            <a:pPr marL="6858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0695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80920" cy="5760640"/>
          </a:xfrm>
        </p:spPr>
        <p:txBody>
          <a:bodyPr>
            <a:normAutofit/>
          </a:bodyPr>
          <a:lstStyle/>
          <a:p>
            <a:pPr marL="6858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	</a:t>
            </a:r>
            <a:r>
              <a:rPr lang="ru-RU" sz="2200" dirty="0">
                <a:latin typeface="Times New Roman"/>
                <a:ea typeface="Times New Roman"/>
              </a:rPr>
              <a:t>Или возникают комплексы: «Я некрасива», «Я слишком толстая» ( у девочек, например), «Я маленького роста», «Я плохо одет» (у мальчиков). И всё, что кажется пустым, вздорным для взрослых, приобретает колоссальное значение для подростков. И беда, если ему негде найти понимание. И шумное общение, и громкая музыка, и вызывающая причёска – всё это во многом от стремления заглушить чувство дискомфорта и просто страха</a:t>
            </a:r>
            <a:r>
              <a:rPr lang="ru-RU" sz="2200" dirty="0" smtClean="0">
                <a:latin typeface="Times New Roman"/>
                <a:ea typeface="Times New Roman"/>
              </a:rPr>
              <a:t>.</a:t>
            </a:r>
          </a:p>
          <a:p>
            <a:pPr marL="68580" indent="0" algn="ctr">
              <a:spcAft>
                <a:spcPts val="0"/>
              </a:spcAft>
              <a:buNone/>
            </a:pPr>
            <a:r>
              <a:rPr lang="ru-RU" sz="2200" dirty="0">
                <a:latin typeface="Times New Roman"/>
                <a:ea typeface="Times New Roman"/>
              </a:rPr>
              <a:t>Мы, взрослые, часто недооцениваем степень физиологического напряжения, дискомфорта в этом возрасте. Плаксивость, раздражительность, огромная потребность высказаться, «выплеснуть» свои чувства, поделиться своими проблемами. Просто раз, другой, третий, обращаясь за советом к нам, они, быть может, сталкиваются с нашей раздражительностью, нетактичностью, с фразами типа: «Некогда мне, потом поговорим». И подросток ищет общения на стороне, среди сверстников, «уходит в себя».</a:t>
            </a:r>
            <a:endParaRPr lang="en-US" sz="2200" dirty="0">
              <a:latin typeface="Times New Roman"/>
              <a:ea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endParaRPr lang="en-US" sz="2000" dirty="0">
              <a:latin typeface="Times New Roman"/>
              <a:ea typeface="Times New Roman"/>
            </a:endParaRP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816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08912" cy="5976664"/>
          </a:xfrm>
        </p:spPr>
        <p:txBody>
          <a:bodyPr/>
          <a:lstStyle/>
          <a:p>
            <a:pPr marL="6858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Но совета сверстников часто бывает недостаточно – нужен человек более старший, опытный, у которого бы всё это было позади. Родители, старший брат (сестра), бабушка…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	Поэтому самое важное в разрешении конфликтных ситуаций – взаимная терпимость:</a:t>
            </a:r>
            <a:endParaRPr lang="en-US" sz="2000" dirty="0">
              <a:latin typeface="Times New Roman"/>
              <a:ea typeface="Times New Roman"/>
            </a:endParaRPr>
          </a:p>
          <a:p>
            <a:pPr lvl="0" indent="-342900" algn="ctr"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Будьте терпимы к чужому мнению. Надо как-то договориться.</a:t>
            </a:r>
            <a:endParaRPr lang="en-US" sz="2000" dirty="0">
              <a:latin typeface="Times New Roman"/>
              <a:ea typeface="Times New Roman"/>
            </a:endParaRPr>
          </a:p>
          <a:p>
            <a:pPr lvl="0" indent="-342900" algn="ctr"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Помните: у них, наших детей, сформировались свои правила поведения – по нашим они не хотят жить. Найдите компромисс.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Бывают такие ситуации, когда по вине подростка конфликт с родителями не может разрешиться. Сталкиваются самые близкие люди. Отец и сын, мать и дочь. Причём и та, и другая сторона наверняка желают друг другу добра. Казалось бы, в чём же дело… Как быть?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240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Просто задумайтесь над собой. Вы не правы, когда стремились создать своего подростка по своему образу и подобию. Вы подавили в нём личность, индивидуальность.</a:t>
            </a:r>
            <a:endParaRPr lang="en-US" sz="2000" dirty="0">
              <a:latin typeface="Times New Roman"/>
              <a:ea typeface="Times New Roman"/>
            </a:endParaRPr>
          </a:p>
          <a:p>
            <a:pPr marL="0" lvl="0" indent="0" algn="ctr">
              <a:buNone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Прекратите «нашпиговывать» нотациями своих детей. Подростки к ним особенно нетерпимы.</a:t>
            </a:r>
            <a:endParaRPr lang="en-US" sz="2000" dirty="0">
              <a:latin typeface="Times New Roman"/>
              <a:ea typeface="Times New Roman"/>
            </a:endParaRPr>
          </a:p>
          <a:p>
            <a:pPr marL="0" lvl="0" indent="0" algn="ctr">
              <a:buNone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И ещё посмотрите, а живёте ли вы сами по тем принципам, которые провозглашаете. Дети это прекрасно видят.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Папа жучит сына: «</a:t>
            </a:r>
            <a:r>
              <a:rPr lang="ru-RU" dirty="0" err="1">
                <a:latin typeface="Times New Roman"/>
                <a:ea typeface="Times New Roman"/>
              </a:rPr>
              <a:t>Неряха</a:t>
            </a:r>
            <a:r>
              <a:rPr lang="ru-RU" dirty="0">
                <a:latin typeface="Times New Roman"/>
                <a:ea typeface="Times New Roman"/>
              </a:rPr>
              <a:t>, бездельник, никогда не поможешь маме по дому», - а сам за всю жизнь ни разу мусорного ведра не вынес.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«Господи, какая ленивая», - жалуется мама на дочь, потому что у неё не убрано в шкафу. Мы когда утром торопимся, всегда ли убираем вещи в шкаф и моем посуду? «Но я же спешу на работу!» Значит, себе мы нашли оправдание, а дочери – нет?</a:t>
            </a:r>
            <a:endParaRPr lang="en-US" sz="2000" dirty="0">
              <a:latin typeface="Times New Roman"/>
              <a:ea typeface="Times New Roman"/>
            </a:endParaRPr>
          </a:p>
          <a:p>
            <a:pPr marL="68580" indent="0" algn="ctr">
              <a:buNone/>
            </a:pPr>
            <a:r>
              <a:rPr lang="ru-RU" dirty="0">
                <a:latin typeface="Times New Roman"/>
                <a:ea typeface="Times New Roman"/>
              </a:rPr>
              <a:t>Бывает и другое, когда мы слишком часто говорим детям, какими мы были сами – «А я училась…, а я делала…, делай, как я сказала» и т.д.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189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</TotalTime>
  <Words>1009</Words>
  <Application>Microsoft Office PowerPoint</Application>
  <PresentationFormat>Экран (4:3)</PresentationFormat>
  <Paragraphs>136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Остин</vt:lpstr>
      <vt:lpstr>Переходный возраст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Переходный возраст</dc:title>
  <dc:creator>Tata</dc:creator>
  <cp:lastModifiedBy>Tata</cp:lastModifiedBy>
  <cp:revision>5</cp:revision>
  <dcterms:created xsi:type="dcterms:W3CDTF">2014-09-27T11:23:44Z</dcterms:created>
  <dcterms:modified xsi:type="dcterms:W3CDTF">2014-09-27T12:10:56Z</dcterms:modified>
</cp:coreProperties>
</file>