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56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30" autoAdjust="0"/>
  </p:normalViewPr>
  <p:slideViewPr>
    <p:cSldViewPr>
      <p:cViewPr varScale="1">
        <p:scale>
          <a:sx n="70" d="100"/>
          <a:sy n="70" d="100"/>
        </p:scale>
        <p:origin x="-138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367BA-341E-4F13-91BB-3F434BC66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85151-5D16-49CE-866F-93973E45AF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69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CDEAE-6A86-46D6-B55D-2D2919C97B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71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FF553-85BD-4519-BE70-BFCAC9B060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137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DDDF2-8F43-44E3-9541-BF1F0CF65B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898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644DC-F49A-4674-A8A5-0CEDA777BA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54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C4A11-1E46-4963-B0DF-340F99975D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12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FF5E1-E74E-4213-BA96-E595E12822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35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00FD5-67F3-46C5-A249-2F5D4A70E3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92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04B76-69CF-4F73-9F3D-F87C313B20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63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103B5-C1D8-4126-AE48-302ED1D468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93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0963B-4A9E-481E-BBD6-C9F89D3BAD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3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A91EB-7D84-4732-ABF2-FB6E534CC1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544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ED9C3-A130-4041-9DB1-496C189177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353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C51AD-138D-44B7-A318-0D3FBFEED8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3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63AC6-D3BF-4EA5-8560-9354950A31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5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317E8-FE35-4D27-842C-C0A73EC026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654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1A9EF-EE9B-4E6A-AEA7-BB143548DF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65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60D1C-600B-46C6-BA73-B27A9517A4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2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BAC84-9933-45F1-A34E-4D7EF5F0DC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12BFC-FF83-4007-810F-8B46E65E09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3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ABA46-BBAF-4142-99BF-E4DCB5C45D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83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FFAF72-59C7-46D4-854B-4F139819ABE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3287942-FBE0-429E-943E-401D29A900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sz="80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Составляющие вашего успеха</a:t>
            </a:r>
            <a:endParaRPr lang="ru-RU" sz="8000" b="1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6250706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32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  <a:t/>
            </a:r>
            <a:br>
              <a:rPr lang="ru-RU" sz="32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</a:br>
            <a:r>
              <a:rPr lang="ru-RU" sz="32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  <a:t/>
            </a:r>
            <a:br>
              <a:rPr lang="ru-RU" sz="32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</a:br>
            <a:r>
              <a:rPr lang="ru-RU" sz="32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  <a:t>6 Родители </a:t>
            </a:r>
            <a:r>
              <a:rPr lang="ru-RU" sz="32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  <a:t>должны постоянно следить за тем, что и как дети читают, какие кинокартины смотрят, умеют ли пересказать прочитанное или просмотренное, оценить книгу, спектакль, проявляя нетерпимость к плохому и отжившему, заимствуя хорошие примеры и образцы.</a:t>
            </a:r>
            <a:r>
              <a:rPr lang="ru-RU" sz="28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28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Calibri"/>
                <a:cs typeface="Times New Roman"/>
              </a:rPr>
            </a:br>
            <a:r>
              <a:rPr lang="ru-RU" sz="32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  <a:t/>
            </a:r>
            <a:br>
              <a:rPr lang="ru-RU" sz="32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</a:br>
            <a:r>
              <a:rPr lang="ru-RU" sz="32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endParaRPr lang="ru-RU" sz="3200" b="1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49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6250706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40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  <a:t>7 Родители </a:t>
            </a:r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  <a:t>должны интересоваться и общественной работой детей, следить за ростом и изменением интересов и привычек детей.</a:t>
            </a:r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40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Calibri"/>
                <a:cs typeface="Times New Roman"/>
              </a:rPr>
            </a:br>
            <a:endParaRPr lang="ru-RU" sz="4000" b="1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633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6250706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  <a:t/>
            </a:r>
            <a:b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</a:br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  <a:t>8 Родители </a:t>
            </a:r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  <a:t>создают в семье трудовые семейные традиции, соблюдают хорошие семейные обычаи, приучая детей соблюдать и продолжать их. Хорошие традиции укрепляют семейный коллектив.</a:t>
            </a:r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40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Calibri"/>
                <a:cs typeface="Times New Roman"/>
              </a:rPr>
            </a:br>
            <a:endParaRPr lang="ru-RU" b="1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115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6178698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</a:rPr>
              <a:t>9 Нельзя </a:t>
            </a:r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</a:rPr>
              <a:t>допускать противоречий и споров родителей при детях о методах воспитания, о средствах наказания и т.п. в вопросах воспитания должны действовать согласованно.</a:t>
            </a:r>
            <a:endParaRPr lang="ru-RU" sz="4000" b="1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975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6250706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  <a:t>10 Родители </a:t>
            </a:r>
            <a:r>
              <a:rPr lang="ru-RU" sz="28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  <a:t>должны видеть в школе своего друга и руководителя, помогать во всем школе, учителю. Есть случаи, когда родители критикуют школу при детях. Свои замечания по улучшению обучения и воспитания детей следует высказывать только учителям и руководителям школ в тактичной форме на собраниях и в индивидуальных беседах. Дети тогда и сами будут лучше учиться и трудиться.</a:t>
            </a:r>
            <a:r>
              <a:rPr lang="ru-RU" sz="28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28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Calibri"/>
                <a:cs typeface="Times New Roman"/>
              </a:rPr>
            </a:br>
            <a:endParaRPr lang="ru-RU" sz="2800" b="1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245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  <a:t>«Если члены семьи люди отзывчивые, чуткие, если у них широкие общественные интересы, если труд соединяет семью в дружный союз, семья будет иметь хорошее влияние на ребёнка».</a:t>
            </a:r>
            <a:r>
              <a:rPr lang="ru-RU" sz="32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32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Calibri"/>
                <a:cs typeface="Times New Roman"/>
              </a:rPr>
            </a:br>
            <a:endParaRPr lang="ru-RU" sz="3600" b="1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909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88641"/>
            <a:ext cx="8784976" cy="6408711"/>
          </a:xfrm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u="sng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Памятка для родителей</a:t>
            </a:r>
            <a:endParaRPr lang="ru-RU" b="1" u="sng" dirty="0" smtClean="0">
              <a:solidFill>
                <a:schemeClr val="bg1">
                  <a:lumMod val="50000"/>
                </a:schemeClr>
              </a:solidFill>
              <a:effectLst/>
              <a:latin typeface="Comic Sans MS" pitchFamily="66" charset="0"/>
              <a:ea typeface="Calibri"/>
              <a:cs typeface="Times New Roman"/>
            </a:endParaRPr>
          </a:p>
          <a:p>
            <a:pPr marL="285750" indent="-285750" algn="ctr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Ваш ребенок взрослеет, вместе с его физическим взрослением наступает умственное взросление, формируется интеллектуальный потенциал и социальный интеллект. От того, насколько семья воспринимает подростка как мыслящую личность, зависит степень его социального взросления.</a:t>
            </a:r>
            <a:endParaRPr lang="ru-RU" sz="1600" b="1" dirty="0" smtClean="0">
              <a:solidFill>
                <a:schemeClr val="bg1">
                  <a:lumMod val="50000"/>
                </a:schemeClr>
              </a:solidFill>
              <a:effectLst/>
              <a:latin typeface="Comic Sans MS" pitchFamily="66" charset="0"/>
              <a:ea typeface="Calibri"/>
              <a:cs typeface="Times New Roman"/>
            </a:endParaRPr>
          </a:p>
          <a:p>
            <a:pPr marL="285750" lvl="0" indent="-285750" algn="ctr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Беседуйте со своим сыном или дочерью. Говорите с ним о ближайших жизненных планах и будущих целях жизни.</a:t>
            </a:r>
            <a:endParaRPr lang="ru-RU" sz="1600" b="1" dirty="0" smtClean="0">
              <a:solidFill>
                <a:schemeClr val="bg1">
                  <a:lumMod val="50000"/>
                </a:schemeClr>
              </a:solidFill>
              <a:effectLst/>
              <a:latin typeface="Comic Sans MS" pitchFamily="66" charset="0"/>
              <a:ea typeface="Calibri"/>
              <a:cs typeface="Times New Roman"/>
            </a:endParaRPr>
          </a:p>
          <a:p>
            <a:pPr marL="285750" lvl="0" indent="-285750" algn="ctr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Рассказывайте о своих планах, о своих победах и неудачах в реализации планов.</a:t>
            </a:r>
            <a:endParaRPr lang="ru-RU" sz="1600" b="1" dirty="0" smtClean="0">
              <a:solidFill>
                <a:schemeClr val="bg1">
                  <a:lumMod val="50000"/>
                </a:schemeClr>
              </a:solidFill>
              <a:effectLst/>
              <a:latin typeface="Comic Sans MS" pitchFamily="66" charset="0"/>
              <a:ea typeface="Calibri"/>
              <a:cs typeface="Times New Roman"/>
            </a:endParaRPr>
          </a:p>
          <a:p>
            <a:pPr marL="285750" lvl="0" indent="-285750" algn="ctr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Поддерживайте здоровое честолюбие своего ребёнка.</a:t>
            </a:r>
            <a:endParaRPr lang="ru-RU" sz="1600" b="1" dirty="0" smtClean="0">
              <a:solidFill>
                <a:schemeClr val="bg1">
                  <a:lumMod val="50000"/>
                </a:schemeClr>
              </a:solidFill>
              <a:effectLst/>
              <a:latin typeface="Comic Sans MS" pitchFamily="66" charset="0"/>
              <a:ea typeface="Calibri"/>
              <a:cs typeface="Times New Roman"/>
            </a:endParaRPr>
          </a:p>
          <a:p>
            <a:pPr marL="285750" lvl="0" indent="-285750" algn="ctr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Не иронизируйте по поводу несбыточных планов, стимулируйте в нем желание доказать себе и другим возможность достичь поставленной цели.</a:t>
            </a:r>
            <a:endParaRPr lang="ru-RU" sz="1600" b="1" dirty="0" smtClean="0">
              <a:solidFill>
                <a:schemeClr val="bg1">
                  <a:lumMod val="50000"/>
                </a:schemeClr>
              </a:solidFill>
              <a:effectLst/>
              <a:latin typeface="Comic Sans MS" pitchFamily="66" charset="0"/>
              <a:ea typeface="Calibri"/>
              <a:cs typeface="Times New Roman"/>
            </a:endParaRPr>
          </a:p>
          <a:p>
            <a:pPr marL="285750" lvl="0" indent="-285750" algn="ctr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Формируйте нравственно здоровую личность, неспособную на подлость ради реализации жизненных планов.</a:t>
            </a:r>
            <a:endParaRPr lang="ru-RU" sz="1600" b="1" dirty="0" smtClean="0">
              <a:solidFill>
                <a:schemeClr val="bg1">
                  <a:lumMod val="50000"/>
                </a:schemeClr>
              </a:solidFill>
              <a:effectLst/>
              <a:latin typeface="Comic Sans MS" pitchFamily="66" charset="0"/>
              <a:ea typeface="Calibri"/>
              <a:cs typeface="Times New Roman"/>
            </a:endParaRPr>
          </a:p>
          <a:p>
            <a:pPr marL="285750" lvl="0" indent="-285750" algn="ctr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Создавайте ситуацию успеха, поддерживайте жизненные силы и веру в </a:t>
            </a:r>
            <a:r>
              <a:rPr lang="ru-RU" sz="1600" b="1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в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успех.</a:t>
            </a:r>
            <a:endParaRPr lang="ru-RU" sz="1600" b="1" dirty="0" smtClean="0">
              <a:solidFill>
                <a:schemeClr val="bg1">
                  <a:lumMod val="50000"/>
                </a:schemeClr>
              </a:solidFill>
              <a:effectLst/>
              <a:latin typeface="Comic Sans MS" pitchFamily="66" charset="0"/>
              <a:ea typeface="Calibri"/>
              <a:cs typeface="Times New Roman"/>
            </a:endParaRPr>
          </a:p>
          <a:p>
            <a:pPr marL="285750" lvl="0" indent="-285750" algn="ctr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Говорите правду, какой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бы горькой она не была, учите экономить силы для достижения цели.</a:t>
            </a:r>
            <a:endParaRPr lang="ru-RU" sz="1600" b="1" dirty="0" smtClean="0">
              <a:solidFill>
                <a:schemeClr val="bg1">
                  <a:lumMod val="50000"/>
                </a:schemeClr>
              </a:solidFill>
              <a:effectLst/>
              <a:latin typeface="Comic Sans MS" pitchFamily="66" charset="0"/>
              <a:ea typeface="Calibri"/>
              <a:cs typeface="Times New Roman"/>
            </a:endParaRPr>
          </a:p>
          <a:p>
            <a:pPr marL="285750" lvl="0" indent="-285750" algn="ctr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Будьте сами примером ребёнку, самое печальное, если подросток разочаруется в ваших жизненных планах.</a:t>
            </a:r>
            <a:endParaRPr lang="ru-RU" sz="1600" b="1" dirty="0" smtClean="0">
              <a:solidFill>
                <a:schemeClr val="bg1">
                  <a:lumMod val="50000"/>
                </a:schemeClr>
              </a:solidFill>
              <a:effectLst/>
              <a:latin typeface="Comic Sans MS" pitchFamily="66" charset="0"/>
              <a:ea typeface="Calibri"/>
              <a:cs typeface="Times New Roman"/>
            </a:endParaRPr>
          </a:p>
          <a:p>
            <a:pPr marL="285750" indent="-285750" algn="ctr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 </a:t>
            </a:r>
            <a:endParaRPr lang="ru-RU" sz="1600" b="1" dirty="0">
              <a:solidFill>
                <a:schemeClr val="bg1">
                  <a:lumMod val="50000"/>
                </a:schemeClr>
              </a:solidFill>
              <a:effectLst/>
              <a:latin typeface="Comic Sans MS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115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6322714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Детей учит то, что их окружает.</a:t>
            </a:r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24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Если ребёнка часто критикуют - он учится осуждать.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Если ребёнка часто хвалят – он учится оценивать.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Если ребёнку часто демонстрируют враждебность – он учится драться.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Если с ребёнком обычно честны – он учится справедливости.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Если ребёнка часто высмеивают – он учится быть робким.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Если ребёнок живёт с чувством безопасности – он учится верить.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Если ребёнка часто позорят – он учится чувствовать себя виноватым.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Если ребёнка часто одобряют – он учится хорошо к себе относиться.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Если к ребёнку часто бывают снисходительны – он учится быть терпеливым.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Если ребёнка часто подбадривают – он учится уверенности в себе.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Если ребёнок живет в атмосфере дружбы и чувствует себя нужным – он учится находить в этом мире любовь.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</a:br>
            <a:endParaRPr lang="ru-RU" sz="2000" b="1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235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6250706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Именно родители: воспитывать труженика, доброго человека, активного общественного деятеля.</a:t>
            </a:r>
            <a:r>
              <a:rPr lang="ru-RU" sz="4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4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</a:br>
            <a:endParaRPr lang="ru-RU" b="1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283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6178698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</a:b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2 Хорошая, здоровая обстановка жизни ребёнка в семье, дружеские взаимоотношения родителей, их честный труд, личный моральный пример – главный метод и важнейшее условие правильного воспитания детей в семье.</a:t>
            </a: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3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</a:br>
            <a:endParaRPr lang="ru-RU" sz="3600" b="1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54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6322714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 </a:t>
            </a:r>
            <a:br>
              <a:rPr lang="ru-RU" sz="3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</a:b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3 Физическое воспитание детей – важнейшая обязанность родителей. Родители обеспечивают детей питанием, одеждой, обувью, приучают их заниматься физкультурой, укрепляют здоровье детей в разнообразном труде, создают культурно-гигиеническую обстановку жизни детей в семье.</a:t>
            </a: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3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</a:br>
            <a:endParaRPr lang="ru-RU" sz="3600" b="1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90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6322714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 </a:t>
            </a:r>
            <a:br>
              <a:rPr lang="ru-RU" sz="3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</a:b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Times New Roman"/>
                <a:cs typeface="Times New Roman"/>
              </a:rPr>
              <a:t>4 </a:t>
            </a: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Важнейшей задачей родителей является трудовое воспитание детей через участие в домашнем и учебном труде, в общественно-полезной работе, в производительном труде, это особенно ценно, если дети приучены преодолевать трудности.</a:t>
            </a: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36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Calibri"/>
                <a:cs typeface="Times New Roman"/>
              </a:rPr>
            </a:br>
            <a:endParaRPr lang="ru-RU" sz="3600" b="1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121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6408712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36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5 </a:t>
            </a:r>
            <a:r>
              <a:rPr lang="ru-RU" sz="32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Важнейшей задачей родителей является умственное воспитание детей, т.е. развитие познавательных способностей, расширение кругозора, развитие наблюдательности, речи, мышления, формирование убеждений и взглядов. Особую задачу родители должны проявлять об улучшении успеваемости детей, о приобретении детьми прочных и глубоких знаний, практических</a:t>
            </a:r>
            <a:r>
              <a:rPr lang="ru-RU" sz="3600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  <a:cs typeface="Times New Roman"/>
              </a:rPr>
              <a:t>навыков.</a:t>
            </a:r>
            <a:r>
              <a:rPr lang="ru-RU" sz="32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200" dirty="0" smtClean="0">
                <a:effectLst/>
                <a:latin typeface="Calibri"/>
                <a:ea typeface="Calibri"/>
                <a:cs typeface="Times New Roman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63609326"/>
      </p:ext>
    </p:extLst>
  </p:cSld>
  <p:clrMapOvr>
    <a:masterClrMapping/>
  </p:clrMapOvr>
</p:sld>
</file>

<file path=ppt/theme/theme1.xml><?xml version="1.0" encoding="utf-8"?>
<a:theme xmlns:a="http://schemas.openxmlformats.org/drawingml/2006/main" name="Sun">
  <a:themeElements>
    <a:clrScheme name="011 4">
      <a:dk1>
        <a:srgbClr val="000000"/>
      </a:dk1>
      <a:lt1>
        <a:srgbClr val="FF9966"/>
      </a:lt1>
      <a:dk2>
        <a:srgbClr val="1C1C1C"/>
      </a:dk2>
      <a:lt2>
        <a:srgbClr val="4D4D4D"/>
      </a:lt2>
      <a:accent1>
        <a:srgbClr val="FF0000"/>
      </a:accent1>
      <a:accent2>
        <a:srgbClr val="FF6699"/>
      </a:accent2>
      <a:accent3>
        <a:srgbClr val="FFCAB8"/>
      </a:accent3>
      <a:accent4>
        <a:srgbClr val="000000"/>
      </a:accent4>
      <a:accent5>
        <a:srgbClr val="FFAAAA"/>
      </a:accent5>
      <a:accent6>
        <a:srgbClr val="E75C8A"/>
      </a:accent6>
      <a:hlink>
        <a:srgbClr val="CC00CC"/>
      </a:hlink>
      <a:folHlink>
        <a:srgbClr val="FFCC00"/>
      </a:folHlink>
    </a:clrScheme>
    <a:fontScheme name="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lormaster">
  <a:themeElements>
    <a:clrScheme name="1_colormaster 4">
      <a:dk1>
        <a:srgbClr val="000000"/>
      </a:dk1>
      <a:lt1>
        <a:srgbClr val="FF9966"/>
      </a:lt1>
      <a:dk2>
        <a:srgbClr val="1C1C1C"/>
      </a:dk2>
      <a:lt2>
        <a:srgbClr val="4D4D4D"/>
      </a:lt2>
      <a:accent1>
        <a:srgbClr val="FF0000"/>
      </a:accent1>
      <a:accent2>
        <a:srgbClr val="FF6699"/>
      </a:accent2>
      <a:accent3>
        <a:srgbClr val="FFCAB8"/>
      </a:accent3>
      <a:accent4>
        <a:srgbClr val="000000"/>
      </a:accent4>
      <a:accent5>
        <a:srgbClr val="FFAAAA"/>
      </a:accent5>
      <a:accent6>
        <a:srgbClr val="E75C8A"/>
      </a:accent6>
      <a:hlink>
        <a:srgbClr val="CC00CC"/>
      </a:hlink>
      <a:folHlink>
        <a:srgbClr val="FFCC00"/>
      </a:folHlink>
    </a:clrScheme>
    <a:fontScheme name="1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Sun</Template>
  <TotalTime>58</TotalTime>
  <Words>324</Words>
  <Application>Microsoft Office PowerPoint</Application>
  <PresentationFormat>Экран (4:3)</PresentationFormat>
  <Paragraphs>24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Sun</vt:lpstr>
      <vt:lpstr>1_colormaster</vt:lpstr>
      <vt:lpstr>Составляющие вашего успеха</vt:lpstr>
      <vt:lpstr>«Если члены семьи люди отзывчивые, чуткие, если у них широкие общественные интересы, если труд соединяет семью в дружный союз, семья будет иметь хорошее влияние на ребёнка». </vt:lpstr>
      <vt:lpstr>Презентация PowerPoint</vt:lpstr>
      <vt:lpstr>Детей учит то, что их окружает. Если ребёнка часто критикуют - он учится осуждать. Если ребёнка часто хвалят – он учится оценивать. Если ребёнку часто демонстрируют враждебность – он учится драться. Если с ребёнком обычно честны – он учится справедливости. Если ребёнка часто высмеивают – он учится быть робким. Если ребёнок живёт с чувством безопасности – он учится верить. Если ребёнка часто позорят – он учится чувствовать себя виноватым. Если ребёнка часто одобряют – он учится хорошо к себе относиться. Если к ребёнку часто бывают снисходительны – он учится быть терпеливым. Если ребёнка часто подбадривают – он учится уверенности в себе. Если ребёнок живет в атмосфере дружбы и чувствует себя нужным – он учится находить в этом мире любовь. </vt:lpstr>
      <vt:lpstr>Именно родители: воспитывать труженика, доброго человека, активного общественного деятеля. </vt:lpstr>
      <vt:lpstr> 2 Хорошая, здоровая обстановка жизни ребёнка в семье, дружеские взаимоотношения родителей, их честный труд, личный моральный пример – главный метод и важнейшее условие правильного воспитания детей в семье. </vt:lpstr>
      <vt:lpstr>  3 Физическое воспитание детей – важнейшая обязанность родителей. Родители обеспечивают детей питанием, одеждой, обувью, приучают их заниматься физкультурой, укрепляют здоровье детей в разнообразном труде, создают культурно-гигиеническую обстановку жизни детей в семье. </vt:lpstr>
      <vt:lpstr>  4 Важнейшей задачей родителей является трудовое воспитание детей через участие в домашнем и учебном труде, в общественно-полезной работе, в производительном труде, это особенно ценно, если дети приучены преодолевать трудности. </vt:lpstr>
      <vt:lpstr> 5 Важнейшей задачей родителей является умственное воспитание детей, т.е. развитие познавательных способностей, расширение кругозора, развитие наблюдательности, речи, мышления, формирование убеждений и взглядов. Особую задачу родители должны проявлять об улучшении успеваемости детей, о приобретении детьми прочных и глубоких знаний, практических навыков. </vt:lpstr>
      <vt:lpstr>  6 Родители должны постоянно следить за тем, что и как дети читают, какие кинокартины смотрят, умеют ли пересказать прочитанное или просмотренное, оценить книгу, спектакль, проявляя нетерпимость к плохому и отжившему, заимствуя хорошие примеры и образцы.   </vt:lpstr>
      <vt:lpstr>7 Родители должны интересоваться и общественной работой детей, следить за ростом и изменением интересов и привычек детей. </vt:lpstr>
      <vt:lpstr> 8 Родители создают в семье трудовые семейные традиции, соблюдают хорошие семейные обычаи, приучая детей соблюдать и продолжать их. Хорошие традиции укрепляют семейный коллектив. </vt:lpstr>
      <vt:lpstr>9 Нельзя допускать противоречий и споров родителей при детях о методах воспитания, о средствах наказания и т.п. в вопросах воспитания должны действовать согласованно.</vt:lpstr>
      <vt:lpstr>10 Родители должны видеть в школе своего друга и руководителя, помогать во всем школе, учителю. Есть случаи, когда родители критикуют школу при детях. Свои замечания по улучшению обучения и воспитания детей следует высказывать только учителям и руководителям школ в тактичной форме на собраниях и в индивидуальных беседах. Дети тогда и сами будут лучше учиться и трудиться.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Составляющие вашего успеха</dc:title>
  <dc:creator>Арт</dc:creator>
  <cp:lastModifiedBy>Арт</cp:lastModifiedBy>
  <cp:revision>9</cp:revision>
  <dcterms:created xsi:type="dcterms:W3CDTF">2011-09-28T12:45:57Z</dcterms:created>
  <dcterms:modified xsi:type="dcterms:W3CDTF">2011-09-29T12:06:36Z</dcterms:modified>
</cp:coreProperties>
</file>