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4" r:id="rId9"/>
    <p:sldId id="267" r:id="rId10"/>
    <p:sldId id="275" r:id="rId11"/>
    <p:sldId id="268" r:id="rId12"/>
    <p:sldId id="269" r:id="rId13"/>
    <p:sldId id="278" r:id="rId14"/>
    <p:sldId id="280" r:id="rId15"/>
    <p:sldId id="277" r:id="rId16"/>
    <p:sldId id="270" r:id="rId17"/>
    <p:sldId id="26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2473" autoAdjust="0"/>
  </p:normalViewPr>
  <p:slideViewPr>
    <p:cSldViewPr>
      <p:cViewPr varScale="1">
        <p:scale>
          <a:sx n="72" d="100"/>
          <a:sy n="72" d="100"/>
        </p:scale>
        <p:origin x="-11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8B9F9-AD0B-4766-AE3E-15A1E5E0E336}" type="datetimeFigureOut">
              <a:rPr lang="ru-RU" smtClean="0"/>
              <a:pPr/>
              <a:t>27.09.2014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A7583-A0F5-4D9C-84F7-0487A66AA5A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E8A7583-A0F5-4D9C-84F7-0487A66AA5A5}"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E8A7583-A0F5-4D9C-84F7-0487A66AA5A5}"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F34D174-1C4E-4D7C-AA96-D886B7F252D1}" type="datetimeFigureOut">
              <a:rPr lang="ru-RU" smtClean="0"/>
              <a:pPr/>
              <a:t>27.09.2014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A61B7E-1B82-4154-B5CB-A1ED4949F74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4D174-1C4E-4D7C-AA96-D886B7F252D1}" type="datetimeFigureOut">
              <a:rPr lang="ru-RU" smtClean="0"/>
              <a:pPr/>
              <a:t>27.09.2014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61B7E-1B82-4154-B5CB-A1ED4949F74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a:xfrm>
            <a:off x="0" y="0"/>
            <a:ext cx="9144000" cy="6858000"/>
          </a:xfrm>
          <a:gradFill flip="none" rotWithShape="1">
            <a:gsLst>
              <a:gs pos="0">
                <a:srgbClr val="000000"/>
              </a:gs>
              <a:gs pos="39999">
                <a:srgbClr val="0A128C"/>
              </a:gs>
              <a:gs pos="70000">
                <a:srgbClr val="181CC7"/>
              </a:gs>
              <a:gs pos="88000">
                <a:srgbClr val="7005D4"/>
              </a:gs>
              <a:gs pos="100000">
                <a:srgbClr val="8C3D91"/>
              </a:gs>
            </a:gsLst>
            <a:path path="shape">
              <a:fillToRect l="50000" t="50000" r="50000" b="50000"/>
            </a:path>
            <a:tileRect/>
          </a:gradFill>
          <a:ln w="101600">
            <a:solidFill>
              <a:schemeClr val="tx1"/>
            </a:solidFill>
          </a:ln>
        </p:spPr>
        <p:txBody>
          <a:bodyPr>
            <a:normAutofit fontScale="62500" lnSpcReduction="20000"/>
          </a:bodyPr>
          <a:lstStyle/>
          <a:p>
            <a:endParaRPr lang="ru-RU" sz="5400" b="1" dirty="0">
              <a:solidFill>
                <a:srgbClr val="FFFF00"/>
              </a:solidFill>
              <a:latin typeface="Georgia" pitchFamily="18" charset="0"/>
            </a:endParaRPr>
          </a:p>
          <a:p>
            <a:endParaRPr lang="ru-RU" sz="5400" b="1" dirty="0" smtClean="0">
              <a:solidFill>
                <a:srgbClr val="FFFF00"/>
              </a:solidFill>
              <a:latin typeface="Georgia" pitchFamily="18" charset="0"/>
            </a:endParaRPr>
          </a:p>
          <a:p>
            <a:endParaRPr lang="ru-RU" sz="5400" b="1" dirty="0">
              <a:solidFill>
                <a:srgbClr val="FFFF00"/>
              </a:solidFill>
              <a:latin typeface="Georgia" pitchFamily="18" charset="0"/>
            </a:endParaRPr>
          </a:p>
          <a:p>
            <a:r>
              <a:rPr lang="ru-RU" sz="8600" b="1" dirty="0" smtClean="0">
                <a:solidFill>
                  <a:srgbClr val="FFFF00"/>
                </a:solidFill>
                <a:latin typeface="Georgia" pitchFamily="18" charset="0"/>
              </a:rPr>
              <a:t>ПОДРОСТОК</a:t>
            </a:r>
          </a:p>
          <a:p>
            <a:r>
              <a:rPr lang="ru-RU" sz="8600" b="1" dirty="0" smtClean="0">
                <a:solidFill>
                  <a:srgbClr val="FFFF00"/>
                </a:solidFill>
                <a:latin typeface="Georgia" pitchFamily="18" charset="0"/>
              </a:rPr>
              <a:t>И</a:t>
            </a:r>
            <a:endParaRPr lang="ru-RU" sz="8600" b="1" dirty="0">
              <a:solidFill>
                <a:srgbClr val="FFFF00"/>
              </a:solidFill>
              <a:latin typeface="Georgia" pitchFamily="18" charset="0"/>
            </a:endParaRPr>
          </a:p>
          <a:p>
            <a:r>
              <a:rPr lang="ru-RU" sz="8600" b="1" dirty="0" smtClean="0">
                <a:solidFill>
                  <a:srgbClr val="FFFF00"/>
                </a:solidFill>
                <a:latin typeface="Georgia" pitchFamily="18" charset="0"/>
              </a:rPr>
              <a:t>СУИЦИД</a:t>
            </a:r>
          </a:p>
          <a:p>
            <a:endParaRPr lang="ru-RU" sz="5400" b="1" dirty="0" smtClean="0">
              <a:solidFill>
                <a:srgbClr val="FFFF00"/>
              </a:solidFill>
              <a:latin typeface="Georgia" pitchFamily="18" charset="0"/>
            </a:endParaRPr>
          </a:p>
          <a:p>
            <a:endParaRPr lang="ru-RU" sz="5400" b="1" dirty="0" smtClean="0">
              <a:solidFill>
                <a:srgbClr val="FFFF00"/>
              </a:solidFill>
              <a:latin typeface="Georgia" pitchFamily="18" charset="0"/>
            </a:endParaRPr>
          </a:p>
          <a:p>
            <a:r>
              <a:rPr lang="ru-RU" sz="2200" b="1" dirty="0" smtClean="0">
                <a:solidFill>
                  <a:schemeClr val="tx1"/>
                </a:solidFill>
                <a:latin typeface="Georgia" pitchFamily="18" charset="0"/>
              </a:rPr>
              <a:t>                                                                             </a:t>
            </a:r>
            <a:r>
              <a:rPr lang="ru-RU" sz="2200" b="1" dirty="0" smtClean="0">
                <a:solidFill>
                  <a:srgbClr val="FFFF00"/>
                </a:solidFill>
                <a:latin typeface="+mj-lt"/>
              </a:rPr>
              <a:t>РАЗРАБОТАЛА:                  </a:t>
            </a:r>
          </a:p>
          <a:p>
            <a:r>
              <a:rPr lang="ru-RU" sz="2200" b="1" dirty="0" smtClean="0">
                <a:solidFill>
                  <a:srgbClr val="FFFF00"/>
                </a:solidFill>
                <a:latin typeface="+mj-lt"/>
              </a:rPr>
              <a:t>                                                              СОЦИАЛЬНЫЙ ПЕДАГОГ  МБОУ СОШ № 2                                                                                                                                                </a:t>
            </a:r>
          </a:p>
          <a:p>
            <a:r>
              <a:rPr lang="ru-RU" sz="2200" b="1" dirty="0" smtClean="0">
                <a:solidFill>
                  <a:srgbClr val="FFFF00"/>
                </a:solidFill>
                <a:latin typeface="+mj-lt"/>
              </a:rPr>
              <a:t>                                                                             СОБОЛЕВА Т.А.</a:t>
            </a:r>
          </a:p>
          <a:p>
            <a:endParaRPr lang="ru-RU" sz="5400" b="1" dirty="0" smtClean="0">
              <a:solidFill>
                <a:srgbClr val="FFFF00"/>
              </a:solidFill>
              <a:latin typeface="Georgia" pitchFamily="18" charset="0"/>
            </a:endParaRPr>
          </a:p>
          <a:p>
            <a:r>
              <a:rPr lang="ru-RU" sz="5400" b="1" dirty="0">
                <a:solidFill>
                  <a:srgbClr val="FFFF00"/>
                </a:solidFill>
                <a:latin typeface="Georgia" pitchFamily="18" charset="0"/>
              </a:rPr>
              <a:t> </a:t>
            </a:r>
            <a:r>
              <a:rPr lang="ru-RU" sz="5400" b="1" dirty="0" smtClean="0">
                <a:solidFill>
                  <a:srgbClr val="FFFF00"/>
                </a:solidFill>
                <a:latin typeface="Georgia" pitchFamily="18" charset="0"/>
              </a:rPr>
              <a:t>     </a:t>
            </a:r>
            <a:endParaRPr lang="ru-RU" sz="5400" b="1" dirty="0">
              <a:solidFill>
                <a:srgbClr val="FFFF00"/>
              </a:solidFill>
              <a:latin typeface="Georg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358346" cy="6858000"/>
          </a:xfrm>
          <a:gradFill>
            <a:gsLst>
              <a:gs pos="0">
                <a:srgbClr val="000000"/>
              </a:gs>
              <a:gs pos="20000">
                <a:srgbClr val="000040"/>
              </a:gs>
              <a:gs pos="50000">
                <a:srgbClr val="400040"/>
              </a:gs>
              <a:gs pos="75000">
                <a:srgbClr val="8F0040"/>
              </a:gs>
              <a:gs pos="89999">
                <a:srgbClr val="F27300"/>
              </a:gs>
              <a:gs pos="100000">
                <a:srgbClr val="FFBF00"/>
              </a:gs>
            </a:gsLst>
            <a:lin ang="2700000" scaled="1"/>
          </a:gradFill>
          <a:ln w="57150">
            <a:solidFill>
              <a:schemeClr val="tx1"/>
            </a:solidFill>
          </a:ln>
        </p:spPr>
        <p:txBody>
          <a:bodyPr>
            <a:normAutofit/>
          </a:bodyPr>
          <a:lstStyle/>
          <a:p>
            <a:pPr algn="l"/>
            <a:r>
              <a:rPr lang="ru-RU" sz="2000" b="1" dirty="0" smtClean="0">
                <a:solidFill>
                  <a:srgbClr val="FF0000"/>
                </a:solidFill>
                <a:latin typeface="Georgia" pitchFamily="18" charset="0"/>
              </a:rPr>
              <a:t>       МОТИВЫ  СУИЦИДАЛЬНОГО  ПОВЕДЕНИЯ  ПОДРОСТКОВ:</a:t>
            </a:r>
            <a:br>
              <a:rPr lang="ru-RU" sz="2000" b="1" dirty="0" smtClean="0">
                <a:solidFill>
                  <a:srgbClr val="FF0000"/>
                </a:solidFill>
                <a:latin typeface="Georgia" pitchFamily="18" charset="0"/>
              </a:rPr>
            </a:br>
            <a:r>
              <a:rPr lang="ru-RU" sz="2000" b="1" dirty="0" smtClean="0">
                <a:solidFill>
                  <a:srgbClr val="FF0000"/>
                </a:solidFill>
                <a:latin typeface="Georgia" pitchFamily="18" charset="0"/>
              </a:rPr>
              <a:t/>
            </a:r>
            <a:br>
              <a:rPr lang="ru-RU" sz="2000" b="1" dirty="0" smtClean="0">
                <a:solidFill>
                  <a:srgbClr val="FF0000"/>
                </a:solidFill>
                <a:latin typeface="Georgia" pitchFamily="18" charset="0"/>
              </a:rPr>
            </a:br>
            <a:r>
              <a:rPr lang="ru-RU" sz="2000" dirty="0" smtClean="0">
                <a:solidFill>
                  <a:srgbClr val="FF0000"/>
                </a:solidFill>
              </a:rPr>
              <a:t>     </a:t>
            </a:r>
            <a:r>
              <a:rPr lang="ru-RU" sz="2400" dirty="0" smtClean="0">
                <a:solidFill>
                  <a:srgbClr val="FFFF00"/>
                </a:solidFill>
              </a:rPr>
              <a:t>1.  Призыв. Способ попросить помощи. </a:t>
            </a:r>
            <a:br>
              <a:rPr lang="ru-RU" sz="2400" dirty="0" smtClean="0">
                <a:solidFill>
                  <a:srgbClr val="FFFF00"/>
                </a:solidFill>
              </a:rPr>
            </a:br>
            <a:r>
              <a:rPr lang="ru-RU" sz="2400" dirty="0" smtClean="0">
                <a:solidFill>
                  <a:srgbClr val="FFFF00"/>
                </a:solidFill>
              </a:rPr>
              <a:t>    2.  Уход от проблем, потеря надежды изменить жизнь к лучшему.</a:t>
            </a:r>
            <a:br>
              <a:rPr lang="ru-RU" sz="2400" dirty="0" smtClean="0">
                <a:solidFill>
                  <a:srgbClr val="FFFF00"/>
                </a:solidFill>
              </a:rPr>
            </a:br>
            <a:r>
              <a:rPr lang="ru-RU" sz="2400" dirty="0" smtClean="0">
                <a:solidFill>
                  <a:srgbClr val="FFFF00"/>
                </a:solidFill>
              </a:rPr>
              <a:t>    3.  Месть. Попытка сделать больно другому человеку:</a:t>
            </a:r>
            <a:br>
              <a:rPr lang="ru-RU" sz="2400" dirty="0" smtClean="0">
                <a:solidFill>
                  <a:srgbClr val="FFFF00"/>
                </a:solidFill>
              </a:rPr>
            </a:br>
            <a:r>
              <a:rPr lang="ru-RU" sz="2400" dirty="0" smtClean="0">
                <a:solidFill>
                  <a:srgbClr val="FFFF00"/>
                </a:solidFill>
              </a:rPr>
              <a:t>        «Они еще пожалеют»</a:t>
            </a:r>
            <a:br>
              <a:rPr lang="ru-RU" sz="2400" dirty="0" smtClean="0">
                <a:solidFill>
                  <a:srgbClr val="FFFF00"/>
                </a:solidFill>
              </a:rPr>
            </a:br>
            <a:r>
              <a:rPr lang="ru-RU" sz="2400" dirty="0" smtClean="0">
                <a:solidFill>
                  <a:srgbClr val="FFFF00"/>
                </a:solidFill>
              </a:rPr>
              <a:t>    4. Самонаказание. Ребенок решает, что он не заслуживает права </a:t>
            </a:r>
            <a:br>
              <a:rPr lang="ru-RU" sz="2400" dirty="0" smtClean="0">
                <a:solidFill>
                  <a:srgbClr val="FFFF00"/>
                </a:solidFill>
              </a:rPr>
            </a:br>
            <a:r>
              <a:rPr lang="ru-RU" sz="2400" dirty="0" smtClean="0">
                <a:solidFill>
                  <a:srgbClr val="FFFF00"/>
                </a:solidFill>
              </a:rPr>
              <a:t>         жить. Желание облегчить жизнь своей семье.</a:t>
            </a:r>
            <a:br>
              <a:rPr lang="ru-RU" sz="2400" dirty="0" smtClean="0">
                <a:solidFill>
                  <a:srgbClr val="FFFF00"/>
                </a:solidFill>
              </a:rPr>
            </a:br>
            <a:r>
              <a:rPr lang="ru-RU" sz="2400" dirty="0" smtClean="0">
                <a:solidFill>
                  <a:srgbClr val="FFFF00"/>
                </a:solidFill>
              </a:rPr>
              <a:t>    5.  Бегство от наказания. </a:t>
            </a:r>
            <a:br>
              <a:rPr lang="ru-RU" sz="2400" dirty="0" smtClean="0">
                <a:solidFill>
                  <a:srgbClr val="FFFF00"/>
                </a:solidFill>
              </a:rPr>
            </a:br>
            <a:r>
              <a:rPr lang="ru-RU" sz="2400" dirty="0" smtClean="0">
                <a:solidFill>
                  <a:srgbClr val="FFFF00"/>
                </a:solidFill>
              </a:rPr>
              <a:t>    6.  Боязнь </a:t>
            </a:r>
            <a:r>
              <a:rPr lang="ru-RU" sz="2400" dirty="0" smtClean="0">
                <a:solidFill>
                  <a:srgbClr val="FFFF00"/>
                </a:solidFill>
                <a:cs typeface="Times New Roman" pitchFamily="18" charset="0"/>
              </a:rPr>
              <a:t>позора, насмешек  или унижения.</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7.  Страх наказания, нежелание извиниться.</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8.  Любовные неудачи, сексуальные эксцессы, беременность.</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9.  Чувство мести, злобы, протеста; угроза или вымогательство.</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10.  Желание привлечь к себе внимание, вызвать сочувствие, </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избежать неприятных последствий, уйти от трудной ситуации.</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11.  Сочувствие или подражание товарищам, героям книг или </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фильмов.</a:t>
            </a:r>
            <a:r>
              <a:rPr lang="ru-RU" sz="2400" dirty="0" smtClean="0">
                <a:cs typeface="Times New Roman" pitchFamily="18" charset="0"/>
              </a:rPr>
              <a:t/>
            </a:r>
            <a:br>
              <a:rPr lang="ru-RU" sz="2400" dirty="0" smtClean="0">
                <a:cs typeface="Times New Roman" pitchFamily="18" charset="0"/>
              </a:rPr>
            </a:br>
            <a:endParaRPr lang="ru-RU" sz="24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358346" cy="6858000"/>
          </a:xfrm>
          <a:gradFill flip="none" rotWithShape="1">
            <a:gsLst>
              <a:gs pos="0">
                <a:srgbClr val="000000"/>
              </a:gs>
              <a:gs pos="20000">
                <a:srgbClr val="000040"/>
              </a:gs>
              <a:gs pos="50000">
                <a:srgbClr val="400040"/>
              </a:gs>
              <a:gs pos="75000">
                <a:srgbClr val="8F0040"/>
              </a:gs>
              <a:gs pos="89999">
                <a:srgbClr val="F27300"/>
              </a:gs>
              <a:gs pos="100000">
                <a:srgbClr val="FFBF00"/>
              </a:gs>
            </a:gsLst>
            <a:lin ang="2700000" scaled="0"/>
            <a:tileRect/>
          </a:gradFill>
          <a:ln w="76200">
            <a:solidFill>
              <a:schemeClr val="tx1"/>
            </a:solidFill>
          </a:ln>
        </p:spPr>
        <p:txBody>
          <a:bodyPr>
            <a:normAutofit fontScale="90000"/>
          </a:bodyPr>
          <a:lstStyle/>
          <a:p>
            <a:pPr algn="l">
              <a:lnSpc>
                <a:spcPct val="90000"/>
              </a:lnSpc>
            </a:pPr>
            <a:r>
              <a:rPr lang="ru-RU" sz="2400" dirty="0" smtClean="0">
                <a:solidFill>
                  <a:srgbClr val="FF0000"/>
                </a:solidFill>
                <a:latin typeface="Georgia" pitchFamily="18" charset="0"/>
              </a:rPr>
              <a:t>                                                        </a:t>
            </a:r>
            <a:r>
              <a:rPr lang="ru-RU" sz="2800" u="sng" dirty="0" smtClean="0">
                <a:solidFill>
                  <a:srgbClr val="FF0000"/>
                </a:solidFill>
                <a:latin typeface="Arial" pitchFamily="34" charset="0"/>
                <a:cs typeface="Arial" pitchFamily="34" charset="0"/>
              </a:rPr>
              <a:t>Признаки  готовящегося  суицида</a:t>
            </a:r>
            <a:r>
              <a:rPr lang="ru-RU" sz="2800" dirty="0" smtClean="0">
                <a:solidFill>
                  <a:srgbClr val="FF0000"/>
                </a:solidFill>
                <a:latin typeface="Arial" pitchFamily="34" charset="0"/>
                <a:cs typeface="Arial" pitchFamily="34" charset="0"/>
              </a:rPr>
              <a:t>: </a:t>
            </a:r>
            <a:br>
              <a:rPr lang="ru-RU" sz="2800" dirty="0" smtClean="0">
                <a:solidFill>
                  <a:srgbClr val="FF0000"/>
                </a:solidFill>
                <a:latin typeface="Arial" pitchFamily="34" charset="0"/>
                <a:cs typeface="Arial" pitchFamily="34" charset="0"/>
              </a:rPr>
            </a:br>
            <a:r>
              <a:rPr lang="ru-RU" sz="2400" dirty="0" smtClean="0">
                <a:solidFill>
                  <a:srgbClr val="FF0000"/>
                </a:solidFill>
                <a:latin typeface="Georgia" pitchFamily="18" charset="0"/>
              </a:rPr>
              <a:t/>
            </a:r>
            <a:br>
              <a:rPr lang="ru-RU" sz="2400" dirty="0" smtClean="0">
                <a:solidFill>
                  <a:srgbClr val="FF0000"/>
                </a:solidFill>
                <a:latin typeface="Georgia" pitchFamily="18" charset="0"/>
              </a:rPr>
            </a:br>
            <a:r>
              <a:rPr lang="ru-RU" sz="2400" dirty="0" smtClean="0">
                <a:solidFill>
                  <a:srgbClr val="FF0000"/>
                </a:solidFill>
                <a:latin typeface="Georgia" pitchFamily="18" charset="0"/>
              </a:rPr>
              <a:t>                                                                      </a:t>
            </a:r>
            <a:r>
              <a:rPr lang="ru-RU" sz="2400" u="sng" dirty="0" smtClean="0">
                <a:solidFill>
                  <a:schemeClr val="bg2"/>
                </a:solidFill>
              </a:rPr>
              <a:t>Словесные признаки:</a:t>
            </a:r>
            <a:r>
              <a:rPr lang="ru-RU" sz="2400" dirty="0" smtClean="0">
                <a:solidFill>
                  <a:srgbClr val="C00000"/>
                </a:solidFill>
                <a:latin typeface="Georgia" pitchFamily="18" charset="0"/>
              </a:rPr>
              <a:t/>
            </a:r>
            <a:br>
              <a:rPr lang="ru-RU" sz="2400" dirty="0" smtClean="0">
                <a:solidFill>
                  <a:srgbClr val="C00000"/>
                </a:solidFill>
                <a:latin typeface="Georgia" pitchFamily="18" charset="0"/>
              </a:rPr>
            </a:br>
            <a:r>
              <a:rPr lang="ru-RU" sz="2400" dirty="0" smtClean="0">
                <a:solidFill>
                  <a:srgbClr val="C00000"/>
                </a:solidFill>
                <a:latin typeface="Georgia" pitchFamily="18" charset="0"/>
              </a:rPr>
              <a:t>                                                 </a:t>
            </a:r>
            <a:r>
              <a:rPr lang="ru-RU" sz="2700" dirty="0" smtClean="0">
                <a:solidFill>
                  <a:srgbClr val="FFFF00"/>
                </a:solidFill>
                <a:latin typeface="Georgia" pitchFamily="18" charset="0"/>
              </a:rPr>
              <a:t>ч</a:t>
            </a:r>
            <a:r>
              <a:rPr lang="ru-RU" sz="2700" dirty="0" smtClean="0">
                <a:solidFill>
                  <a:srgbClr val="FFFF00"/>
                </a:solidFill>
              </a:rPr>
              <a:t>асто говорит о своем душевном состоянии;</a:t>
            </a:r>
            <a:br>
              <a:rPr lang="ru-RU" sz="2700" dirty="0" smtClean="0">
                <a:solidFill>
                  <a:srgbClr val="FFFF00"/>
                </a:solidFill>
              </a:rPr>
            </a:br>
            <a:r>
              <a:rPr lang="ru-RU" sz="2700" dirty="0" smtClean="0">
                <a:solidFill>
                  <a:srgbClr val="FFFF00"/>
                </a:solidFill>
              </a:rPr>
              <a:t>                                                шутит на тему самоубийства;                                                                                   </a:t>
            </a:r>
            <a:br>
              <a:rPr lang="ru-RU" sz="2700" dirty="0" smtClean="0">
                <a:solidFill>
                  <a:srgbClr val="FFFF00"/>
                </a:solidFill>
              </a:rPr>
            </a:br>
            <a:r>
              <a:rPr lang="ru-RU" sz="2700" dirty="0" smtClean="0">
                <a:solidFill>
                  <a:srgbClr val="FFFF00"/>
                </a:solidFill>
              </a:rPr>
              <a:t>                                                проявляет заинтересованность  к  вопросу  см                                            смерти.</a:t>
            </a:r>
            <a:r>
              <a:rPr lang="ru-RU" sz="2400" dirty="0" smtClean="0">
                <a:solidFill>
                  <a:srgbClr val="FFFF00"/>
                </a:solidFill>
                <a:latin typeface="Georgia" pitchFamily="18" charset="0"/>
              </a:rPr>
              <a:t/>
            </a:r>
            <a:br>
              <a:rPr lang="ru-RU" sz="2400" dirty="0" smtClean="0">
                <a:solidFill>
                  <a:srgbClr val="FFFF00"/>
                </a:solidFill>
                <a:latin typeface="Georgia" pitchFamily="18" charset="0"/>
              </a:rPr>
            </a:br>
            <a:r>
              <a:rPr lang="ru-RU" sz="2400" dirty="0" smtClean="0">
                <a:solidFill>
                  <a:srgbClr val="FFFF00"/>
                </a:solidFill>
              </a:rPr>
              <a:t>                                                    </a:t>
            </a:r>
            <a:r>
              <a:rPr lang="ru-RU" sz="2400" b="1" dirty="0" smtClean="0"/>
              <a:t> </a:t>
            </a:r>
            <a:r>
              <a:rPr lang="ru-RU" sz="2700" u="sng" dirty="0" smtClean="0">
                <a:solidFill>
                  <a:schemeClr val="bg1"/>
                </a:solidFill>
              </a:rPr>
              <a:t>Поведенческие признаки:</a:t>
            </a:r>
            <a:r>
              <a:rPr lang="ru-RU" sz="2400" dirty="0" smtClean="0">
                <a:solidFill>
                  <a:srgbClr val="C00000"/>
                </a:solidFill>
              </a:rPr>
              <a:t/>
            </a:r>
            <a:br>
              <a:rPr lang="ru-RU" sz="2400" dirty="0" smtClean="0">
                <a:solidFill>
                  <a:srgbClr val="C00000"/>
                </a:solidFill>
              </a:rPr>
            </a:br>
            <a:r>
              <a:rPr lang="ru-RU" sz="2400" dirty="0" smtClean="0">
                <a:solidFill>
                  <a:srgbClr val="884EB8"/>
                </a:solidFill>
              </a:rPr>
              <a:t>	</a:t>
            </a:r>
            <a:r>
              <a:rPr lang="ru-RU" sz="2200" dirty="0" smtClean="0">
                <a:solidFill>
                  <a:srgbClr val="FFFF00"/>
                </a:solidFill>
              </a:rPr>
              <a:t>        </a:t>
            </a:r>
            <a:r>
              <a:rPr lang="ru-RU" sz="2200" smtClean="0">
                <a:solidFill>
                  <a:srgbClr val="FFFF00"/>
                </a:solidFill>
                <a:cs typeface="Times New Roman" pitchFamily="18" charset="0"/>
              </a:rPr>
              <a:t>безвозмездная  раздача  вещей</a:t>
            </a:r>
            <a:r>
              <a:rPr lang="ru-RU" sz="2200" dirty="0" smtClean="0">
                <a:solidFill>
                  <a:srgbClr val="FFFF00"/>
                </a:solidFill>
                <a:cs typeface="Times New Roman" pitchFamily="18" charset="0"/>
              </a:rPr>
              <a:t>, имеющих  высокую  значимость;</a:t>
            </a:r>
            <a:br>
              <a:rPr lang="ru-RU" sz="2200" dirty="0" smtClean="0">
                <a:solidFill>
                  <a:srgbClr val="FFFF00"/>
                </a:solidFill>
                <a:cs typeface="Times New Roman" pitchFamily="18" charset="0"/>
              </a:rPr>
            </a:br>
            <a:r>
              <a:rPr lang="ru-RU" sz="2200" dirty="0" smtClean="0">
                <a:solidFill>
                  <a:srgbClr val="FFFF00"/>
                </a:solidFill>
                <a:cs typeface="Times New Roman" pitchFamily="18" charset="0"/>
              </a:rPr>
              <a:t>                        налаживание отношений с непримиримыми врагами;</a:t>
            </a:r>
            <a:br>
              <a:rPr lang="ru-RU" sz="2200" dirty="0" smtClean="0">
                <a:solidFill>
                  <a:srgbClr val="FFFF00"/>
                </a:solidFill>
                <a:cs typeface="Times New Roman" pitchFamily="18" charset="0"/>
              </a:rPr>
            </a:br>
            <a:r>
              <a:rPr lang="ru-RU" sz="2200" smtClean="0">
                <a:solidFill>
                  <a:srgbClr val="FFFF00"/>
                </a:solidFill>
                <a:cs typeface="Times New Roman" pitchFamily="18" charset="0"/>
              </a:rPr>
              <a:t>                        отсутствие  </a:t>
            </a:r>
            <a:r>
              <a:rPr lang="ru-RU" sz="2200" dirty="0" smtClean="0">
                <a:solidFill>
                  <a:srgbClr val="FFFF00"/>
                </a:solidFill>
                <a:cs typeface="Times New Roman" pitchFamily="18" charset="0"/>
              </a:rPr>
              <a:t>желание ухаживать за собой; </a:t>
            </a:r>
            <a:br>
              <a:rPr lang="ru-RU" sz="2200" dirty="0" smtClean="0">
                <a:solidFill>
                  <a:srgbClr val="FFFF00"/>
                </a:solidFill>
                <a:cs typeface="Times New Roman" pitchFamily="18" charset="0"/>
              </a:rPr>
            </a:br>
            <a:r>
              <a:rPr lang="ru-RU" sz="2200" dirty="0" smtClean="0">
                <a:solidFill>
                  <a:srgbClr val="FFFF00"/>
                </a:solidFill>
                <a:cs typeface="Times New Roman" pitchFamily="18" charset="0"/>
              </a:rPr>
              <a:t>                        пропуск школьных занятий, потеря интереса к привычным увлечениям;</a:t>
            </a:r>
            <a:br>
              <a:rPr lang="ru-RU" sz="2200" dirty="0" smtClean="0">
                <a:solidFill>
                  <a:srgbClr val="FFFF00"/>
                </a:solidFill>
                <a:cs typeface="Times New Roman" pitchFamily="18" charset="0"/>
              </a:rPr>
            </a:br>
            <a:r>
              <a:rPr lang="ru-RU" sz="2200" dirty="0" smtClean="0">
                <a:solidFill>
                  <a:srgbClr val="FFFF00"/>
                </a:solidFill>
                <a:cs typeface="Times New Roman" pitchFamily="18" charset="0"/>
              </a:rPr>
              <a:t>                        частое уединение, </a:t>
            </a:r>
            <a:r>
              <a:rPr lang="ru-RU" sz="2200" smtClean="0">
                <a:solidFill>
                  <a:srgbClr val="FFFF00"/>
                </a:solidFill>
                <a:cs typeface="Times New Roman" pitchFamily="18" charset="0"/>
              </a:rPr>
              <a:t>проявление  замкнутости </a:t>
            </a:r>
            <a:r>
              <a:rPr lang="ru-RU" sz="2200" dirty="0" smtClean="0">
                <a:solidFill>
                  <a:srgbClr val="FFFF00"/>
                </a:solidFill>
                <a:cs typeface="Times New Roman" pitchFamily="18" charset="0"/>
              </a:rPr>
              <a:t>и угрюмости;</a:t>
            </a:r>
            <a:br>
              <a:rPr lang="ru-RU" sz="2200" dirty="0" smtClean="0">
                <a:solidFill>
                  <a:srgbClr val="FFFF00"/>
                </a:solidFill>
                <a:cs typeface="Times New Roman" pitchFamily="18" charset="0"/>
              </a:rPr>
            </a:br>
            <a:r>
              <a:rPr lang="ru-RU" sz="2200" dirty="0" smtClean="0">
                <a:solidFill>
                  <a:srgbClr val="FFFF00"/>
                </a:solidFill>
                <a:cs typeface="Times New Roman" pitchFamily="18" charset="0"/>
              </a:rPr>
              <a:t>                        безразличие к окружающему миру.</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400" b="1" dirty="0" smtClean="0"/>
              <a:t>                        </a:t>
            </a:r>
            <a:r>
              <a:rPr lang="ru-RU" sz="2700" u="sng" dirty="0" smtClean="0">
                <a:solidFill>
                  <a:schemeClr val="bg1"/>
                </a:solidFill>
              </a:rPr>
              <a:t>Ситуационные признаки</a:t>
            </a:r>
            <a:r>
              <a:rPr lang="ru-RU" sz="3100" b="1" u="sng" dirty="0" smtClean="0">
                <a:solidFill>
                  <a:schemeClr val="bg1"/>
                </a:solidFill>
              </a:rPr>
              <a:t>:</a:t>
            </a:r>
            <a:r>
              <a:rPr lang="ru-RU" sz="2400" dirty="0" smtClean="0">
                <a:solidFill>
                  <a:srgbClr val="C00000"/>
                </a:solidFill>
              </a:rPr>
              <a:t/>
            </a:r>
            <a:br>
              <a:rPr lang="ru-RU" sz="2400" dirty="0" smtClean="0">
                <a:solidFill>
                  <a:srgbClr val="C00000"/>
                </a:solidFill>
              </a:rPr>
            </a:br>
            <a:r>
              <a:rPr lang="ru-RU" sz="2400" dirty="0" smtClean="0">
                <a:solidFill>
                  <a:srgbClr val="884EB8"/>
                </a:solidFill>
              </a:rPr>
              <a:t>	</a:t>
            </a:r>
            <a:r>
              <a:rPr lang="ru-RU" sz="2400" dirty="0" smtClean="0">
                <a:solidFill>
                  <a:srgbClr val="FFFF00"/>
                </a:solidFill>
              </a:rPr>
              <a:t>подросток  социально  изолирован;</a:t>
            </a:r>
            <a:br>
              <a:rPr lang="ru-RU" sz="2400" dirty="0" smtClean="0">
                <a:solidFill>
                  <a:srgbClr val="FFFF00"/>
                </a:solidFill>
              </a:rPr>
            </a:br>
            <a:r>
              <a:rPr lang="ru-RU" sz="2400" dirty="0" smtClean="0">
                <a:solidFill>
                  <a:srgbClr val="FFFF00"/>
                </a:solidFill>
              </a:rPr>
              <a:t>	живет  в  нестабильном  состоянии;</a:t>
            </a:r>
            <a:br>
              <a:rPr lang="ru-RU" sz="2400" dirty="0" smtClean="0">
                <a:solidFill>
                  <a:srgbClr val="FFFF00"/>
                </a:solidFill>
              </a:rPr>
            </a:br>
            <a:r>
              <a:rPr lang="ru-RU" sz="2400" dirty="0" smtClean="0">
                <a:solidFill>
                  <a:srgbClr val="FFFF00"/>
                </a:solidFill>
              </a:rPr>
              <a:t>	ощущает  себя  жертвой  насилия;</a:t>
            </a:r>
            <a:br>
              <a:rPr lang="ru-RU" sz="2400" dirty="0" smtClean="0">
                <a:solidFill>
                  <a:srgbClr val="FFFF00"/>
                </a:solidFill>
              </a:rPr>
            </a:br>
            <a:r>
              <a:rPr lang="ru-RU" sz="2400" dirty="0" smtClean="0">
                <a:solidFill>
                  <a:srgbClr val="FFFF00"/>
                </a:solidFill>
              </a:rPr>
              <a:t>               перенес  тяжелую  потерю. </a:t>
            </a:r>
            <a:endParaRPr lang="ru-RU" sz="2400" dirty="0">
              <a:solidFill>
                <a:srgbClr val="FFFF00"/>
              </a:solidFill>
            </a:endParaRPr>
          </a:p>
        </p:txBody>
      </p:sp>
      <p:pic>
        <p:nvPicPr>
          <p:cNvPr id="4" name="Рисунок 3" descr="причины детского суицида"/>
          <p:cNvPicPr/>
          <p:nvPr/>
        </p:nvPicPr>
        <p:blipFill>
          <a:blip r:embed="rId2"/>
          <a:srcRect/>
          <a:stretch>
            <a:fillRect/>
          </a:stretch>
        </p:blipFill>
        <p:spPr bwMode="auto">
          <a:xfrm>
            <a:off x="0" y="285728"/>
            <a:ext cx="3240000" cy="2484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429784" cy="6858000"/>
          </a:xfrm>
          <a:gradFill>
            <a:gsLst>
              <a:gs pos="0">
                <a:srgbClr val="000000"/>
              </a:gs>
              <a:gs pos="39999">
                <a:srgbClr val="0A128C"/>
              </a:gs>
              <a:gs pos="70000">
                <a:srgbClr val="181CC7"/>
              </a:gs>
              <a:gs pos="88000">
                <a:srgbClr val="7005D4"/>
              </a:gs>
              <a:gs pos="100000">
                <a:srgbClr val="8C3D91"/>
              </a:gs>
            </a:gsLst>
            <a:lin ang="2700000" scaled="1"/>
          </a:gradFill>
          <a:ln w="76200">
            <a:solidFill>
              <a:schemeClr val="tx1"/>
            </a:solidFill>
          </a:ln>
        </p:spPr>
        <p:txBody>
          <a:bodyPr>
            <a:normAutofit/>
          </a:bodyPr>
          <a:lstStyle/>
          <a:p>
            <a:r>
              <a:rPr lang="ru-RU" sz="2800" dirty="0" smtClean="0">
                <a:solidFill>
                  <a:srgbClr val="FF0000"/>
                </a:solidFill>
              </a:rPr>
              <a:t>Из любой трудной жизненной ситуации можно найти </a:t>
            </a:r>
            <a:r>
              <a:rPr lang="ru-RU" sz="4000" b="1" dirty="0" smtClean="0">
                <a:solidFill>
                  <a:srgbClr val="FF0000"/>
                </a:solidFill>
                <a:latin typeface="Georgia" pitchFamily="18" charset="0"/>
              </a:rPr>
              <a:t>ВЫХОД!</a:t>
            </a:r>
            <a:r>
              <a:rPr lang="ru-RU" sz="2800" dirty="0" smtClean="0">
                <a:solidFill>
                  <a:srgbClr val="FF0000"/>
                </a:solidFill>
              </a:rPr>
              <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endParaRPr lang="ru-RU" sz="2800" dirty="0">
              <a:solidFill>
                <a:srgbClr val="FF0000"/>
              </a:solidFill>
            </a:endParaRPr>
          </a:p>
        </p:txBody>
      </p:sp>
      <p:pic>
        <p:nvPicPr>
          <p:cNvPr id="3" name="Рисунок 1" descr="выход всегда есть.jpg"/>
          <p:cNvPicPr>
            <a:picLocks noChangeAspect="1"/>
          </p:cNvPicPr>
          <p:nvPr/>
        </p:nvPicPr>
        <p:blipFill>
          <a:blip r:embed="rId2"/>
          <a:srcRect/>
          <a:stretch>
            <a:fillRect/>
          </a:stretch>
        </p:blipFill>
        <p:spPr bwMode="auto">
          <a:xfrm>
            <a:off x="1714480" y="1857364"/>
            <a:ext cx="6084000" cy="4235694"/>
          </a:xfrm>
          <a:prstGeom prst="rect">
            <a:avLst/>
          </a:prstGeom>
          <a:ln>
            <a:solidFill>
              <a:srgbClr val="002060"/>
            </a:solidFill>
          </a:ln>
          <a:effectLst>
            <a:outerShdw blurRad="292100" dist="139700" dir="2700000" algn="tl" rotWithShape="0">
              <a:srgbClr val="333333">
                <a:alpha val="65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84" y="0"/>
            <a:ext cx="9429784" cy="6858000"/>
          </a:xfrm>
          <a:gradFill>
            <a:gsLst>
              <a:gs pos="0">
                <a:srgbClr val="000000"/>
              </a:gs>
              <a:gs pos="20000">
                <a:srgbClr val="000040"/>
              </a:gs>
              <a:gs pos="50000">
                <a:srgbClr val="400040"/>
              </a:gs>
              <a:gs pos="75000">
                <a:srgbClr val="8F0040"/>
              </a:gs>
              <a:gs pos="89999">
                <a:srgbClr val="F27300"/>
              </a:gs>
              <a:gs pos="100000">
                <a:srgbClr val="FFBF00"/>
              </a:gs>
            </a:gsLst>
            <a:lin ang="2700000" scaled="0"/>
          </a:gradFill>
          <a:ln w="76200">
            <a:solidFill>
              <a:schemeClr val="tx1"/>
            </a:solidFill>
          </a:ln>
        </p:spPr>
        <p:txBody>
          <a:bodyPr>
            <a:normAutofit/>
          </a:bodyPr>
          <a:lstStyle/>
          <a:p>
            <a:pPr algn="l"/>
            <a:r>
              <a:rPr lang="ru-RU" sz="2400" b="1" dirty="0" smtClean="0">
                <a:solidFill>
                  <a:srgbClr val="FF0000"/>
                </a:solidFill>
              </a:rPr>
              <a:t>                                      Существует несколько советов                                                                        </a:t>
            </a:r>
            <a:br>
              <a:rPr lang="ru-RU" sz="2400" b="1" dirty="0" smtClean="0">
                <a:solidFill>
                  <a:srgbClr val="FF0000"/>
                </a:solidFill>
              </a:rPr>
            </a:br>
            <a:r>
              <a:rPr lang="ru-RU" sz="2400" b="1" dirty="0" smtClean="0">
                <a:solidFill>
                  <a:srgbClr val="FF0000"/>
                </a:solidFill>
              </a:rPr>
              <a:t>       для родителей по  профилактике подросткового суицида:</a:t>
            </a:r>
            <a:r>
              <a:rPr lang="ru-RU" sz="2400" dirty="0" smtClean="0"/>
              <a:t/>
            </a:r>
            <a:br>
              <a:rPr lang="ru-RU" sz="2400" dirty="0" smtClean="0"/>
            </a:br>
            <a:r>
              <a:rPr lang="ru-RU" sz="2400" dirty="0" smtClean="0"/>
              <a:t/>
            </a:r>
            <a:br>
              <a:rPr lang="ru-RU" sz="2400" dirty="0" smtClean="0"/>
            </a:br>
            <a:r>
              <a:rPr lang="ru-RU" sz="2400" dirty="0" smtClean="0"/>
              <a:t>    </a:t>
            </a:r>
            <a:r>
              <a:rPr lang="ru-RU" sz="2400" dirty="0" smtClean="0">
                <a:solidFill>
                  <a:srgbClr val="FFFF00"/>
                </a:solidFill>
              </a:rPr>
              <a:t>1. Открыто обсуждайте семейные и внутренние проблемы детей.        </a:t>
            </a:r>
            <a:br>
              <a:rPr lang="ru-RU" sz="2400" dirty="0" smtClean="0">
                <a:solidFill>
                  <a:srgbClr val="FFFF00"/>
                </a:solidFill>
              </a:rPr>
            </a:br>
            <a:r>
              <a:rPr lang="ru-RU" sz="2400" dirty="0" smtClean="0">
                <a:solidFill>
                  <a:srgbClr val="FFFF00"/>
                </a:solidFill>
              </a:rPr>
              <a:t>    2. Помогайте своим детям строить реальные цели в жизни и </a:t>
            </a:r>
            <a:br>
              <a:rPr lang="ru-RU" sz="2400" dirty="0" smtClean="0">
                <a:solidFill>
                  <a:srgbClr val="FFFF00"/>
                </a:solidFill>
              </a:rPr>
            </a:br>
            <a:r>
              <a:rPr lang="ru-RU" sz="2400" dirty="0" smtClean="0">
                <a:solidFill>
                  <a:srgbClr val="FFFF00"/>
                </a:solidFill>
              </a:rPr>
              <a:t>        стремиться к ним.</a:t>
            </a:r>
            <a:br>
              <a:rPr lang="ru-RU" sz="2400" dirty="0" smtClean="0">
                <a:solidFill>
                  <a:srgbClr val="FFFF00"/>
                </a:solidFill>
              </a:rPr>
            </a:br>
            <a:r>
              <a:rPr lang="ru-RU" sz="2400" dirty="0" smtClean="0">
                <a:solidFill>
                  <a:srgbClr val="FFFF00"/>
                </a:solidFill>
              </a:rPr>
              <a:t>    3. Обязательно содействуйте в преодолении препятствий.</a:t>
            </a:r>
            <a:br>
              <a:rPr lang="ru-RU" sz="2400" dirty="0" smtClean="0">
                <a:solidFill>
                  <a:srgbClr val="FFFF00"/>
                </a:solidFill>
              </a:rPr>
            </a:br>
            <a:r>
              <a:rPr lang="ru-RU" sz="2400" dirty="0" smtClean="0">
                <a:solidFill>
                  <a:srgbClr val="FFFF00"/>
                </a:solidFill>
              </a:rPr>
              <a:t>    4.  Любые стоящие положительные начинания молодых людей </a:t>
            </a:r>
            <a:br>
              <a:rPr lang="ru-RU" sz="2400" dirty="0" smtClean="0">
                <a:solidFill>
                  <a:srgbClr val="FFFF00"/>
                </a:solidFill>
              </a:rPr>
            </a:br>
            <a:r>
              <a:rPr lang="ru-RU" sz="2400" dirty="0" smtClean="0">
                <a:solidFill>
                  <a:srgbClr val="FFFF00"/>
                </a:solidFill>
              </a:rPr>
              <a:t>         одобряйте словом и делом.</a:t>
            </a:r>
            <a:br>
              <a:rPr lang="ru-RU" sz="2400" dirty="0" smtClean="0">
                <a:solidFill>
                  <a:srgbClr val="FFFF00"/>
                </a:solidFill>
              </a:rPr>
            </a:br>
            <a:r>
              <a:rPr lang="ru-RU" sz="2400" dirty="0" smtClean="0">
                <a:solidFill>
                  <a:srgbClr val="FFFF00"/>
                </a:solidFill>
              </a:rPr>
              <a:t>   5.  Ни при каких обстоятельствах не применяйте физические </a:t>
            </a:r>
            <a:br>
              <a:rPr lang="ru-RU" sz="2400" dirty="0" smtClean="0">
                <a:solidFill>
                  <a:srgbClr val="FFFF00"/>
                </a:solidFill>
              </a:rPr>
            </a:br>
            <a:r>
              <a:rPr lang="ru-RU" sz="2400" dirty="0" smtClean="0">
                <a:solidFill>
                  <a:srgbClr val="FFFF00"/>
                </a:solidFill>
              </a:rPr>
              <a:t>        наказания.</a:t>
            </a:r>
            <a:br>
              <a:rPr lang="ru-RU" sz="2400" dirty="0" smtClean="0">
                <a:solidFill>
                  <a:srgbClr val="FFFF00"/>
                </a:solidFill>
              </a:rPr>
            </a:br>
            <a:r>
              <a:rPr lang="ru-RU" sz="2400" dirty="0" smtClean="0">
                <a:solidFill>
                  <a:srgbClr val="FFFF00"/>
                </a:solidFill>
              </a:rPr>
              <a:t>   6.  Больше любите своих подрастающих детей, будьте </a:t>
            </a:r>
            <a:br>
              <a:rPr lang="ru-RU" sz="2400" dirty="0" smtClean="0">
                <a:solidFill>
                  <a:srgbClr val="FFFF00"/>
                </a:solidFill>
              </a:rPr>
            </a:br>
            <a:r>
              <a:rPr lang="ru-RU" sz="2400" dirty="0" smtClean="0">
                <a:solidFill>
                  <a:srgbClr val="FFFF00"/>
                </a:solidFill>
              </a:rPr>
              <a:t>        внимательными и, что особенно важно, деликатными с ними.</a:t>
            </a:r>
            <a:br>
              <a:rPr lang="ru-RU" sz="2400" dirty="0" smtClean="0">
                <a:solidFill>
                  <a:srgbClr val="FFFF00"/>
                </a:solidFill>
              </a:rPr>
            </a:br>
            <a:r>
              <a:rPr lang="ru-RU" sz="2400" dirty="0" smtClean="0">
                <a:solidFill>
                  <a:srgbClr val="FFFF00"/>
                </a:solidFill>
              </a:rPr>
              <a:t>    7. </a:t>
            </a:r>
            <a:r>
              <a:rPr lang="ru-RU" sz="2400" dirty="0" smtClean="0">
                <a:solidFill>
                  <a:srgbClr val="FFFF00"/>
                </a:solidFill>
                <a:cs typeface="Times New Roman" pitchFamily="18" charset="0"/>
              </a:rPr>
              <a:t>Постарайтесь акцентировать внимание ребенка на позитивных</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моментах  жизни. </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8.  Придайте уверенность ребенку, объясните ему, что вместе  вы </a:t>
            </a:r>
            <a:br>
              <a:rPr lang="ru-RU" sz="2400" dirty="0" smtClean="0">
                <a:solidFill>
                  <a:srgbClr val="FFFF00"/>
                </a:solidFill>
                <a:cs typeface="Times New Roman" pitchFamily="18" charset="0"/>
              </a:rPr>
            </a:br>
            <a:r>
              <a:rPr lang="ru-RU" sz="2400" dirty="0" smtClean="0">
                <a:solidFill>
                  <a:srgbClr val="FFFF00"/>
                </a:solidFill>
                <a:cs typeface="Times New Roman" pitchFamily="18" charset="0"/>
              </a:rPr>
              <a:t>        обязательно    справитесь  со своими  проблемами.</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gradFill flip="none" rotWithShape="1">
            <a:gsLst>
              <a:gs pos="0">
                <a:srgbClr val="000000"/>
              </a:gs>
              <a:gs pos="39999">
                <a:srgbClr val="0A128C"/>
              </a:gs>
              <a:gs pos="70000">
                <a:srgbClr val="181CC7"/>
              </a:gs>
              <a:gs pos="88000">
                <a:srgbClr val="7005D4"/>
              </a:gs>
              <a:gs pos="100000">
                <a:srgbClr val="8C3D91"/>
              </a:gs>
            </a:gsLst>
            <a:lin ang="8100000" scaled="0"/>
            <a:tileRect/>
          </a:gradFill>
          <a:ln w="101600">
            <a:solidFill>
              <a:schemeClr val="tx1"/>
            </a:solidFill>
          </a:ln>
        </p:spPr>
        <p:txBody>
          <a:bodyPr>
            <a:normAutofit fontScale="90000"/>
          </a:bodyPr>
          <a:lstStyle/>
          <a:p>
            <a:pPr algn="l" fontAlgn="base"/>
            <a:r>
              <a:rPr lang="ru-RU" sz="1800" b="1" dirty="0" smtClean="0">
                <a:solidFill>
                  <a:schemeClr val="bg1"/>
                </a:solidFill>
              </a:rPr>
              <a:t>                                          </a:t>
            </a:r>
            <a:r>
              <a:rPr lang="ru-RU" sz="2200" b="1" dirty="0" smtClean="0">
                <a:solidFill>
                  <a:schemeClr val="bg1"/>
                </a:solidFill>
                <a:latin typeface="Arial" pitchFamily="34" charset="0"/>
                <a:cs typeface="Arial" pitchFamily="34" charset="0"/>
              </a:rPr>
              <a:t>Если Вы слышите</a:t>
            </a: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t>
            </a:r>
            <a:r>
              <a:rPr lang="ru-RU" sz="2200" b="1" dirty="0" smtClean="0">
                <a:solidFill>
                  <a:srgbClr val="FFFF00"/>
                </a:solidFill>
                <a:latin typeface="Arial" pitchFamily="34" charset="0"/>
                <a:cs typeface="Arial" pitchFamily="34" charset="0"/>
              </a:rPr>
              <a:t>Обязательно скажите</a:t>
            </a:r>
            <a:r>
              <a:rPr lang="ru-RU" sz="2200" dirty="0" smtClean="0">
                <a:latin typeface="Arial" pitchFamily="34" charset="0"/>
                <a:cs typeface="Arial" pitchFamily="34" charset="0"/>
              </a:rPr>
              <a:t/>
            </a:r>
            <a:br>
              <a:rPr lang="ru-RU" sz="2200" dirty="0" smtClean="0">
                <a:latin typeface="Arial" pitchFamily="34" charset="0"/>
                <a:cs typeface="Arial" pitchFamily="34" charset="0"/>
              </a:rPr>
            </a:br>
            <a:r>
              <a:rPr lang="ru-RU" sz="2200" dirty="0" smtClean="0">
                <a:latin typeface="Arial" pitchFamily="34" charset="0"/>
                <a:cs typeface="Arial" pitchFamily="34" charset="0"/>
              </a:rPr>
              <a:t>                                                                                 </a:t>
            </a:r>
            <a:r>
              <a:rPr lang="ru-RU" sz="2200" b="1" dirty="0" smtClean="0">
                <a:solidFill>
                  <a:srgbClr val="FF0000"/>
                </a:solidFill>
                <a:latin typeface="Arial" pitchFamily="34" charset="0"/>
                <a:cs typeface="Arial" pitchFamily="34" charset="0"/>
              </a:rPr>
              <a:t>Запрещено говорить</a:t>
            </a:r>
            <a:r>
              <a:rPr lang="ru-RU" sz="1800" b="1" dirty="0" smtClean="0">
                <a:solidFill>
                  <a:srgbClr val="FF0000"/>
                </a:solidFill>
              </a:rPr>
              <a:t/>
            </a:r>
            <a:br>
              <a:rPr lang="ru-RU" sz="1800" b="1" dirty="0" smtClean="0">
                <a:solidFill>
                  <a:srgbClr val="FF0000"/>
                </a:solidFill>
              </a:rPr>
            </a:br>
            <a:r>
              <a:rPr lang="ru-RU" sz="1800" b="1" dirty="0" smtClean="0">
                <a:solidFill>
                  <a:srgbClr val="FF0000"/>
                </a:solidFill>
                <a:latin typeface="Arial" pitchFamily="34" charset="0"/>
                <a:cs typeface="Arial" pitchFamily="34" charset="0"/>
              </a:rPr>
              <a:t>      </a:t>
            </a:r>
            <a:r>
              <a:rPr lang="ru-RU" sz="1800" b="1" dirty="0" smtClean="0">
                <a:solidFill>
                  <a:schemeClr val="bg1"/>
                </a:solidFill>
                <a:latin typeface="Arial" pitchFamily="34" charset="0"/>
                <a:cs typeface="Arial" pitchFamily="34" charset="0"/>
              </a:rPr>
              <a:t>1. «Ненавижу всех…»</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r>
              <a:rPr lang="ru-RU" sz="1800" b="1" dirty="0" smtClean="0">
                <a:solidFill>
                  <a:srgbClr val="FFFF00"/>
                </a:solidFill>
                <a:latin typeface="Arial" pitchFamily="34" charset="0"/>
                <a:cs typeface="Arial" pitchFamily="34" charset="0"/>
              </a:rPr>
              <a:t>«Чувствую, что что-то происходит. Давай поговорим об этом».</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b="1" dirty="0" smtClean="0">
                <a:solidFill>
                  <a:srgbClr val="FF0000"/>
                </a:solidFill>
                <a:latin typeface="Arial" pitchFamily="34" charset="0"/>
                <a:cs typeface="Arial" pitchFamily="34" charset="0"/>
              </a:rPr>
              <a:t>                                      «Когда я был в твоем возрасте… да ты просто несешь чушь!»</a:t>
            </a:r>
            <a:br>
              <a:rPr lang="ru-RU" sz="1800" b="1" dirty="0" smtClean="0">
                <a:solidFill>
                  <a:srgbClr val="FF0000"/>
                </a:solidFill>
                <a:latin typeface="Arial" pitchFamily="34" charset="0"/>
                <a:cs typeface="Arial" pitchFamily="34" charset="0"/>
              </a:rPr>
            </a:br>
            <a:r>
              <a:rPr lang="ru-RU" sz="2000" b="1" dirty="0" smtClean="0">
                <a:solidFill>
                  <a:schemeClr val="bg1"/>
                </a:solidFill>
                <a:latin typeface="Arial" pitchFamily="34" charset="0"/>
                <a:cs typeface="Arial" pitchFamily="34" charset="0"/>
              </a:rPr>
              <a:t>      2.</a:t>
            </a:r>
            <a:r>
              <a:rPr lang="ru-RU" sz="1800" b="1" dirty="0" smtClean="0">
                <a:solidFill>
                  <a:schemeClr val="bg1"/>
                </a:solidFill>
                <a:latin typeface="Arial" pitchFamily="34" charset="0"/>
                <a:cs typeface="Arial" pitchFamily="34" charset="0"/>
              </a:rPr>
              <a:t> «Все безнадежно и бессмысленно»                                                                                                          </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b="1" dirty="0" smtClean="0">
                <a:solidFill>
                  <a:srgbClr val="FFFF00"/>
                </a:solidFill>
                <a:latin typeface="Arial" pitchFamily="34" charset="0"/>
                <a:cs typeface="Arial" pitchFamily="34" charset="0"/>
              </a:rPr>
              <a:t>                     «Чувствую, что ты подавлен. Иногда мы все так чувствуем себя.   </a:t>
            </a:r>
            <a:br>
              <a:rPr lang="ru-RU" sz="1800" b="1" dirty="0" smtClean="0">
                <a:solidFill>
                  <a:srgbClr val="FFFF00"/>
                </a:solidFill>
                <a:latin typeface="Arial" pitchFamily="34" charset="0"/>
                <a:cs typeface="Arial" pitchFamily="34" charset="0"/>
              </a:rPr>
            </a:br>
            <a:r>
              <a:rPr lang="ru-RU" sz="1800" b="1" dirty="0" smtClean="0">
                <a:solidFill>
                  <a:srgbClr val="FFFF00"/>
                </a:solidFill>
                <a:latin typeface="Arial" pitchFamily="34" charset="0"/>
                <a:cs typeface="Arial" pitchFamily="34" charset="0"/>
              </a:rPr>
              <a:t>                       Давай   обсудим, какие у нас проблемы, как их можно разрешить».</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r>
              <a:rPr lang="ru-RU" sz="1800" b="1" dirty="0" smtClean="0">
                <a:solidFill>
                  <a:srgbClr val="FF0000"/>
                </a:solidFill>
                <a:latin typeface="Arial" pitchFamily="34" charset="0"/>
                <a:cs typeface="Arial" pitchFamily="34" charset="0"/>
              </a:rPr>
              <a:t>«Подумай о тех, кому хуже, чем тебе».</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2000" b="1" dirty="0" smtClean="0">
                <a:solidFill>
                  <a:schemeClr val="bg1"/>
                </a:solidFill>
                <a:latin typeface="Arial" pitchFamily="34" charset="0"/>
                <a:cs typeface="Arial" pitchFamily="34" charset="0"/>
              </a:rPr>
              <a:t>      3. </a:t>
            </a:r>
            <a:r>
              <a:rPr lang="ru-RU" sz="1800" b="1" dirty="0" smtClean="0">
                <a:solidFill>
                  <a:schemeClr val="bg1"/>
                </a:solidFill>
                <a:latin typeface="Arial" pitchFamily="34" charset="0"/>
                <a:cs typeface="Arial" pitchFamily="34" charset="0"/>
              </a:rPr>
              <a:t>«Всем было бы лучше без меня!»</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b="1" dirty="0" smtClean="0">
                <a:solidFill>
                  <a:srgbClr val="FFFF00"/>
                </a:solidFill>
                <a:latin typeface="Arial" pitchFamily="34" charset="0"/>
                <a:cs typeface="Arial" pitchFamily="34" charset="0"/>
              </a:rPr>
              <a:t>                     «Ты много значишь для меня, для нас. Меня беспокоит твое настроение. </a:t>
            </a:r>
            <a:br>
              <a:rPr lang="ru-RU" sz="1800" b="1" dirty="0" smtClean="0">
                <a:solidFill>
                  <a:srgbClr val="FFFF00"/>
                </a:solidFill>
                <a:latin typeface="Arial" pitchFamily="34" charset="0"/>
                <a:cs typeface="Arial" pitchFamily="34" charset="0"/>
              </a:rPr>
            </a:br>
            <a:r>
              <a:rPr lang="ru-RU" sz="1800" b="1" dirty="0" smtClean="0">
                <a:solidFill>
                  <a:srgbClr val="FFFF00"/>
                </a:solidFill>
                <a:latin typeface="Arial" pitchFamily="34" charset="0"/>
                <a:cs typeface="Arial" pitchFamily="34" charset="0"/>
              </a:rPr>
              <a:t>                      Поговорим  об этом».</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b="1" dirty="0" smtClean="0">
                <a:solidFill>
                  <a:srgbClr val="FF0000"/>
                </a:solidFill>
                <a:latin typeface="Arial" pitchFamily="34" charset="0"/>
                <a:cs typeface="Arial" pitchFamily="34" charset="0"/>
              </a:rPr>
              <a:t>                                     «Не говори глупостей. Поговорим о другом».</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2000" dirty="0" smtClean="0">
                <a:solidFill>
                  <a:schemeClr val="bg1"/>
                </a:solidFill>
                <a:latin typeface="Arial" pitchFamily="34" charset="0"/>
                <a:cs typeface="Arial" pitchFamily="34" charset="0"/>
              </a:rPr>
              <a:t>      </a:t>
            </a:r>
            <a:r>
              <a:rPr lang="ru-RU" sz="2000" b="1" dirty="0" smtClean="0">
                <a:solidFill>
                  <a:schemeClr val="bg1"/>
                </a:solidFill>
                <a:latin typeface="Arial" pitchFamily="34" charset="0"/>
                <a:cs typeface="Arial" pitchFamily="34" charset="0"/>
              </a:rPr>
              <a:t>4.</a:t>
            </a:r>
            <a:r>
              <a:rPr lang="ru-RU" sz="1800" b="1" dirty="0" smtClean="0">
                <a:solidFill>
                  <a:schemeClr val="bg1"/>
                </a:solidFill>
                <a:latin typeface="Arial" pitchFamily="34" charset="0"/>
                <a:cs typeface="Arial" pitchFamily="34" charset="0"/>
              </a:rPr>
              <a:t> «Вы не понимаете меня!»</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b="1" dirty="0" smtClean="0">
                <a:solidFill>
                  <a:srgbClr val="FFFF00"/>
                </a:solidFill>
                <a:latin typeface="Arial" pitchFamily="34" charset="0"/>
                <a:cs typeface="Arial" pitchFamily="34" charset="0"/>
              </a:rPr>
              <a:t>                     «Расскажи мне, что ты чувствуешь. Я действительно хочу тебя </a:t>
            </a:r>
            <a:br>
              <a:rPr lang="ru-RU" sz="1800" b="1" dirty="0" smtClean="0">
                <a:solidFill>
                  <a:srgbClr val="FFFF00"/>
                </a:solidFill>
                <a:latin typeface="Arial" pitchFamily="34" charset="0"/>
                <a:cs typeface="Arial" pitchFamily="34" charset="0"/>
              </a:rPr>
            </a:br>
            <a:r>
              <a:rPr lang="ru-RU" sz="1800" b="1" dirty="0" smtClean="0">
                <a:solidFill>
                  <a:srgbClr val="FFFF00"/>
                </a:solidFill>
                <a:latin typeface="Arial" pitchFamily="34" charset="0"/>
                <a:cs typeface="Arial" pitchFamily="34" charset="0"/>
              </a:rPr>
              <a:t>                      понять</a:t>
            </a:r>
            <a:r>
              <a:rPr lang="ru-RU" sz="1800" dirty="0" smtClean="0">
                <a:solidFill>
                  <a:srgbClr val="FFFF00"/>
                </a:solidFill>
                <a:latin typeface="Arial" pitchFamily="34" charset="0"/>
                <a:cs typeface="Arial" pitchFamily="34" charset="0"/>
              </a:rPr>
              <a:t>».</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b="1" dirty="0" smtClean="0">
                <a:solidFill>
                  <a:srgbClr val="FF0000"/>
                </a:solidFill>
                <a:latin typeface="Arial" pitchFamily="34" charset="0"/>
                <a:cs typeface="Arial" pitchFamily="34" charset="0"/>
              </a:rPr>
              <a:t>                                    «Где уж мне тебя понять!»</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2000" b="1" dirty="0" smtClean="0">
                <a:solidFill>
                  <a:schemeClr val="bg1"/>
                </a:solidFill>
                <a:latin typeface="Arial" pitchFamily="34" charset="0"/>
                <a:cs typeface="Arial" pitchFamily="34" charset="0"/>
              </a:rPr>
              <a:t>      5.</a:t>
            </a:r>
            <a:r>
              <a:rPr lang="ru-RU" sz="1800" b="1" dirty="0" smtClean="0">
                <a:solidFill>
                  <a:schemeClr val="bg1"/>
                </a:solidFill>
                <a:latin typeface="Arial" pitchFamily="34" charset="0"/>
                <a:cs typeface="Arial" pitchFamily="34" charset="0"/>
              </a:rPr>
              <a:t> «Я совершил ужасный поступок»</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b="1" dirty="0" smtClean="0">
                <a:solidFill>
                  <a:srgbClr val="FFFF00"/>
                </a:solidFill>
                <a:latin typeface="Arial" pitchFamily="34" charset="0"/>
                <a:cs typeface="Arial" pitchFamily="34" charset="0"/>
              </a:rPr>
              <a:t>                    «Я чувствую, что ты ощущаешь вину. Давай поговорим об этом».</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b="1" dirty="0" smtClean="0">
                <a:solidFill>
                  <a:srgbClr val="FF0000"/>
                </a:solidFill>
                <a:latin typeface="Arial" pitchFamily="34" charset="0"/>
                <a:cs typeface="Arial" pitchFamily="34" charset="0"/>
              </a:rPr>
              <a:t>                                   «И что ты теперь хочешь? Выкладывай немедленно!»</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2000" b="1" dirty="0" smtClean="0">
                <a:latin typeface="Arial" pitchFamily="34" charset="0"/>
                <a:cs typeface="Arial" pitchFamily="34" charset="0"/>
              </a:rPr>
              <a:t>      6. «У</a:t>
            </a:r>
            <a:r>
              <a:rPr lang="ru-RU" sz="1800" b="1" dirty="0" smtClean="0">
                <a:latin typeface="Arial" pitchFamily="34" charset="0"/>
                <a:cs typeface="Arial" pitchFamily="34" charset="0"/>
              </a:rPr>
              <a:t> меня никогда ничего не получается».</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r>
              <a:rPr lang="ru-RU" sz="1800" b="1" dirty="0" smtClean="0">
                <a:solidFill>
                  <a:srgbClr val="FFFF00"/>
                </a:solidFill>
                <a:latin typeface="Arial" pitchFamily="34" charset="0"/>
                <a:cs typeface="Arial" pitchFamily="34" charset="0"/>
              </a:rPr>
              <a:t>«Ты сейчас ощущаешь недостаток сил. Давай обсудим, как это  </a:t>
            </a:r>
            <a:br>
              <a:rPr lang="ru-RU" sz="1800" b="1" dirty="0" smtClean="0">
                <a:solidFill>
                  <a:srgbClr val="FFFF00"/>
                </a:solidFill>
                <a:latin typeface="Arial" pitchFamily="34" charset="0"/>
                <a:cs typeface="Arial" pitchFamily="34" charset="0"/>
              </a:rPr>
            </a:br>
            <a:r>
              <a:rPr lang="ru-RU" sz="1800" b="1" dirty="0" smtClean="0">
                <a:solidFill>
                  <a:srgbClr val="FFFF00"/>
                </a:solidFill>
                <a:latin typeface="Arial" pitchFamily="34" charset="0"/>
                <a:cs typeface="Arial" pitchFamily="34" charset="0"/>
              </a:rPr>
              <a:t>                      изменить</a:t>
            </a:r>
            <a:r>
              <a:rPr lang="ru-RU" sz="1800" dirty="0" smtClean="0">
                <a:solidFill>
                  <a:srgbClr val="FFFF00"/>
                </a:solidFill>
                <a:latin typeface="Arial" pitchFamily="34" charset="0"/>
                <a:cs typeface="Arial" pitchFamily="34" charset="0"/>
              </a:rPr>
              <a:t>».</a:t>
            </a: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r>
              <a:rPr lang="ru-RU" sz="1800" b="1" dirty="0" smtClean="0">
                <a:solidFill>
                  <a:srgbClr val="FF0000"/>
                </a:solidFill>
                <a:latin typeface="Arial" pitchFamily="34" charset="0"/>
                <a:cs typeface="Arial" pitchFamily="34" charset="0"/>
              </a:rPr>
              <a:t>«Не получается – значит, не старался!».</a:t>
            </a:r>
            <a:br>
              <a:rPr lang="ru-RU" sz="1800" b="1" dirty="0" smtClean="0">
                <a:solidFill>
                  <a:srgbClr val="FF0000"/>
                </a:solidFill>
                <a:latin typeface="Arial" pitchFamily="34" charset="0"/>
                <a:cs typeface="Arial" pitchFamily="34" charset="0"/>
              </a:rPr>
            </a:br>
            <a:endParaRPr lang="ru-RU" sz="1800" b="1" dirty="0">
              <a:solidFill>
                <a:srgbClr val="FF0000"/>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gradFill flip="none" rotWithShape="1">
            <a:gsLst>
              <a:gs pos="0">
                <a:srgbClr val="000000"/>
              </a:gs>
              <a:gs pos="39999">
                <a:srgbClr val="0A128C"/>
              </a:gs>
              <a:gs pos="70000">
                <a:srgbClr val="181CC7"/>
              </a:gs>
              <a:gs pos="88000">
                <a:srgbClr val="7005D4"/>
              </a:gs>
              <a:gs pos="100000">
                <a:srgbClr val="8C3D91"/>
              </a:gs>
            </a:gsLst>
            <a:lin ang="2700000" scaled="0"/>
            <a:tileRect/>
          </a:gradFill>
          <a:ln w="76200">
            <a:solidFill>
              <a:schemeClr val="tx1"/>
            </a:solidFill>
          </a:ln>
        </p:spPr>
        <p:txBody>
          <a:bodyPr>
            <a:normAutofit fontScale="90000"/>
          </a:bodyPr>
          <a:lstStyle/>
          <a:p>
            <a:r>
              <a:rPr lang="ru-RU" sz="2400" b="1" dirty="0" smtClean="0">
                <a:solidFill>
                  <a:srgbClr val="FFFF00"/>
                </a:solidFill>
              </a:rPr>
              <a:t>Подросток, начинающий задумываться о суициде, всё таки надеется, что что-то изменится к лучшему, что хоть кто-нибудь увидит, как он нуждается в помощи, понимании и поддержке, как ему хочется поделиться своими переживаниями. Тогда он и начинает вести себя так, чтобы привлечь внимание к себе. А наша задача увидеть эти изменения в его поведении.</a:t>
            </a:r>
            <a:br>
              <a:rPr lang="ru-RU" sz="2400" b="1" dirty="0" smtClean="0">
                <a:solidFill>
                  <a:srgbClr val="FFFF00"/>
                </a:solidFill>
              </a:rPr>
            </a:br>
            <a:r>
              <a:rPr lang="ru-RU" sz="2400" b="1" dirty="0" smtClean="0">
                <a:solidFill>
                  <a:srgbClr val="FF0000"/>
                </a:solidFill>
              </a:rPr>
              <a:t>Поэтому пересмотрите свои отношения с </a:t>
            </a:r>
            <a:br>
              <a:rPr lang="ru-RU" sz="2400" b="1" dirty="0" smtClean="0">
                <a:solidFill>
                  <a:srgbClr val="FF0000"/>
                </a:solidFill>
              </a:rPr>
            </a:br>
            <a:r>
              <a:rPr lang="ru-RU" sz="2400" b="1" dirty="0" smtClean="0">
                <a:solidFill>
                  <a:srgbClr val="FF0000"/>
                </a:solidFill>
              </a:rPr>
              <a:t>ребенком, больше ему доверяйте, </a:t>
            </a:r>
            <a:br>
              <a:rPr lang="ru-RU" sz="2400" b="1" dirty="0" smtClean="0">
                <a:solidFill>
                  <a:srgbClr val="FF0000"/>
                </a:solidFill>
              </a:rPr>
            </a:br>
            <a:r>
              <a:rPr lang="ru-RU" sz="2400" b="1" dirty="0" smtClean="0">
                <a:solidFill>
                  <a:srgbClr val="FF0000"/>
                </a:solidFill>
              </a:rPr>
              <a:t>воспринимайте его как самостоятельную </a:t>
            </a:r>
            <a:br>
              <a:rPr lang="ru-RU" sz="2400" b="1" dirty="0" smtClean="0">
                <a:solidFill>
                  <a:srgbClr val="FF0000"/>
                </a:solidFill>
              </a:rPr>
            </a:br>
            <a:r>
              <a:rPr lang="ru-RU" sz="2400" b="1" dirty="0" smtClean="0">
                <a:solidFill>
                  <a:srgbClr val="FF0000"/>
                </a:solidFill>
              </a:rPr>
              <a:t>взрослую личность с его индивидуальным </a:t>
            </a:r>
            <a:br>
              <a:rPr lang="ru-RU" sz="2400" b="1" dirty="0" smtClean="0">
                <a:solidFill>
                  <a:srgbClr val="FF0000"/>
                </a:solidFill>
              </a:rPr>
            </a:br>
            <a:r>
              <a:rPr lang="ru-RU" sz="2400" b="1" dirty="0" smtClean="0">
                <a:solidFill>
                  <a:srgbClr val="FF0000"/>
                </a:solidFill>
              </a:rPr>
              <a:t>мировоззрением, мнением, ценностями и </a:t>
            </a:r>
            <a:br>
              <a:rPr lang="ru-RU" sz="2400" b="1" dirty="0" smtClean="0">
                <a:solidFill>
                  <a:srgbClr val="FF0000"/>
                </a:solidFill>
              </a:rPr>
            </a:br>
            <a:r>
              <a:rPr lang="ru-RU" sz="2400" b="1" dirty="0" smtClean="0">
                <a:solidFill>
                  <a:srgbClr val="FF0000"/>
                </a:solidFill>
              </a:rPr>
              <a:t>убеждениями, желаниями и требованиями</a:t>
            </a:r>
            <a:r>
              <a:rPr lang="ru-RU" sz="2400" dirty="0" smtClean="0"/>
              <a:t>.</a:t>
            </a:r>
            <a:br>
              <a:rPr lang="ru-RU" sz="2400" dirty="0" smtClean="0"/>
            </a:br>
            <a:r>
              <a:rPr lang="ru-RU" sz="2200" b="1" dirty="0" smtClean="0">
                <a:solidFill>
                  <a:srgbClr val="FFFF00"/>
                </a:solidFill>
              </a:rPr>
              <a:t>Если ты, мой друг, чудак, </a:t>
            </a:r>
            <a:br>
              <a:rPr lang="ru-RU" sz="2200" b="1" dirty="0" smtClean="0">
                <a:solidFill>
                  <a:srgbClr val="FFFF00"/>
                </a:solidFill>
              </a:rPr>
            </a:br>
            <a:r>
              <a:rPr lang="ru-RU" sz="2200" b="1" dirty="0" smtClean="0">
                <a:solidFill>
                  <a:srgbClr val="FFFF00"/>
                </a:solidFill>
              </a:rPr>
              <a:t>если сам себе ты - враг, </a:t>
            </a:r>
            <a:br>
              <a:rPr lang="ru-RU" sz="2200" b="1" dirty="0" smtClean="0">
                <a:solidFill>
                  <a:srgbClr val="FFFF00"/>
                </a:solidFill>
              </a:rPr>
            </a:br>
            <a:r>
              <a:rPr lang="ru-RU" sz="2200" b="1" dirty="0" smtClean="0">
                <a:solidFill>
                  <a:srgbClr val="FFFF00"/>
                </a:solidFill>
              </a:rPr>
              <a:t>то открыты все пути </a:t>
            </a:r>
            <a:br>
              <a:rPr lang="ru-RU" sz="2200" b="1" dirty="0" smtClean="0">
                <a:solidFill>
                  <a:srgbClr val="FFFF00"/>
                </a:solidFill>
              </a:rPr>
            </a:br>
            <a:r>
              <a:rPr lang="ru-RU" sz="2200" b="1" dirty="0" smtClean="0">
                <a:solidFill>
                  <a:srgbClr val="FFFF00"/>
                </a:solidFill>
              </a:rPr>
              <a:t>на тот свет скорей уйти. </a:t>
            </a:r>
            <a:br>
              <a:rPr lang="ru-RU" sz="2200" b="1" dirty="0" smtClean="0">
                <a:solidFill>
                  <a:srgbClr val="FFFF00"/>
                </a:solidFill>
              </a:rPr>
            </a:br>
            <a:r>
              <a:rPr lang="ru-RU" sz="2200" b="1" dirty="0" smtClean="0">
                <a:solidFill>
                  <a:srgbClr val="FFFF00"/>
                </a:solidFill>
              </a:rPr>
              <a:t>Только много интересных </a:t>
            </a:r>
            <a:br>
              <a:rPr lang="ru-RU" sz="2200" b="1" dirty="0" smtClean="0">
                <a:solidFill>
                  <a:srgbClr val="FFFF00"/>
                </a:solidFill>
              </a:rPr>
            </a:br>
            <a:r>
              <a:rPr lang="ru-RU" sz="2200" b="1" dirty="0" smtClean="0">
                <a:solidFill>
                  <a:srgbClr val="FFFF00"/>
                </a:solidFill>
              </a:rPr>
              <a:t>есть вещей на свете, честно. </a:t>
            </a:r>
            <a:br>
              <a:rPr lang="ru-RU" sz="2200" b="1" dirty="0" smtClean="0">
                <a:solidFill>
                  <a:srgbClr val="FFFF00"/>
                </a:solidFill>
              </a:rPr>
            </a:br>
            <a:r>
              <a:rPr lang="ru-RU" sz="2200" b="1" dirty="0" smtClean="0">
                <a:solidFill>
                  <a:srgbClr val="FFFF00"/>
                </a:solidFill>
              </a:rPr>
              <a:t>Жизнь прекрасна! Так зачем </a:t>
            </a:r>
            <a:br>
              <a:rPr lang="ru-RU" sz="2200" b="1" dirty="0" smtClean="0">
                <a:solidFill>
                  <a:srgbClr val="FFFF00"/>
                </a:solidFill>
              </a:rPr>
            </a:br>
            <a:r>
              <a:rPr lang="ru-RU" sz="2200" b="1" dirty="0" smtClean="0">
                <a:solidFill>
                  <a:srgbClr val="FFFF00"/>
                </a:solidFill>
              </a:rPr>
              <a:t>разрушать ее нам всем?</a:t>
            </a:r>
            <a:endParaRPr lang="ru-RU" sz="2200" b="1"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429784" cy="6858000"/>
          </a:xfrm>
          <a:gradFill>
            <a:gsLst>
              <a:gs pos="0">
                <a:srgbClr val="000000"/>
              </a:gs>
              <a:gs pos="20000">
                <a:srgbClr val="000040"/>
              </a:gs>
              <a:gs pos="50000">
                <a:srgbClr val="400040"/>
              </a:gs>
              <a:gs pos="75000">
                <a:srgbClr val="8F0040"/>
              </a:gs>
              <a:gs pos="89999">
                <a:srgbClr val="F27300"/>
              </a:gs>
              <a:gs pos="100000">
                <a:srgbClr val="FFBF00"/>
              </a:gs>
            </a:gsLst>
            <a:lin ang="2700000" scaled="0"/>
          </a:gradFill>
          <a:ln w="76200">
            <a:solidFill>
              <a:schemeClr val="tx1"/>
            </a:solidFill>
          </a:ln>
        </p:spPr>
        <p:txBody>
          <a:bodyPr>
            <a:normAutofit/>
          </a:bodyPr>
          <a:lstStyle/>
          <a:p>
            <a:r>
              <a:rPr lang="ru-RU" sz="3600" dirty="0" smtClean="0"/>
              <a:t> </a:t>
            </a:r>
            <a:r>
              <a:rPr lang="ru-RU" sz="2800" dirty="0" smtClean="0">
                <a:solidFill>
                  <a:srgbClr val="FFFF00"/>
                </a:solidFill>
              </a:rPr>
              <a:t>Подросток должен                                                                       помнить том,                                                                                                что в трудной                                                                        </a:t>
            </a:r>
            <a:br>
              <a:rPr lang="ru-RU" sz="2800" dirty="0" smtClean="0">
                <a:solidFill>
                  <a:srgbClr val="FFFF00"/>
                </a:solidFill>
              </a:rPr>
            </a:br>
            <a:r>
              <a:rPr lang="ru-RU" sz="2800" dirty="0" smtClean="0">
                <a:solidFill>
                  <a:srgbClr val="FFFF00"/>
                </a:solidFill>
              </a:rPr>
              <a:t> жизненной  ситуации                                                                                   он может                                                                                                   </a:t>
            </a:r>
            <a:br>
              <a:rPr lang="ru-RU" sz="2800" dirty="0" smtClean="0">
                <a:solidFill>
                  <a:srgbClr val="FFFF00"/>
                </a:solidFill>
              </a:rPr>
            </a:br>
            <a:r>
              <a:rPr lang="ru-RU" sz="2800" dirty="0" smtClean="0">
                <a:solidFill>
                  <a:srgbClr val="FFFF00"/>
                </a:solidFill>
              </a:rPr>
              <a:t> обратиться к людям,                                                                                                                         которым доверяет:    </a:t>
            </a:r>
            <a:br>
              <a:rPr lang="ru-RU" sz="2800" dirty="0" smtClean="0">
                <a:solidFill>
                  <a:srgbClr val="FFFF00"/>
                </a:solidFill>
              </a:rPr>
            </a:br>
            <a:r>
              <a:rPr lang="ru-RU" sz="2800" dirty="0" smtClean="0">
                <a:solidFill>
                  <a:srgbClr val="FFFF00"/>
                </a:solidFill>
              </a:rPr>
              <a:t>родителям, друзьям,                                                                                  </a:t>
            </a:r>
            <a:br>
              <a:rPr lang="ru-RU" sz="2800" dirty="0" smtClean="0">
                <a:solidFill>
                  <a:srgbClr val="FFFF00"/>
                </a:solidFill>
              </a:rPr>
            </a:br>
            <a:r>
              <a:rPr lang="ru-RU" sz="2800" dirty="0" smtClean="0">
                <a:solidFill>
                  <a:srgbClr val="FFFF00"/>
                </a:solidFill>
              </a:rPr>
              <a:t>     классному руководителю,                                            психологу.</a:t>
            </a:r>
            <a:br>
              <a:rPr lang="ru-RU" sz="2800" dirty="0" smtClean="0">
                <a:solidFill>
                  <a:srgbClr val="FFFF00"/>
                </a:solidFill>
              </a:rPr>
            </a:br>
            <a:r>
              <a:rPr lang="ru-RU" sz="3600" i="1" dirty="0" smtClean="0">
                <a:solidFill>
                  <a:srgbClr val="FFFF00"/>
                </a:solidFill>
              </a:rPr>
              <a:t>Важно, чтобы ребёнок знал:                                          что его любят таким, какой он есть!</a:t>
            </a:r>
            <a:endParaRPr lang="ru-RU" sz="3600" i="1" dirty="0">
              <a:solidFill>
                <a:srgbClr val="FFFF00"/>
              </a:solidFill>
            </a:endParaRPr>
          </a:p>
        </p:txBody>
      </p:sp>
      <p:pic>
        <p:nvPicPr>
          <p:cNvPr id="4" name="Рисунок 1" descr="мама.jpg"/>
          <p:cNvPicPr>
            <a:picLocks noChangeAspect="1"/>
          </p:cNvPicPr>
          <p:nvPr/>
        </p:nvPicPr>
        <p:blipFill>
          <a:blip r:embed="rId2" cstate="print"/>
          <a:srcRect/>
          <a:stretch>
            <a:fillRect/>
          </a:stretch>
        </p:blipFill>
        <p:spPr bwMode="auto">
          <a:xfrm>
            <a:off x="6718300" y="428604"/>
            <a:ext cx="2425700" cy="3657600"/>
          </a:xfrm>
          <a:prstGeom prst="roundRect">
            <a:avLst>
              <a:gd name="adj" fmla="val 8594"/>
            </a:avLst>
          </a:prstGeom>
          <a:solidFill>
            <a:srgbClr val="FFFFFF">
              <a:shade val="85000"/>
            </a:srgbClr>
          </a:solidFill>
          <a:ln w="19050">
            <a:solidFill>
              <a:srgbClr val="0000FF"/>
            </a:solidFill>
          </a:ln>
          <a:effectLst>
            <a:reflection blurRad="12700" stA="38000" endPos="28000" dist="5000" dir="5400000" sy="-100000" algn="bl" rotWithShape="0"/>
          </a:effectLst>
        </p:spPr>
      </p:pic>
      <p:pic>
        <p:nvPicPr>
          <p:cNvPr id="1026" name="Picture 2" descr="C:\Users\Пользователь\Documents\1284278360_krizisy_razvitiya_v_period_vzrosleniya_rebenka.jpg"/>
          <p:cNvPicPr>
            <a:picLocks noChangeAspect="1" noChangeArrowheads="1"/>
          </p:cNvPicPr>
          <p:nvPr/>
        </p:nvPicPr>
        <p:blipFill>
          <a:blip r:embed="rId3"/>
          <a:srcRect/>
          <a:stretch>
            <a:fillRect/>
          </a:stretch>
        </p:blipFill>
        <p:spPr bwMode="auto">
          <a:xfrm>
            <a:off x="285720" y="857232"/>
            <a:ext cx="2700000" cy="343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gradFill>
            <a:gsLst>
              <a:gs pos="0">
                <a:srgbClr val="000000"/>
              </a:gs>
              <a:gs pos="39999">
                <a:srgbClr val="0A128C"/>
              </a:gs>
              <a:gs pos="70000">
                <a:srgbClr val="181CC7"/>
              </a:gs>
              <a:gs pos="88000">
                <a:srgbClr val="7005D4"/>
              </a:gs>
              <a:gs pos="100000">
                <a:srgbClr val="8C3D91"/>
              </a:gs>
            </a:gsLst>
            <a:lin ang="2700000" scaled="1"/>
          </a:gradFill>
          <a:ln w="101600">
            <a:solidFill>
              <a:schemeClr val="tx1"/>
            </a:solidFill>
          </a:ln>
        </p:spPr>
        <p:txBody>
          <a:bodyPr/>
          <a:lstStyle/>
          <a:p>
            <a:pPr marL="36513" algn="l"/>
            <a:r>
              <a:rPr lang="ru-RU" b="1" smtClean="0">
                <a:latin typeface="Times New Roman" pitchFamily="18" charset="0"/>
                <a:cs typeface="Times New Roman" pitchFamily="18" charset="0"/>
              </a:rPr>
              <a:t>        </a:t>
            </a:r>
            <a:r>
              <a:rPr lang="ru-RU" b="1" dirty="0" smtClean="0">
                <a:solidFill>
                  <a:schemeClr val="accent6">
                    <a:lumMod val="60000"/>
                    <a:lumOff val="40000"/>
                  </a:schemeClr>
                </a:solidFill>
                <a:latin typeface="Times New Roman" pitchFamily="18" charset="0"/>
                <a:cs typeface="Times New Roman" pitchFamily="18" charset="0"/>
              </a:rPr>
              <a:t>СПАСИБО </a:t>
            </a:r>
            <a:r>
              <a:rPr lang="ru-RU" b="1" smtClean="0">
                <a:solidFill>
                  <a:schemeClr val="accent6">
                    <a:lumMod val="60000"/>
                    <a:lumOff val="40000"/>
                  </a:schemeClr>
                </a:solidFill>
                <a:latin typeface="Times New Roman" pitchFamily="18" charset="0"/>
                <a:cs typeface="Times New Roman" pitchFamily="18" charset="0"/>
              </a:rPr>
              <a:t>ЗА ВНИМАНИЕ</a:t>
            </a:r>
            <a:endParaRPr lang="ru-RU" dirty="0">
              <a:solidFill>
                <a:schemeClr val="accent6">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gradFill flip="none" rotWithShape="1">
            <a:gsLst>
              <a:gs pos="0">
                <a:srgbClr val="000000"/>
              </a:gs>
              <a:gs pos="39999">
                <a:srgbClr val="0A128C"/>
              </a:gs>
              <a:gs pos="70000">
                <a:srgbClr val="181CC7"/>
              </a:gs>
              <a:gs pos="88000">
                <a:srgbClr val="7005D4"/>
              </a:gs>
              <a:gs pos="100000">
                <a:srgbClr val="8C3D91"/>
              </a:gs>
            </a:gsLst>
            <a:lin ang="2700000" scaled="1"/>
            <a:tileRect/>
          </a:gradFill>
          <a:ln w="76200">
            <a:solidFill>
              <a:schemeClr val="tx1"/>
            </a:solidFill>
          </a:ln>
        </p:spPr>
        <p:txBody>
          <a:bodyPr>
            <a:normAutofit/>
          </a:bodyPr>
          <a:lstStyle/>
          <a:p>
            <a:r>
              <a:rPr lang="ru-RU" sz="3200" b="1" u="sng" dirty="0" smtClean="0">
                <a:solidFill>
                  <a:srgbClr val="FFFF00"/>
                </a:solidFill>
              </a:rPr>
              <a:t/>
            </a:r>
            <a:br>
              <a:rPr lang="ru-RU" sz="3200" b="1" u="sng" dirty="0" smtClean="0">
                <a:solidFill>
                  <a:srgbClr val="FFFF00"/>
                </a:solidFill>
              </a:rPr>
            </a:br>
            <a:r>
              <a:rPr lang="ru-RU" sz="3200" b="1" u="sng" dirty="0" smtClean="0">
                <a:solidFill>
                  <a:srgbClr val="FFFF00"/>
                </a:solidFill>
              </a:rPr>
              <a:t/>
            </a:r>
            <a:br>
              <a:rPr lang="ru-RU" sz="3200" b="1" u="sng" dirty="0" smtClean="0">
                <a:solidFill>
                  <a:srgbClr val="FFFF00"/>
                </a:solidFill>
              </a:rPr>
            </a:br>
            <a:r>
              <a:rPr lang="ru-RU" sz="3200" b="1" u="sng" dirty="0" smtClean="0">
                <a:solidFill>
                  <a:srgbClr val="FFFF00"/>
                </a:solidFill>
              </a:rPr>
              <a:t/>
            </a:r>
            <a:br>
              <a:rPr lang="ru-RU" sz="3200" b="1" u="sng" dirty="0" smtClean="0">
                <a:solidFill>
                  <a:srgbClr val="FFFF00"/>
                </a:solidFill>
              </a:rPr>
            </a:br>
            <a:r>
              <a:rPr lang="ru-RU" sz="3200" b="1" u="sng" dirty="0" smtClean="0">
                <a:solidFill>
                  <a:srgbClr val="FFFF00"/>
                </a:solidFill>
              </a:rPr>
              <a:t/>
            </a:r>
            <a:br>
              <a:rPr lang="ru-RU" sz="3200" b="1" u="sng" dirty="0" smtClean="0">
                <a:solidFill>
                  <a:srgbClr val="FFFF00"/>
                </a:solidFill>
              </a:rPr>
            </a:br>
            <a:r>
              <a:rPr lang="ru-RU" sz="3200" b="1" u="sng" dirty="0" smtClean="0">
                <a:solidFill>
                  <a:srgbClr val="FFFF00"/>
                </a:solidFill>
              </a:rPr>
              <a:t/>
            </a:r>
            <a:br>
              <a:rPr lang="ru-RU" sz="3200" b="1" u="sng" dirty="0" smtClean="0">
                <a:solidFill>
                  <a:srgbClr val="FFFF00"/>
                </a:solidFill>
              </a:rPr>
            </a:br>
            <a:r>
              <a:rPr lang="ru-RU" sz="3200" b="1" u="sng" dirty="0" smtClean="0">
                <a:solidFill>
                  <a:srgbClr val="FFFF00"/>
                </a:solidFill>
              </a:rPr>
              <a:t/>
            </a:r>
            <a:br>
              <a:rPr lang="ru-RU" sz="3200" b="1" u="sng" dirty="0" smtClean="0">
                <a:solidFill>
                  <a:srgbClr val="FFFF00"/>
                </a:solidFill>
              </a:rPr>
            </a:br>
            <a:r>
              <a:rPr lang="ru-RU" sz="2400" b="1" u="sng" dirty="0" smtClean="0">
                <a:solidFill>
                  <a:srgbClr val="FF0000"/>
                </a:solidFill>
              </a:rPr>
              <a:t>Суицид </a:t>
            </a:r>
            <a:r>
              <a:rPr lang="ru-RU" sz="2400" dirty="0" smtClean="0">
                <a:solidFill>
                  <a:srgbClr val="FFFF00"/>
                </a:solidFill>
              </a:rPr>
              <a:t>– это осознанный акт ухода из жизни под  воздействием острых психотравмирующих ситуаций, при которых собственная жизнь теряет смысл .  Убивая себя, человек отказывается признавать, что он часть окружающего мира, и тем самым привлекает к своей персоне, пусть посмертно, пристальное внимание того самого социума, которым столь решительно пренебрегал</a:t>
            </a:r>
            <a:r>
              <a:rPr lang="ru-RU" sz="3200" dirty="0" smtClean="0">
                <a:solidFill>
                  <a:srgbClr val="FFFF00"/>
                </a:solidFill>
              </a:rPr>
              <a:t>.</a:t>
            </a:r>
            <a:r>
              <a:rPr lang="ru-RU" sz="3200" dirty="0" smtClean="0"/>
              <a:t/>
            </a:r>
            <a:br>
              <a:rPr lang="ru-RU" sz="3200" dirty="0" smtClean="0"/>
            </a:br>
            <a:endParaRPr lang="ru-RU" sz="3200" dirty="0">
              <a:solidFill>
                <a:srgbClr val="FFFF00"/>
              </a:solidFill>
            </a:endParaRPr>
          </a:p>
        </p:txBody>
      </p:sp>
      <p:sp>
        <p:nvSpPr>
          <p:cNvPr id="9" name="Заголовок 1"/>
          <p:cNvSpPr txBox="1">
            <a:spLocks/>
          </p:cNvSpPr>
          <p:nvPr/>
        </p:nvSpPr>
        <p:spPr>
          <a:xfrm>
            <a:off x="0" y="0"/>
            <a:ext cx="9144000" cy="6858000"/>
          </a:xfrm>
          <a:prstGeom prst="rect">
            <a:avLst/>
          </a:prstGeom>
          <a:gradFill flip="none" rotWithShape="1">
            <a:gsLst>
              <a:gs pos="0">
                <a:srgbClr val="000000"/>
              </a:gs>
              <a:gs pos="39999">
                <a:srgbClr val="0A128C"/>
              </a:gs>
              <a:gs pos="70000">
                <a:srgbClr val="181CC7"/>
              </a:gs>
              <a:gs pos="88000">
                <a:srgbClr val="7005D4"/>
              </a:gs>
              <a:gs pos="100000">
                <a:srgbClr val="8C3D91"/>
              </a:gs>
            </a:gsLst>
            <a:lin ang="13500000" scaled="1"/>
            <a:tileRect/>
          </a:gradFill>
          <a:ln w="76200">
            <a:solidFill>
              <a:schemeClr val="tx1"/>
            </a:solidFill>
          </a:ln>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0" u="sng" strike="noStrike" kern="1200" cap="none" spc="0" normalizeH="0" baseline="0" noProof="0" dirty="0" smtClean="0">
                <a:ln>
                  <a:noFill/>
                </a:ln>
                <a:solidFill>
                  <a:srgbClr val="FFFF00"/>
                </a:solidFill>
                <a:effectLst/>
                <a:uLnTx/>
                <a:uFillTx/>
                <a:latin typeface="+mj-lt"/>
                <a:ea typeface="+mj-ea"/>
                <a:cs typeface="+mj-cs"/>
              </a:rPr>
              <a:t/>
            </a:r>
            <a:br>
              <a:rPr kumimoji="0" lang="ru-RU" sz="3200" b="1" i="0" u="sng" strike="noStrike" kern="1200" cap="none" spc="0" normalizeH="0" baseline="0" noProof="0" dirty="0" smtClean="0">
                <a:ln>
                  <a:noFill/>
                </a:ln>
                <a:solidFill>
                  <a:srgbClr val="FFFF00"/>
                </a:solidFill>
                <a:effectLst/>
                <a:uLnTx/>
                <a:uFillTx/>
                <a:latin typeface="+mj-lt"/>
                <a:ea typeface="+mj-ea"/>
                <a:cs typeface="+mj-cs"/>
              </a:rPr>
            </a:br>
            <a:r>
              <a:rPr kumimoji="0" lang="ru-RU" sz="3200" b="1" i="0" u="sng" strike="noStrike" kern="1200" cap="none" spc="0" normalizeH="0" baseline="0" noProof="0" dirty="0" smtClean="0">
                <a:ln>
                  <a:noFill/>
                </a:ln>
                <a:solidFill>
                  <a:srgbClr val="FFFF00"/>
                </a:solidFill>
                <a:effectLst/>
                <a:uLnTx/>
                <a:uFillTx/>
                <a:latin typeface="+mj-lt"/>
                <a:ea typeface="+mj-ea"/>
                <a:cs typeface="+mj-cs"/>
              </a:rPr>
              <a:t/>
            </a:r>
            <a:br>
              <a:rPr kumimoji="0" lang="ru-RU" sz="3200" b="1" i="0" u="sng" strike="noStrike" kern="1200" cap="none" spc="0" normalizeH="0" baseline="0" noProof="0" dirty="0" smtClean="0">
                <a:ln>
                  <a:noFill/>
                </a:ln>
                <a:solidFill>
                  <a:srgbClr val="FFFF00"/>
                </a:solidFill>
                <a:effectLst/>
                <a:uLnTx/>
                <a:uFillTx/>
                <a:latin typeface="+mj-lt"/>
                <a:ea typeface="+mj-ea"/>
                <a:cs typeface="+mj-cs"/>
              </a:rPr>
            </a:br>
            <a:r>
              <a:rPr kumimoji="0" lang="ru-RU" sz="3200" b="1" i="0" u="sng" strike="noStrike" kern="1200" cap="none" spc="0" normalizeH="0" baseline="0" noProof="0" dirty="0" smtClean="0">
                <a:ln>
                  <a:noFill/>
                </a:ln>
                <a:solidFill>
                  <a:srgbClr val="FFFF00"/>
                </a:solidFill>
                <a:effectLst/>
                <a:uLnTx/>
                <a:uFillTx/>
                <a:latin typeface="+mj-lt"/>
                <a:ea typeface="+mj-ea"/>
                <a:cs typeface="+mj-cs"/>
              </a:rPr>
              <a:t/>
            </a:r>
            <a:br>
              <a:rPr kumimoji="0" lang="ru-RU" sz="3200" b="1" i="0" u="sng" strike="noStrike" kern="1200" cap="none" spc="0" normalizeH="0" baseline="0" noProof="0" dirty="0" smtClean="0">
                <a:ln>
                  <a:noFill/>
                </a:ln>
                <a:solidFill>
                  <a:srgbClr val="FFFF00"/>
                </a:solidFill>
                <a:effectLst/>
                <a:uLnTx/>
                <a:uFillTx/>
                <a:latin typeface="+mj-lt"/>
                <a:ea typeface="+mj-ea"/>
                <a:cs typeface="+mj-cs"/>
              </a:rPr>
            </a:br>
            <a:r>
              <a:rPr kumimoji="0" lang="ru-RU" sz="3200" b="1" i="0" u="sng" strike="noStrike" kern="1200" cap="none" spc="0" normalizeH="0" baseline="0" noProof="0" dirty="0" smtClean="0">
                <a:ln>
                  <a:noFill/>
                </a:ln>
                <a:solidFill>
                  <a:srgbClr val="FFFF00"/>
                </a:solidFill>
                <a:effectLst/>
                <a:uLnTx/>
                <a:uFillTx/>
                <a:latin typeface="+mj-lt"/>
                <a:ea typeface="+mj-ea"/>
                <a:cs typeface="+mj-cs"/>
              </a:rPr>
              <a:t/>
            </a:r>
            <a:br>
              <a:rPr kumimoji="0" lang="ru-RU" sz="3200" b="1" i="0" u="sng" strike="noStrike" kern="1200" cap="none" spc="0" normalizeH="0" baseline="0" noProof="0" dirty="0" smtClean="0">
                <a:ln>
                  <a:noFill/>
                </a:ln>
                <a:solidFill>
                  <a:srgbClr val="FFFF00"/>
                </a:solidFill>
                <a:effectLst/>
                <a:uLnTx/>
                <a:uFillTx/>
                <a:latin typeface="+mj-lt"/>
                <a:ea typeface="+mj-ea"/>
                <a:cs typeface="+mj-cs"/>
              </a:rPr>
            </a:br>
            <a:r>
              <a:rPr kumimoji="0" lang="ru-RU" sz="3200" b="1" i="0" u="sng" strike="noStrike" kern="1200" cap="none" spc="0" normalizeH="0" baseline="0" noProof="0" dirty="0" smtClean="0">
                <a:ln>
                  <a:noFill/>
                </a:ln>
                <a:solidFill>
                  <a:srgbClr val="FFFF00"/>
                </a:solidFill>
                <a:effectLst/>
                <a:uLnTx/>
                <a:uFillTx/>
                <a:latin typeface="+mj-lt"/>
                <a:ea typeface="+mj-ea"/>
                <a:cs typeface="+mj-cs"/>
              </a:rPr>
              <a:t/>
            </a:r>
            <a:br>
              <a:rPr kumimoji="0" lang="ru-RU" sz="3200" b="1" i="0" u="sng" strike="noStrike" kern="1200" cap="none" spc="0" normalizeH="0" baseline="0" noProof="0" dirty="0" smtClean="0">
                <a:ln>
                  <a:noFill/>
                </a:ln>
                <a:solidFill>
                  <a:srgbClr val="FFFF00"/>
                </a:solidFill>
                <a:effectLst/>
                <a:uLnTx/>
                <a:uFillTx/>
                <a:latin typeface="+mj-lt"/>
                <a:ea typeface="+mj-ea"/>
                <a:cs typeface="+mj-cs"/>
              </a:rPr>
            </a:br>
            <a:endParaRPr kumimoji="0" lang="ru-RU" sz="3200" b="1" i="0" u="sng" strike="noStrike" kern="1200" cap="none" spc="0" normalizeH="0" baseline="0" noProof="0" dirty="0" smtClean="0">
              <a:ln>
                <a:noFill/>
              </a:ln>
              <a:solidFill>
                <a:srgbClr val="FFFF0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ru-RU" sz="3200" b="1" u="sng" dirty="0" smtClean="0">
              <a:solidFill>
                <a:srgbClr val="FFFF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3200" b="1" i="0" u="sng" strike="noStrike" kern="1200" cap="none" spc="0" normalizeH="0" baseline="0" noProof="0" dirty="0" smtClean="0">
              <a:ln>
                <a:noFill/>
              </a:ln>
              <a:solidFill>
                <a:srgbClr val="FFFF0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0" u="sng" strike="noStrike" kern="1200" cap="none" spc="0" normalizeH="0" baseline="0" noProof="0" dirty="0" smtClean="0">
                <a:ln>
                  <a:noFill/>
                </a:ln>
                <a:solidFill>
                  <a:srgbClr val="FF0000"/>
                </a:solidFill>
                <a:effectLst/>
                <a:uLnTx/>
                <a:uFillTx/>
                <a:latin typeface="Arial" pitchFamily="34" charset="0"/>
                <a:ea typeface="+mj-ea"/>
                <a:cs typeface="Arial" pitchFamily="34" charset="0"/>
              </a:rPr>
              <a:t>Суицид </a:t>
            </a:r>
            <a:r>
              <a:rPr kumimoji="0" lang="ru-RU" sz="3200" i="0" u="none" strike="noStrike" kern="1200" cap="none" spc="0" normalizeH="0" baseline="0" noProof="0" dirty="0" smtClean="0">
                <a:ln>
                  <a:noFill/>
                </a:ln>
                <a:solidFill>
                  <a:srgbClr val="FF0000"/>
                </a:solidFill>
                <a:effectLst/>
                <a:uLnTx/>
                <a:uFillTx/>
                <a:latin typeface="Arial" pitchFamily="34" charset="0"/>
                <a:ea typeface="+mj-ea"/>
                <a:cs typeface="Arial" pitchFamily="34" charset="0"/>
              </a:rPr>
              <a:t>–</a:t>
            </a:r>
            <a:r>
              <a:rPr kumimoji="0" lang="ru-RU" sz="2400" i="0" u="none" strike="noStrike" kern="1200" cap="none" spc="0" normalizeH="0" baseline="0" noProof="0" dirty="0" smtClean="0">
                <a:ln>
                  <a:noFill/>
                </a:ln>
                <a:solidFill>
                  <a:srgbClr val="FFFF00"/>
                </a:solidFill>
                <a:effectLst/>
                <a:uLnTx/>
                <a:uFillTx/>
                <a:latin typeface="Arial" pitchFamily="34" charset="0"/>
                <a:ea typeface="+mj-ea"/>
                <a:cs typeface="Arial" pitchFamily="34" charset="0"/>
              </a:rPr>
              <a:t> </a:t>
            </a:r>
            <a:r>
              <a:rPr kumimoji="0" lang="ru-RU" sz="2400" u="none" strike="noStrike" kern="1200" cap="none" spc="0" normalizeH="0" baseline="0" noProof="0" dirty="0" smtClean="0">
                <a:ln>
                  <a:noFill/>
                </a:ln>
                <a:solidFill>
                  <a:srgbClr val="FFFF00"/>
                </a:solidFill>
                <a:effectLst/>
                <a:uLnTx/>
                <a:uFillTx/>
                <a:latin typeface="+mj-lt"/>
                <a:ea typeface="+mj-ea"/>
                <a:cs typeface="+mj-cs"/>
              </a:rPr>
              <a:t>это осознанный акт ухода из жизни под  воздействием острых психотравмирующих ситуаций, при которых собственная жизнь теряет смысл .  Убивая себя, человек отказывается признавать, что он часть окружающего мира, и тем самым привлекает к себе, пусть посмертно, пристальное внимание того самого социума, которым столь решительно пренебрегал</a:t>
            </a:r>
            <a:r>
              <a:rPr kumimoji="0" lang="ru-RU" sz="3200" u="none" strike="noStrike" kern="1200" cap="none" spc="0" normalizeH="0" baseline="0" noProof="0" dirty="0" smtClean="0">
                <a:ln>
                  <a:noFill/>
                </a:ln>
                <a:solidFill>
                  <a:srgbClr val="FFFF00"/>
                </a:solidFill>
                <a:effectLst/>
                <a:uLnTx/>
                <a:uFillTx/>
                <a:latin typeface="+mj-lt"/>
                <a:ea typeface="+mj-ea"/>
                <a:cs typeface="+mj-cs"/>
              </a:rPr>
              <a:t>.</a:t>
            </a:r>
            <a:r>
              <a:rPr kumimoji="0" lang="ru-RU" sz="3200" b="0" i="1" u="none" strike="noStrike" kern="1200" cap="none" spc="0" normalizeH="0" baseline="0" noProof="0" dirty="0" smtClean="0">
                <a:ln>
                  <a:noFill/>
                </a:ln>
                <a:solidFill>
                  <a:schemeClr val="tx1"/>
                </a:solidFill>
                <a:effectLst/>
                <a:uLnTx/>
                <a:uFillTx/>
                <a:latin typeface="+mj-lt"/>
                <a:ea typeface="+mj-ea"/>
                <a:cs typeface="+mj-cs"/>
              </a:rPr>
              <a:t/>
            </a:r>
            <a:br>
              <a:rPr kumimoji="0" lang="ru-RU" sz="3200" b="0" i="1" u="none" strike="noStrike" kern="1200" cap="none" spc="0" normalizeH="0" baseline="0" noProof="0" dirty="0" smtClean="0">
                <a:ln>
                  <a:noFill/>
                </a:ln>
                <a:solidFill>
                  <a:schemeClr val="tx1"/>
                </a:solidFill>
                <a:effectLst/>
                <a:uLnTx/>
                <a:uFillTx/>
                <a:latin typeface="+mj-lt"/>
                <a:ea typeface="+mj-ea"/>
                <a:cs typeface="+mj-cs"/>
              </a:rPr>
            </a:br>
            <a:endParaRPr kumimoji="0" lang="ru-RU" sz="3200" b="0" i="1" u="none" strike="noStrike" kern="1200" cap="none" spc="0" normalizeH="0" baseline="0" noProof="0" dirty="0">
              <a:ln>
                <a:noFill/>
              </a:ln>
              <a:solidFill>
                <a:srgbClr val="FFFF00"/>
              </a:solidFill>
              <a:effectLst/>
              <a:uLnTx/>
              <a:uFillTx/>
              <a:latin typeface="+mj-lt"/>
              <a:ea typeface="+mj-ea"/>
              <a:cs typeface="+mj-cs"/>
            </a:endParaRPr>
          </a:p>
        </p:txBody>
      </p:sp>
      <p:pic>
        <p:nvPicPr>
          <p:cNvPr id="10" name="Рисунок 9" descr="Презентация подростковый суицид"/>
          <p:cNvPicPr/>
          <p:nvPr/>
        </p:nvPicPr>
        <p:blipFill>
          <a:blip r:embed="rId3"/>
          <a:srcRect/>
          <a:stretch>
            <a:fillRect/>
          </a:stretch>
        </p:blipFill>
        <p:spPr bwMode="auto">
          <a:xfrm>
            <a:off x="2071670" y="285728"/>
            <a:ext cx="5004000" cy="3240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gradFill flip="none" rotWithShape="1">
            <a:gsLst>
              <a:gs pos="0">
                <a:srgbClr val="000000"/>
              </a:gs>
              <a:gs pos="20000">
                <a:srgbClr val="000040"/>
              </a:gs>
              <a:gs pos="50000">
                <a:srgbClr val="400040"/>
              </a:gs>
              <a:gs pos="75000">
                <a:srgbClr val="8F0040"/>
              </a:gs>
              <a:gs pos="89999">
                <a:srgbClr val="F27300"/>
              </a:gs>
              <a:gs pos="100000">
                <a:srgbClr val="FFBF00"/>
              </a:gs>
            </a:gsLst>
            <a:path path="circle">
              <a:fillToRect t="100000" r="100000"/>
            </a:path>
            <a:tileRect l="-100000" b="-100000"/>
          </a:gradFill>
          <a:ln w="76200">
            <a:solidFill>
              <a:schemeClr val="tx1"/>
            </a:solidFill>
          </a:ln>
        </p:spPr>
        <p:txBody>
          <a:bodyPr>
            <a:normAutofit/>
          </a:bodyPr>
          <a:lstStyle/>
          <a:p>
            <a:pPr algn="l"/>
            <a:r>
              <a:rPr lang="ru-RU" sz="2000" b="1" dirty="0" smtClean="0">
                <a:solidFill>
                  <a:srgbClr val="FFFF00"/>
                </a:solidFill>
                <a:latin typeface="Arial" pitchFamily="34" charset="0"/>
                <a:cs typeface="Arial" pitchFamily="34" charset="0"/>
              </a:rPr>
              <a:t>     * </a:t>
            </a:r>
            <a:r>
              <a:rPr lang="ru-RU" sz="2000" dirty="0" smtClean="0">
                <a:solidFill>
                  <a:srgbClr val="FFFF00"/>
                </a:solidFill>
                <a:cs typeface="Arial" pitchFamily="34" charset="0"/>
              </a:rPr>
              <a:t>За последнее десятилетие число                                                                самоубийств среди  молодёжи возросло                                                                                         в 3 раза.</a:t>
            </a:r>
            <a:br>
              <a:rPr lang="ru-RU" sz="2000" dirty="0" smtClean="0">
                <a:solidFill>
                  <a:srgbClr val="FFFF00"/>
                </a:solidFill>
                <a:cs typeface="Arial" pitchFamily="34" charset="0"/>
              </a:rPr>
            </a:br>
            <a:r>
              <a:rPr lang="ru-RU" sz="2000" dirty="0" smtClean="0">
                <a:solidFill>
                  <a:srgbClr val="FFFF00"/>
                </a:solidFill>
                <a:cs typeface="Arial" pitchFamily="34" charset="0"/>
              </a:rPr>
              <a:t/>
            </a:r>
            <a:br>
              <a:rPr lang="ru-RU" sz="2000" dirty="0" smtClean="0">
                <a:solidFill>
                  <a:srgbClr val="FFFF00"/>
                </a:solidFill>
                <a:cs typeface="Arial" pitchFamily="34" charset="0"/>
              </a:rPr>
            </a:br>
            <a:r>
              <a:rPr lang="ru-RU" sz="2000" dirty="0" smtClean="0">
                <a:solidFill>
                  <a:srgbClr val="FFFF00"/>
                </a:solidFill>
                <a:cs typeface="Arial" pitchFamily="34" charset="0"/>
              </a:rPr>
              <a:t>      * Среди причин смерти подростков                                                                                    суицид  занимает второе место.</a:t>
            </a:r>
            <a:br>
              <a:rPr lang="ru-RU" sz="2000" dirty="0" smtClean="0">
                <a:solidFill>
                  <a:srgbClr val="FFFF00"/>
                </a:solidFill>
                <a:cs typeface="Arial" pitchFamily="34" charset="0"/>
              </a:rPr>
            </a:br>
            <a:r>
              <a:rPr lang="ru-RU" sz="2000" dirty="0" smtClean="0">
                <a:solidFill>
                  <a:srgbClr val="FFFF00"/>
                </a:solidFill>
                <a:cs typeface="Arial" pitchFamily="34" charset="0"/>
              </a:rPr>
              <a:t/>
            </a:r>
            <a:br>
              <a:rPr lang="ru-RU" sz="2000" dirty="0" smtClean="0">
                <a:solidFill>
                  <a:srgbClr val="FFFF00"/>
                </a:solidFill>
                <a:cs typeface="Arial" pitchFamily="34" charset="0"/>
              </a:rPr>
            </a:br>
            <a:r>
              <a:rPr lang="ru-RU" sz="2000" dirty="0" smtClean="0">
                <a:solidFill>
                  <a:srgbClr val="FFFF00"/>
                </a:solidFill>
                <a:cs typeface="Arial" pitchFamily="34" charset="0"/>
              </a:rPr>
              <a:t>      *  Ежегодно каждый двенадцатый                                                                                       подросток  в возрасте 13-17 лет пытается                                                                                                      совершить попытку самоубийства. </a:t>
            </a:r>
            <a:br>
              <a:rPr lang="ru-RU" sz="2000" dirty="0" smtClean="0">
                <a:solidFill>
                  <a:srgbClr val="FFFF00"/>
                </a:solidFill>
                <a:cs typeface="Arial" pitchFamily="34" charset="0"/>
              </a:rPr>
            </a:br>
            <a:r>
              <a:rPr lang="ru-RU" sz="2000" dirty="0" smtClean="0">
                <a:solidFill>
                  <a:srgbClr val="FFFF00"/>
                </a:solidFill>
                <a:cs typeface="Arial" pitchFamily="34" charset="0"/>
              </a:rPr>
              <a:t/>
            </a:r>
            <a:br>
              <a:rPr lang="ru-RU" sz="2000" dirty="0" smtClean="0">
                <a:solidFill>
                  <a:srgbClr val="FFFF00"/>
                </a:solidFill>
                <a:cs typeface="Arial" pitchFamily="34" charset="0"/>
              </a:rPr>
            </a:br>
            <a:r>
              <a:rPr lang="ru-RU" sz="2000" dirty="0" smtClean="0">
                <a:solidFill>
                  <a:srgbClr val="FFFF00"/>
                </a:solidFill>
                <a:cs typeface="Arial" pitchFamily="34" charset="0"/>
              </a:rPr>
              <a:t>      * Число законченных суицидов                                                                                                         среди  юношей в 3 раза больше                                                                                                                  чем среди  девушек.</a:t>
            </a:r>
            <a:br>
              <a:rPr lang="ru-RU" sz="2000" dirty="0" smtClean="0">
                <a:solidFill>
                  <a:srgbClr val="FFFF00"/>
                </a:solidFill>
                <a:cs typeface="Arial" pitchFamily="34" charset="0"/>
              </a:rPr>
            </a:br>
            <a:r>
              <a:rPr lang="ru-RU" sz="2000" dirty="0" smtClean="0">
                <a:solidFill>
                  <a:srgbClr val="FFFF00"/>
                </a:solidFill>
                <a:cs typeface="Arial" pitchFamily="34" charset="0"/>
              </a:rPr>
              <a:t/>
            </a:r>
            <a:br>
              <a:rPr lang="ru-RU" sz="2000" dirty="0" smtClean="0">
                <a:solidFill>
                  <a:srgbClr val="FFFF00"/>
                </a:solidFill>
                <a:cs typeface="Arial" pitchFamily="34" charset="0"/>
              </a:rPr>
            </a:br>
            <a:r>
              <a:rPr lang="ru-RU" sz="2000" dirty="0" smtClean="0">
                <a:solidFill>
                  <a:srgbClr val="FFFF00"/>
                </a:solidFill>
                <a:cs typeface="Arial" pitchFamily="34" charset="0"/>
              </a:rPr>
              <a:t>      * С другой стороны девушки                                                                                     пытаются  покончить  с  собой в 4 раза чаще,                                                                 чем юноши,  но выбирают «щадящие»                                                                    способы, которые реже приводят к смерти.</a:t>
            </a:r>
            <a:endParaRPr lang="ru-RU" sz="2000" dirty="0">
              <a:solidFill>
                <a:srgbClr val="FFFF00"/>
              </a:solidFill>
              <a:cs typeface="Arial" pitchFamily="34" charset="0"/>
            </a:endParaRPr>
          </a:p>
        </p:txBody>
      </p:sp>
      <p:pic>
        <p:nvPicPr>
          <p:cNvPr id="1026" name="Picture 2" descr="C:\Users\Пользователь\Documents\123176x184.jpg"/>
          <p:cNvPicPr>
            <a:picLocks noChangeAspect="1" noChangeArrowheads="1"/>
          </p:cNvPicPr>
          <p:nvPr/>
        </p:nvPicPr>
        <p:blipFill>
          <a:blip r:embed="rId2"/>
          <a:srcRect/>
          <a:stretch>
            <a:fillRect/>
          </a:stretch>
        </p:blipFill>
        <p:spPr bwMode="auto">
          <a:xfrm>
            <a:off x="4000496" y="3643314"/>
            <a:ext cx="2388979" cy="1584000"/>
          </a:xfrm>
          <a:prstGeom prst="rect">
            <a:avLst/>
          </a:prstGeom>
          <a:noFill/>
        </p:spPr>
      </p:pic>
      <p:pic>
        <p:nvPicPr>
          <p:cNvPr id="3" name="Picture 2" descr="C:\Users\Пользователь\Documents\284585x184.jpg"/>
          <p:cNvPicPr>
            <a:picLocks noChangeAspect="1" noChangeArrowheads="1"/>
          </p:cNvPicPr>
          <p:nvPr/>
        </p:nvPicPr>
        <p:blipFill>
          <a:blip r:embed="rId3"/>
          <a:srcRect/>
          <a:stretch>
            <a:fillRect/>
          </a:stretch>
        </p:blipFill>
        <p:spPr bwMode="auto">
          <a:xfrm>
            <a:off x="6143636" y="4714884"/>
            <a:ext cx="2660452" cy="1764000"/>
          </a:xfrm>
          <a:prstGeom prst="rect">
            <a:avLst/>
          </a:prstGeom>
          <a:noFill/>
        </p:spPr>
      </p:pic>
      <p:pic>
        <p:nvPicPr>
          <p:cNvPr id="4" name="Picture 2" descr="C:\Users\Пользователь\Documents\1297098742_metody_i_priemy_vospitaniya_ix_klassifikaciya.jpg"/>
          <p:cNvPicPr>
            <a:picLocks noChangeAspect="1" noChangeArrowheads="1"/>
          </p:cNvPicPr>
          <p:nvPr/>
        </p:nvPicPr>
        <p:blipFill>
          <a:blip r:embed="rId4"/>
          <a:srcRect/>
          <a:stretch>
            <a:fillRect/>
          </a:stretch>
        </p:blipFill>
        <p:spPr bwMode="auto">
          <a:xfrm>
            <a:off x="6762750" y="0"/>
            <a:ext cx="2381250" cy="1905000"/>
          </a:xfrm>
          <a:prstGeom prst="rect">
            <a:avLst/>
          </a:prstGeom>
          <a:noFill/>
        </p:spPr>
      </p:pic>
      <p:pic>
        <p:nvPicPr>
          <p:cNvPr id="5" name="Picture 2" descr="C:\Users\Пользователь\Documents\podrostki-detsk-obidy.jpg"/>
          <p:cNvPicPr>
            <a:picLocks noChangeAspect="1" noChangeArrowheads="1"/>
          </p:cNvPicPr>
          <p:nvPr/>
        </p:nvPicPr>
        <p:blipFill>
          <a:blip r:embed="rId5"/>
          <a:srcRect/>
          <a:stretch>
            <a:fillRect/>
          </a:stretch>
        </p:blipFill>
        <p:spPr bwMode="auto">
          <a:xfrm>
            <a:off x="4572000" y="1142984"/>
            <a:ext cx="2736000" cy="1741919"/>
          </a:xfrm>
          <a:prstGeom prst="rect">
            <a:avLst/>
          </a:prstGeom>
          <a:noFill/>
        </p:spPr>
      </p:pic>
      <p:pic>
        <p:nvPicPr>
          <p:cNvPr id="6" name="Picture 2" descr="C:\Users\Пользователь\Documents\podrostki-doverie.jpg"/>
          <p:cNvPicPr>
            <a:picLocks noChangeAspect="1" noChangeArrowheads="1"/>
          </p:cNvPicPr>
          <p:nvPr/>
        </p:nvPicPr>
        <p:blipFill>
          <a:blip r:embed="rId6"/>
          <a:srcRect/>
          <a:stretch>
            <a:fillRect/>
          </a:stretch>
        </p:blipFill>
        <p:spPr bwMode="auto">
          <a:xfrm>
            <a:off x="6444000" y="2571744"/>
            <a:ext cx="2700000" cy="1800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286652"/>
          </a:xfrm>
          <a:gradFill flip="none" rotWithShape="1">
            <a:gsLst>
              <a:gs pos="0">
                <a:srgbClr val="000000"/>
              </a:gs>
              <a:gs pos="20000">
                <a:srgbClr val="000040"/>
              </a:gs>
              <a:gs pos="50000">
                <a:srgbClr val="400040"/>
              </a:gs>
              <a:gs pos="75000">
                <a:srgbClr val="8F0040"/>
              </a:gs>
              <a:gs pos="89999">
                <a:srgbClr val="F27300"/>
              </a:gs>
              <a:gs pos="100000">
                <a:srgbClr val="FFBF00"/>
              </a:gs>
            </a:gsLst>
            <a:lin ang="2700000" scaled="0"/>
            <a:tileRect/>
          </a:gradFill>
          <a:ln w="76200">
            <a:solidFill>
              <a:schemeClr val="tx1"/>
            </a:solidFill>
          </a:ln>
        </p:spPr>
        <p:txBody>
          <a:bodyPr>
            <a:normAutofit/>
          </a:bodyPr>
          <a:lstStyle/>
          <a:p>
            <a:pPr algn="l"/>
            <a:r>
              <a:rPr lang="ru-RU" sz="2400" i="1" dirty="0" smtClean="0">
                <a:solidFill>
                  <a:srgbClr val="FF0000"/>
                </a:solidFill>
              </a:rPr>
              <a:t>    </a:t>
            </a:r>
            <a:r>
              <a:rPr lang="ru-RU" sz="2400" dirty="0" smtClean="0">
                <a:solidFill>
                  <a:srgbClr val="FF0000"/>
                </a:solidFill>
              </a:rPr>
              <a:t>В зоне повышенного </a:t>
            </a:r>
            <a:r>
              <a:rPr lang="ru-RU" sz="2400" u="sng" dirty="0" smtClean="0">
                <a:solidFill>
                  <a:srgbClr val="FF0000"/>
                </a:solidFill>
              </a:rPr>
              <a:t>суицидального риска</a:t>
            </a:r>
            <a:r>
              <a:rPr lang="ru-RU" sz="2400" dirty="0" smtClean="0">
                <a:solidFill>
                  <a:srgbClr val="FF0000"/>
                </a:solidFill>
              </a:rPr>
              <a:t> находятся подростки</a:t>
            </a:r>
            <a:r>
              <a:rPr lang="ru-RU" sz="2400" dirty="0" smtClean="0">
                <a:solidFill>
                  <a:srgbClr val="C00000"/>
                </a:solidFill>
              </a:rPr>
              <a:t>: </a:t>
            </a:r>
            <a:br>
              <a:rPr lang="ru-RU" sz="2400" dirty="0" smtClean="0">
                <a:solidFill>
                  <a:srgbClr val="C00000"/>
                </a:solidFill>
              </a:rPr>
            </a:br>
            <a:r>
              <a:rPr lang="ru-RU" sz="2400" dirty="0" smtClean="0">
                <a:solidFill>
                  <a:srgbClr val="FFFF00"/>
                </a:solidFill>
              </a:rPr>
              <a:t>                                            </a:t>
            </a:r>
            <a:br>
              <a:rPr lang="ru-RU" sz="2400" dirty="0" smtClean="0">
                <a:solidFill>
                  <a:srgbClr val="FFFF00"/>
                </a:solidFill>
              </a:rPr>
            </a:br>
            <a:r>
              <a:rPr lang="ru-RU" sz="2400" dirty="0" smtClean="0">
                <a:solidFill>
                  <a:srgbClr val="FFFF00"/>
                </a:solidFill>
              </a:rPr>
              <a:t>     *   с нарушением межличностных отношений - «одиночки»;                                  </a:t>
            </a:r>
            <a:br>
              <a:rPr lang="ru-RU" sz="2400" dirty="0" smtClean="0">
                <a:solidFill>
                  <a:srgbClr val="FFFF00"/>
                </a:solidFill>
              </a:rPr>
            </a:br>
            <a:r>
              <a:rPr lang="ru-RU" sz="2400" dirty="0" smtClean="0">
                <a:solidFill>
                  <a:srgbClr val="FFFF00"/>
                </a:solidFill>
              </a:rPr>
              <a:t>     *  злоупотребляющие алкоголем или наркотиками,                                                 </a:t>
            </a:r>
            <a:br>
              <a:rPr lang="ru-RU" sz="2400" dirty="0" smtClean="0">
                <a:solidFill>
                  <a:srgbClr val="FFFF00"/>
                </a:solidFill>
              </a:rPr>
            </a:br>
            <a:r>
              <a:rPr lang="ru-RU" sz="2400" dirty="0" smtClean="0">
                <a:solidFill>
                  <a:srgbClr val="FFFF00"/>
                </a:solidFill>
              </a:rPr>
              <a:t>     *  отличающиеся </a:t>
            </a:r>
            <a:r>
              <a:rPr lang="ru-RU" sz="2400" dirty="0" err="1" smtClean="0">
                <a:solidFill>
                  <a:srgbClr val="FFFF00"/>
                </a:solidFill>
              </a:rPr>
              <a:t>девиантным</a:t>
            </a:r>
            <a:r>
              <a:rPr lang="ru-RU" sz="2400" dirty="0" smtClean="0">
                <a:solidFill>
                  <a:srgbClr val="FFFF00"/>
                </a:solidFill>
              </a:rPr>
              <a:t> или криминальным поведением;                                                                                                              </a:t>
            </a:r>
            <a:br>
              <a:rPr lang="ru-RU" sz="2400" dirty="0" smtClean="0">
                <a:solidFill>
                  <a:srgbClr val="FFFF00"/>
                </a:solidFill>
              </a:rPr>
            </a:br>
            <a:r>
              <a:rPr lang="ru-RU" sz="2400" dirty="0" smtClean="0">
                <a:solidFill>
                  <a:srgbClr val="FFFF00"/>
                </a:solidFill>
              </a:rPr>
              <a:t>     *  с затяжным депрессивным состоянием;                                                                       </a:t>
            </a:r>
            <a:br>
              <a:rPr lang="ru-RU" sz="2400" dirty="0" smtClean="0">
                <a:solidFill>
                  <a:srgbClr val="FFFF00"/>
                </a:solidFill>
              </a:rPr>
            </a:br>
            <a:r>
              <a:rPr lang="ru-RU" sz="2400" dirty="0" smtClean="0">
                <a:solidFill>
                  <a:srgbClr val="FFFF00"/>
                </a:solidFill>
              </a:rPr>
              <a:t>     *  сверх критичные к себе подростки;                                                                              </a:t>
            </a:r>
            <a:br>
              <a:rPr lang="ru-RU" sz="2400" dirty="0" smtClean="0">
                <a:solidFill>
                  <a:srgbClr val="FFFF00"/>
                </a:solidFill>
              </a:rPr>
            </a:br>
            <a:r>
              <a:rPr lang="ru-RU" sz="2400" dirty="0" smtClean="0">
                <a:solidFill>
                  <a:srgbClr val="FFFF00"/>
                </a:solidFill>
              </a:rPr>
              <a:t>     *  страдающие от недавно испытанных  унижений, включающее </a:t>
            </a:r>
            <a:br>
              <a:rPr lang="ru-RU" sz="2400" dirty="0" smtClean="0">
                <a:solidFill>
                  <a:srgbClr val="FFFF00"/>
                </a:solidFill>
              </a:rPr>
            </a:br>
            <a:r>
              <a:rPr lang="ru-RU" sz="2400" dirty="0" smtClean="0">
                <a:solidFill>
                  <a:srgbClr val="FFFF00"/>
                </a:solidFill>
              </a:rPr>
              <a:t>          физическое насилие;</a:t>
            </a:r>
            <a:br>
              <a:rPr lang="ru-RU" sz="2400" dirty="0" smtClean="0">
                <a:solidFill>
                  <a:srgbClr val="FFFF00"/>
                </a:solidFill>
              </a:rPr>
            </a:br>
            <a:r>
              <a:rPr lang="ru-RU" sz="2400" dirty="0" smtClean="0">
                <a:solidFill>
                  <a:srgbClr val="FFFF00"/>
                </a:solidFill>
              </a:rPr>
              <a:t>     *   одарённые подростки;                                                                                                                       </a:t>
            </a:r>
            <a:br>
              <a:rPr lang="ru-RU" sz="2400" dirty="0" smtClean="0">
                <a:solidFill>
                  <a:srgbClr val="FFFF00"/>
                </a:solidFill>
              </a:rPr>
            </a:br>
            <a:r>
              <a:rPr lang="ru-RU" sz="2400" dirty="0" smtClean="0">
                <a:solidFill>
                  <a:srgbClr val="FFFF00"/>
                </a:solidFill>
              </a:rPr>
              <a:t>     *  </a:t>
            </a:r>
            <a:r>
              <a:rPr lang="ru-RU" sz="2400" dirty="0" err="1" smtClean="0">
                <a:solidFill>
                  <a:srgbClr val="FFFF00"/>
                </a:solidFill>
              </a:rPr>
              <a:t>фрустрированные</a:t>
            </a:r>
            <a:r>
              <a:rPr lang="ru-RU" sz="2400" dirty="0" smtClean="0">
                <a:solidFill>
                  <a:srgbClr val="FFFF00"/>
                </a:solidFill>
              </a:rPr>
              <a:t> несоответствием между ожидавшимися </a:t>
            </a:r>
            <a:br>
              <a:rPr lang="ru-RU" sz="2400" dirty="0" smtClean="0">
                <a:solidFill>
                  <a:srgbClr val="FFFF00"/>
                </a:solidFill>
              </a:rPr>
            </a:br>
            <a:r>
              <a:rPr lang="ru-RU" sz="2400" dirty="0" smtClean="0">
                <a:solidFill>
                  <a:srgbClr val="FFFF00"/>
                </a:solidFill>
              </a:rPr>
              <a:t>          успехами в жизни и реальными достижениями;                                                               </a:t>
            </a:r>
            <a:br>
              <a:rPr lang="ru-RU" sz="2400" dirty="0" smtClean="0">
                <a:solidFill>
                  <a:srgbClr val="FFFF00"/>
                </a:solidFill>
              </a:rPr>
            </a:br>
            <a:r>
              <a:rPr lang="ru-RU" sz="2400" dirty="0" smtClean="0">
                <a:solidFill>
                  <a:srgbClr val="FFFF00"/>
                </a:solidFill>
              </a:rPr>
              <a:t>     *  страдающие от болезней;</a:t>
            </a:r>
            <a:br>
              <a:rPr lang="ru-RU" sz="2400" dirty="0" smtClean="0">
                <a:solidFill>
                  <a:srgbClr val="FFFF00"/>
                </a:solidFill>
              </a:rPr>
            </a:br>
            <a:r>
              <a:rPr lang="ru-RU" sz="2400" dirty="0" smtClean="0">
                <a:solidFill>
                  <a:srgbClr val="FFFF00"/>
                </a:solidFill>
              </a:rPr>
              <a:t>     *  подростки с плохой успеваемостью в школе;                                                                                                                                         </a:t>
            </a:r>
            <a:r>
              <a:rPr lang="ru-RU" sz="2400" dirty="0" smtClean="0">
                <a:solidFill>
                  <a:srgbClr val="002060"/>
                </a:solidFill>
              </a:rPr>
              <a:t>- </a:t>
            </a:r>
            <a:r>
              <a:rPr lang="ru-RU" sz="2400" dirty="0" smtClean="0">
                <a:solidFill>
                  <a:srgbClr val="FFFF00"/>
                </a:solidFill>
              </a:rPr>
              <a:t>  *  из социально-неблагополучных семей - уход из семьи или </a:t>
            </a:r>
            <a:br>
              <a:rPr lang="ru-RU" sz="2400" dirty="0" smtClean="0">
                <a:solidFill>
                  <a:srgbClr val="FFFF00"/>
                </a:solidFill>
              </a:rPr>
            </a:br>
            <a:r>
              <a:rPr lang="ru-RU" sz="2400" dirty="0" smtClean="0">
                <a:solidFill>
                  <a:srgbClr val="FFFF00"/>
                </a:solidFill>
              </a:rPr>
              <a:t>         развод родителей;                                                                                                                              </a:t>
            </a:r>
            <a:br>
              <a:rPr lang="ru-RU" sz="2400" dirty="0" smtClean="0">
                <a:solidFill>
                  <a:srgbClr val="FFFF00"/>
                </a:solidFill>
              </a:rPr>
            </a:br>
            <a:r>
              <a:rPr lang="ru-RU" sz="2400" dirty="0" smtClean="0">
                <a:solidFill>
                  <a:srgbClr val="FFFF00"/>
                </a:solidFill>
              </a:rPr>
              <a:t>     *  из семей, в которых были случаи суицида.</a:t>
            </a:r>
            <a:endParaRPr lang="ru-RU" sz="2400"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501222" cy="6858000"/>
          </a:xfrm>
          <a:gradFill flip="none" rotWithShape="1">
            <a:gsLst>
              <a:gs pos="0">
                <a:srgbClr val="000000"/>
              </a:gs>
              <a:gs pos="20000">
                <a:srgbClr val="000040"/>
              </a:gs>
              <a:gs pos="50000">
                <a:srgbClr val="400040"/>
              </a:gs>
              <a:gs pos="75000">
                <a:srgbClr val="8F0040"/>
              </a:gs>
              <a:gs pos="89999">
                <a:srgbClr val="F27300"/>
              </a:gs>
              <a:gs pos="100000">
                <a:srgbClr val="FFBF00"/>
              </a:gs>
            </a:gsLst>
            <a:lin ang="2700000" scaled="1"/>
            <a:tileRect/>
          </a:gradFill>
          <a:ln w="76200">
            <a:solidFill>
              <a:schemeClr val="tx1"/>
            </a:solidFill>
          </a:ln>
        </p:spPr>
        <p:txBody>
          <a:bodyPr>
            <a:normAutofit fontScale="90000"/>
          </a:bodyPr>
          <a:lstStyle/>
          <a:p>
            <a:pPr algn="l"/>
            <a:r>
              <a:rPr lang="ru-RU" sz="2400" b="1" dirty="0" smtClean="0">
                <a:solidFill>
                  <a:srgbClr val="FFFF00"/>
                </a:solidFill>
              </a:rPr>
              <a:t/>
            </a:r>
            <a:br>
              <a:rPr lang="ru-RU" sz="2400" b="1" dirty="0" smtClean="0">
                <a:solidFill>
                  <a:srgbClr val="FFFF00"/>
                </a:solidFill>
              </a:rPr>
            </a:br>
            <a:r>
              <a:rPr lang="ru-RU" sz="2400" b="1" dirty="0" smtClean="0">
                <a:solidFill>
                  <a:srgbClr val="FFFF00"/>
                </a:solidFill>
              </a:rPr>
              <a:t/>
            </a:r>
            <a:br>
              <a:rPr lang="ru-RU" sz="2400" b="1" dirty="0" smtClean="0">
                <a:solidFill>
                  <a:srgbClr val="FFFF00"/>
                </a:solidFill>
              </a:rPr>
            </a:br>
            <a:r>
              <a:rPr lang="ru-RU" sz="2400" b="1" dirty="0" smtClean="0">
                <a:solidFill>
                  <a:srgbClr val="FFFF00"/>
                </a:solidFill>
              </a:rPr>
              <a:t>  </a:t>
            </a:r>
            <a:br>
              <a:rPr lang="ru-RU" sz="2400" b="1" dirty="0" smtClean="0">
                <a:solidFill>
                  <a:srgbClr val="FFFF00"/>
                </a:solidFill>
              </a:rPr>
            </a:br>
            <a:r>
              <a:rPr lang="ru-RU" sz="2400" b="1" dirty="0" smtClean="0">
                <a:solidFill>
                  <a:srgbClr val="FFFF00"/>
                </a:solidFill>
              </a:rPr>
              <a:t/>
            </a:r>
            <a:br>
              <a:rPr lang="ru-RU" sz="2400" b="1" dirty="0" smtClean="0">
                <a:solidFill>
                  <a:srgbClr val="FFFF00"/>
                </a:solidFill>
              </a:rPr>
            </a:br>
            <a:r>
              <a:rPr lang="ru-RU" sz="2400" b="1" dirty="0" smtClean="0">
                <a:solidFill>
                  <a:srgbClr val="FFFF00"/>
                </a:solidFill>
              </a:rPr>
              <a:t/>
            </a:r>
            <a:br>
              <a:rPr lang="ru-RU" sz="2400" b="1" dirty="0" smtClean="0">
                <a:solidFill>
                  <a:srgbClr val="FFFF00"/>
                </a:solidFill>
              </a:rPr>
            </a:br>
            <a:r>
              <a:rPr lang="ru-RU" sz="2400" b="1" dirty="0" smtClean="0">
                <a:solidFill>
                  <a:srgbClr val="FFFF00"/>
                </a:solidFill>
              </a:rPr>
              <a:t/>
            </a:r>
            <a:br>
              <a:rPr lang="ru-RU" sz="2400" b="1" dirty="0" smtClean="0">
                <a:solidFill>
                  <a:srgbClr val="FFFF00"/>
                </a:solidFill>
              </a:rPr>
            </a:br>
            <a:r>
              <a:rPr lang="ru-RU" sz="2400" b="1" dirty="0" smtClean="0">
                <a:solidFill>
                  <a:srgbClr val="FFFF00"/>
                </a:solidFill>
              </a:rPr>
              <a:t/>
            </a:r>
            <a:br>
              <a:rPr lang="ru-RU" sz="2400" b="1" dirty="0" smtClean="0">
                <a:solidFill>
                  <a:srgbClr val="FFFF00"/>
                </a:solidFill>
              </a:rPr>
            </a:br>
            <a:r>
              <a:rPr lang="ru-RU" sz="2400" b="1" dirty="0" smtClean="0">
                <a:solidFill>
                  <a:srgbClr val="FFFF00"/>
                </a:solidFill>
              </a:rPr>
              <a:t>       </a:t>
            </a:r>
            <a:r>
              <a:rPr lang="ru-RU" sz="3100" dirty="0" smtClean="0">
                <a:solidFill>
                  <a:srgbClr val="FF0000"/>
                </a:solidFill>
              </a:rPr>
              <a:t>Можно выделить </a:t>
            </a:r>
            <a:r>
              <a:rPr lang="ru-RU" sz="3100" u="sng" dirty="0" smtClean="0">
                <a:solidFill>
                  <a:srgbClr val="FF0000"/>
                </a:solidFill>
              </a:rPr>
              <a:t>три формы суицидального поведения</a:t>
            </a:r>
            <a:r>
              <a:rPr lang="ru-RU" sz="2400" dirty="0" smtClean="0">
                <a:solidFill>
                  <a:srgbClr val="FF0000"/>
                </a:solidFill>
              </a:rPr>
              <a:t>:                   </a:t>
            </a:r>
            <a:br>
              <a:rPr lang="ru-RU" sz="2400" dirty="0" smtClean="0">
                <a:solidFill>
                  <a:srgbClr val="FF00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1.   </a:t>
            </a:r>
            <a:r>
              <a:rPr lang="ru-RU" sz="3100" dirty="0" smtClean="0">
                <a:solidFill>
                  <a:srgbClr val="FFFF00"/>
                </a:solidFill>
              </a:rPr>
              <a:t>демонстративное;                                                                                     </a:t>
            </a:r>
            <a:br>
              <a:rPr lang="ru-RU" sz="3100" dirty="0" smtClean="0">
                <a:solidFill>
                  <a:srgbClr val="FFFF00"/>
                </a:solidFill>
              </a:rPr>
            </a:br>
            <a:r>
              <a:rPr lang="ru-RU" sz="2400" dirty="0" smtClean="0">
                <a:solidFill>
                  <a:srgbClr val="FFFF00"/>
                </a:solidFill>
              </a:rPr>
              <a:t/>
            </a:r>
            <a:br>
              <a:rPr lang="ru-RU" sz="2400" dirty="0" smtClean="0">
                <a:solidFill>
                  <a:srgbClr val="FFFF00"/>
                </a:solidFill>
              </a:rPr>
            </a:br>
            <a:r>
              <a:rPr lang="ru-RU" sz="3100" b="1" dirty="0" smtClean="0">
                <a:solidFill>
                  <a:srgbClr val="FFFF00"/>
                </a:solidFill>
              </a:rPr>
              <a:t>           </a:t>
            </a:r>
            <a:r>
              <a:rPr lang="ru-RU" sz="3100" dirty="0" smtClean="0">
                <a:solidFill>
                  <a:srgbClr val="FFFF00"/>
                </a:solidFill>
              </a:rPr>
              <a:t>2.   аффективное;                                                                                                                   </a:t>
            </a:r>
            <a:br>
              <a:rPr lang="ru-RU" sz="3100" dirty="0" smtClean="0">
                <a:solidFill>
                  <a:srgbClr val="FFFF00"/>
                </a:solidFill>
              </a:rPr>
            </a:br>
            <a:r>
              <a:rPr lang="ru-RU" sz="2400" dirty="0" smtClean="0">
                <a:solidFill>
                  <a:srgbClr val="FFFF00"/>
                </a:solidFill>
              </a:rPr>
              <a:t/>
            </a:r>
            <a:br>
              <a:rPr lang="ru-RU" sz="2400" dirty="0" smtClean="0">
                <a:solidFill>
                  <a:srgbClr val="FFFF00"/>
                </a:solidFill>
              </a:rPr>
            </a:br>
            <a:r>
              <a:rPr lang="ru-RU" sz="2400" b="1" dirty="0" smtClean="0">
                <a:solidFill>
                  <a:srgbClr val="FFFF00"/>
                </a:solidFill>
              </a:rPr>
              <a:t>         3</a:t>
            </a:r>
            <a:r>
              <a:rPr lang="ru-RU" sz="2400" dirty="0" smtClean="0">
                <a:solidFill>
                  <a:srgbClr val="FFFF00"/>
                </a:solidFill>
              </a:rPr>
              <a:t>.   </a:t>
            </a:r>
            <a:r>
              <a:rPr lang="ru-RU" sz="3100" dirty="0" smtClean="0">
                <a:solidFill>
                  <a:srgbClr val="FFFF00"/>
                </a:solidFill>
              </a:rPr>
              <a:t>истинное</a:t>
            </a: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solidFill>
                  <a:srgbClr val="FFFF00"/>
                </a:solidFill>
              </a:rPr>
              <a:t/>
            </a:r>
            <a:br>
              <a:rPr lang="ru-RU" sz="2400" dirty="0" smtClean="0">
                <a:solidFill>
                  <a:srgbClr val="FFFF00"/>
                </a:solidFill>
              </a:rPr>
            </a:br>
            <a:r>
              <a:rPr lang="ru-RU" sz="2400" dirty="0" smtClean="0"/>
              <a:t/>
            </a:r>
            <a:br>
              <a:rPr lang="ru-RU" sz="2400" dirty="0" smtClean="0"/>
            </a:br>
            <a:r>
              <a:rPr lang="ru-RU" sz="2400" dirty="0" smtClean="0"/>
              <a:t/>
            </a:r>
            <a:br>
              <a:rPr lang="ru-RU" sz="2400" dirty="0" smtClean="0"/>
            </a:br>
            <a:endParaRPr lang="ru-RU" sz="2400" b="1" dirty="0"/>
          </a:p>
        </p:txBody>
      </p:sp>
      <p:pic>
        <p:nvPicPr>
          <p:cNvPr id="3" name="Рисунок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4143372" y="1857364"/>
            <a:ext cx="2484000" cy="19874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Рисунок 3" descr="детский и подростковый суицид"/>
          <p:cNvPicPr/>
          <p:nvPr/>
        </p:nvPicPr>
        <p:blipFill>
          <a:blip r:embed="rId3"/>
          <a:srcRect/>
          <a:stretch>
            <a:fillRect/>
          </a:stretch>
        </p:blipFill>
        <p:spPr bwMode="auto">
          <a:xfrm>
            <a:off x="6786578" y="1142984"/>
            <a:ext cx="2592000" cy="2160000"/>
          </a:xfrm>
          <a:prstGeom prst="rect">
            <a:avLst/>
          </a:prstGeom>
          <a:noFill/>
          <a:ln w="9525">
            <a:noFill/>
            <a:miter lim="800000"/>
            <a:headEnd/>
            <a:tailEnd/>
          </a:ln>
        </p:spPr>
      </p:pic>
      <p:pic>
        <p:nvPicPr>
          <p:cNvPr id="6" name="Picture 6" descr="1323701942241841698"/>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3428992" y="4071942"/>
            <a:ext cx="2833160" cy="2052000"/>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Рисунок 6" descr="суи.jpg"/>
          <p:cNvPicPr>
            <a:picLocks noChangeAspect="1"/>
          </p:cNvPicPr>
          <p:nvPr/>
        </p:nvPicPr>
        <p:blipFill>
          <a:blip r:embed="rId5" cstate="print"/>
          <a:stretch>
            <a:fillRect/>
          </a:stretch>
        </p:blipFill>
        <p:spPr>
          <a:xfrm>
            <a:off x="357158" y="3643314"/>
            <a:ext cx="2808000" cy="2789279"/>
          </a:xfrm>
          <a:prstGeom prst="roundRect">
            <a:avLst>
              <a:gd name="adj" fmla="val 8594"/>
            </a:avLst>
          </a:prstGeom>
          <a:solidFill>
            <a:srgbClr val="FFFFFF">
              <a:shade val="85000"/>
            </a:srgbClr>
          </a:solidFill>
          <a:ln w="28575">
            <a:solidFill>
              <a:schemeClr val="tx1"/>
            </a:solidFill>
          </a:ln>
          <a:effectLst>
            <a:reflection blurRad="12700" stA="38000" endPos="28000" dist="5000" dir="5400000" sy="-100000" algn="bl" rotWithShape="0"/>
          </a:effectLst>
        </p:spPr>
      </p:pic>
      <p:pic>
        <p:nvPicPr>
          <p:cNvPr id="8" name="Picture 2" descr="C:\Users\Пользователь\Documents\podrostok samoutverditsja.jpg"/>
          <p:cNvPicPr>
            <a:picLocks noChangeAspect="1" noChangeArrowheads="1"/>
          </p:cNvPicPr>
          <p:nvPr/>
        </p:nvPicPr>
        <p:blipFill>
          <a:blip r:embed="rId6"/>
          <a:srcRect/>
          <a:stretch>
            <a:fillRect/>
          </a:stretch>
        </p:blipFill>
        <p:spPr bwMode="auto">
          <a:xfrm>
            <a:off x="6786579" y="3643314"/>
            <a:ext cx="2382863" cy="237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358346" cy="6858000"/>
          </a:xfrm>
          <a:gradFill flip="none" rotWithShape="1">
            <a:gsLst>
              <a:gs pos="0">
                <a:srgbClr val="000000"/>
              </a:gs>
              <a:gs pos="39999">
                <a:srgbClr val="0A128C"/>
              </a:gs>
              <a:gs pos="70000">
                <a:srgbClr val="181CC7"/>
              </a:gs>
              <a:gs pos="88000">
                <a:srgbClr val="7005D4"/>
              </a:gs>
              <a:gs pos="100000">
                <a:srgbClr val="8C3D91"/>
              </a:gs>
            </a:gsLst>
            <a:lin ang="2700000" scaled="0"/>
            <a:tileRect/>
          </a:gradFill>
          <a:ln w="76200">
            <a:solidFill>
              <a:schemeClr val="tx1"/>
            </a:solidFill>
          </a:ln>
        </p:spPr>
        <p:txBody>
          <a:bodyPr>
            <a:normAutofit/>
          </a:bodyPr>
          <a:lstStyle/>
          <a:p>
            <a:pPr lvl="0"/>
            <a:r>
              <a:rPr lang="ru-RU" sz="3600" u="sng" dirty="0" smtClean="0">
                <a:solidFill>
                  <a:srgbClr val="FF0000"/>
                </a:solidFill>
              </a:rPr>
              <a:t>Демонстративное  поведение </a:t>
            </a:r>
            <a:r>
              <a:rPr lang="ru-RU" sz="3600" b="1" i="1" u="sng" dirty="0" smtClean="0">
                <a:solidFill>
                  <a:srgbClr val="FF0000"/>
                </a:solidFill>
              </a:rPr>
              <a:t/>
            </a:r>
            <a:br>
              <a:rPr lang="ru-RU" sz="3600" b="1" i="1" u="sng" dirty="0" smtClean="0">
                <a:solidFill>
                  <a:srgbClr val="FF0000"/>
                </a:solidFill>
              </a:rPr>
            </a:br>
            <a:r>
              <a:rPr lang="ru-RU" sz="2400" b="1" dirty="0" smtClean="0">
                <a:solidFill>
                  <a:srgbClr val="FFFF00"/>
                </a:solidFill>
              </a:rPr>
              <a:t/>
            </a:r>
            <a:br>
              <a:rPr lang="ru-RU" sz="2400" b="1" dirty="0" smtClean="0">
                <a:solidFill>
                  <a:srgbClr val="FFFF00"/>
                </a:solidFill>
              </a:rPr>
            </a:br>
            <a:r>
              <a:rPr lang="ru-RU" sz="2400" dirty="0" smtClean="0">
                <a:solidFill>
                  <a:srgbClr val="FFFF00"/>
                </a:solidFill>
              </a:rPr>
              <a:t>В основе этого типа суицидального поведения лежит стремление подростка обратить внимание на себя и свои проблемы, показать, как ему трудно справляться в жизненными ситуациями. Это своего рода просьба о помощи. Как правило, демонстративные суицидальные действия совершаются не с целью причинить себе реальный вред или лишить себя жизни, а с целью напугать окружающих, заставить их задуматься над проблемами подростка, «осознать» свое несправедливое отношение к нему. При демонстративном поведении способы суицидального поведения чаще всего проявляются в виде порезов вен, отравления неядовитыми лекарствами. </a:t>
            </a:r>
            <a:endParaRPr lang="ru-RU" sz="2400"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gradFill flip="none" rotWithShape="1">
            <a:gsLst>
              <a:gs pos="0">
                <a:srgbClr val="000000"/>
              </a:gs>
              <a:gs pos="39999">
                <a:srgbClr val="0A128C"/>
              </a:gs>
              <a:gs pos="70000">
                <a:srgbClr val="181CC7"/>
              </a:gs>
              <a:gs pos="88000">
                <a:srgbClr val="7005D4"/>
              </a:gs>
              <a:gs pos="100000">
                <a:srgbClr val="8C3D91"/>
              </a:gs>
            </a:gsLst>
            <a:lin ang="2700000" scaled="1"/>
            <a:tileRect/>
          </a:gradFill>
          <a:ln w="76200">
            <a:solidFill>
              <a:schemeClr val="tx1"/>
            </a:solidFill>
          </a:ln>
        </p:spPr>
        <p:txBody>
          <a:bodyPr>
            <a:normAutofit/>
          </a:bodyPr>
          <a:lstStyle/>
          <a:p>
            <a:pPr lvl="0"/>
            <a:r>
              <a:rPr lang="ru-RU" sz="3200" u="sng" dirty="0" smtClean="0">
                <a:solidFill>
                  <a:srgbClr val="FF0000"/>
                </a:solidFill>
              </a:rPr>
              <a:t>Аффективное  суицидальное  поведение </a:t>
            </a:r>
            <a:r>
              <a:rPr lang="ru-RU" sz="3200" b="1" i="1" u="sng" dirty="0" smtClean="0">
                <a:solidFill>
                  <a:srgbClr val="FF0000"/>
                </a:solidFill>
              </a:rPr>
              <a:t/>
            </a:r>
            <a:br>
              <a:rPr lang="ru-RU" sz="3200" b="1" i="1" u="sng" dirty="0" smtClean="0">
                <a:solidFill>
                  <a:srgbClr val="FF0000"/>
                </a:solidFill>
              </a:rPr>
            </a:br>
            <a:r>
              <a:rPr lang="ru-RU" sz="2400" b="1" dirty="0" smtClean="0"/>
              <a:t/>
            </a:r>
            <a:br>
              <a:rPr lang="ru-RU" sz="2400" b="1" dirty="0" smtClean="0"/>
            </a:br>
            <a:r>
              <a:rPr lang="ru-RU" sz="2400" dirty="0" smtClean="0">
                <a:solidFill>
                  <a:srgbClr val="FFFF00"/>
                </a:solidFill>
              </a:rPr>
              <a:t>Суицидальные действия, совершенные  под влиянием ярких эмоций относятся к аффективному типу. В таких случаях подросток действует импульсивно, не имея четкого плана своих действий. Как правило, сильные негативные эмоции - обида, гнев, -  затмевают собой реальное восприятие действительности и подросток, руководствуясь ими,  совершает суицидальные действия. При аффективном суицидальном поведении чаще прибегают к попыткам повешения, отравлению токсичными и сильнодействующими препаратами. </a:t>
            </a:r>
            <a:endParaRPr lang="ru-RU" sz="2400"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gradFill flip="none" rotWithShape="1">
            <a:gsLst>
              <a:gs pos="0">
                <a:srgbClr val="000000"/>
              </a:gs>
              <a:gs pos="39999">
                <a:srgbClr val="0A128C"/>
              </a:gs>
              <a:gs pos="70000">
                <a:srgbClr val="181CC7"/>
              </a:gs>
              <a:gs pos="88000">
                <a:srgbClr val="7005D4"/>
              </a:gs>
              <a:gs pos="100000">
                <a:srgbClr val="8C3D91"/>
              </a:gs>
            </a:gsLst>
            <a:lin ang="2700000" scaled="1"/>
            <a:tileRect/>
          </a:gradFill>
          <a:ln w="76200">
            <a:solidFill>
              <a:schemeClr val="tx1"/>
            </a:solidFill>
          </a:ln>
        </p:spPr>
        <p:txBody>
          <a:bodyPr>
            <a:normAutofit/>
          </a:bodyPr>
          <a:lstStyle/>
          <a:p>
            <a:pPr lvl="0"/>
            <a:r>
              <a:rPr lang="ru-RU" sz="3200" u="sng" dirty="0" smtClean="0">
                <a:solidFill>
                  <a:srgbClr val="FF0000"/>
                </a:solidFill>
              </a:rPr>
              <a:t>Истинное  суицидальное  поведение</a:t>
            </a:r>
            <a:r>
              <a:rPr lang="ru-RU" sz="3200" b="1" i="1" u="sng" dirty="0" smtClean="0">
                <a:solidFill>
                  <a:srgbClr val="FF0000"/>
                </a:solidFill>
              </a:rPr>
              <a:t/>
            </a:r>
            <a:br>
              <a:rPr lang="ru-RU" sz="3200" b="1" i="1" u="sng" dirty="0" smtClean="0">
                <a:solidFill>
                  <a:srgbClr val="FF0000"/>
                </a:solidFill>
              </a:rPr>
            </a:br>
            <a:r>
              <a:rPr lang="ru-RU" sz="3200" b="1" i="1" u="sng" dirty="0" smtClean="0">
                <a:solidFill>
                  <a:srgbClr val="FF0000"/>
                </a:solidFill>
              </a:rPr>
              <a:t> </a:t>
            </a:r>
            <a:r>
              <a:rPr lang="ru-RU" sz="2400" b="1" dirty="0" smtClean="0"/>
              <a:t/>
            </a:r>
            <a:br>
              <a:rPr lang="ru-RU" sz="2400" b="1" dirty="0" smtClean="0"/>
            </a:br>
            <a:r>
              <a:rPr lang="ru-RU" sz="2400" dirty="0" smtClean="0">
                <a:solidFill>
                  <a:srgbClr val="FFFF00"/>
                </a:solidFill>
              </a:rPr>
              <a:t>Истинное суицидальное поведение характеризуется продуманным планом действий. Подросток готовится к совершению суицидального действия. При таком типе суицидального поведения подростки чаще оставляют записки, адресованные родственникам и друзьям, в которых они прощаются со всеми и объясняют причины своих действий.  Поскольку действия являются продуманными, такие суицидальные попытки чаще заканчиваются смертью. При истинном суицидальном поведении чаще прибегают к повешению или к спрыгиванию с высоты. </a:t>
            </a:r>
            <a:br>
              <a:rPr lang="ru-RU" sz="2400" dirty="0" smtClean="0">
                <a:solidFill>
                  <a:srgbClr val="FFFF00"/>
                </a:solidFill>
              </a:rPr>
            </a:br>
            <a:endParaRPr lang="ru-RU" sz="2400"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429784" cy="6858000"/>
          </a:xfrm>
          <a:gradFill flip="none" rotWithShape="1">
            <a:gsLst>
              <a:gs pos="0">
                <a:srgbClr val="000000"/>
              </a:gs>
              <a:gs pos="20000">
                <a:srgbClr val="000040"/>
              </a:gs>
              <a:gs pos="50000">
                <a:srgbClr val="400040"/>
              </a:gs>
              <a:gs pos="75000">
                <a:srgbClr val="8F0040"/>
              </a:gs>
              <a:gs pos="89999">
                <a:srgbClr val="F27300"/>
              </a:gs>
              <a:gs pos="100000">
                <a:srgbClr val="FFBF00"/>
              </a:gs>
            </a:gsLst>
            <a:path path="circle">
              <a:fillToRect t="100000" r="100000"/>
            </a:path>
            <a:tileRect l="-100000" b="-100000"/>
          </a:gradFill>
          <a:ln w="76200">
            <a:solidFill>
              <a:schemeClr val="tx1"/>
            </a:solidFill>
          </a:ln>
        </p:spPr>
        <p:txBody>
          <a:bodyPr>
            <a:normAutofit fontScale="90000"/>
          </a:bodyPr>
          <a:lstStyle/>
          <a:p>
            <a:pPr lvl="0" algn="l" fontAlgn="base"/>
            <a:r>
              <a:rPr lang="ru-RU" sz="2800" dirty="0" smtClean="0">
                <a:solidFill>
                  <a:srgbClr val="FF0000"/>
                </a:solidFill>
              </a:rPr>
              <a:t>       </a:t>
            </a:r>
            <a:br>
              <a:rPr lang="ru-RU" sz="2800" dirty="0" smtClean="0">
                <a:solidFill>
                  <a:srgbClr val="FF0000"/>
                </a:solidFill>
              </a:rPr>
            </a:br>
            <a:r>
              <a:rPr lang="ru-RU" sz="2800" dirty="0" smtClean="0">
                <a:solidFill>
                  <a:srgbClr val="FF0000"/>
                </a:solidFill>
              </a:rPr>
              <a:t>        </a:t>
            </a:r>
            <a:r>
              <a:rPr lang="ru-RU" sz="2800" b="1" u="sng" dirty="0" smtClean="0">
                <a:solidFill>
                  <a:srgbClr val="FF0000"/>
                </a:solidFill>
              </a:rPr>
              <a:t>Причины  суицида  среди  подростков</a:t>
            </a:r>
            <a:r>
              <a:rPr lang="ru-RU" sz="2800" dirty="0" smtClean="0">
                <a:solidFill>
                  <a:srgbClr val="FF0000"/>
                </a:solidFill>
              </a:rPr>
              <a:t>:</a:t>
            </a:r>
            <a:r>
              <a:rPr lang="ru-RU" sz="2400" dirty="0" smtClean="0">
                <a:solidFill>
                  <a:srgbClr val="FF0000"/>
                </a:solidFill>
              </a:rPr>
              <a:t/>
            </a:r>
            <a:br>
              <a:rPr lang="ru-RU" sz="2400" dirty="0" smtClean="0">
                <a:solidFill>
                  <a:srgbClr val="FF0000"/>
                </a:solidFill>
              </a:rPr>
            </a:br>
            <a:r>
              <a:rPr lang="ru-RU" sz="1800" dirty="0" smtClean="0"/>
              <a:t/>
            </a:r>
            <a:br>
              <a:rPr lang="ru-RU" sz="1800" dirty="0" smtClean="0"/>
            </a:br>
            <a:r>
              <a:rPr lang="ru-RU" sz="1800" dirty="0" smtClean="0"/>
              <a:t>     </a:t>
            </a:r>
            <a:r>
              <a:rPr lang="ru-RU" sz="1800" dirty="0" smtClean="0">
                <a:solidFill>
                  <a:srgbClr val="FFFF00"/>
                </a:solidFill>
              </a:rPr>
              <a:t>1.   </a:t>
            </a:r>
            <a:r>
              <a:rPr lang="ru-RU" sz="2200" dirty="0" smtClean="0">
                <a:solidFill>
                  <a:srgbClr val="FFC000"/>
                </a:solidFill>
              </a:rPr>
              <a:t>Ссора с друзьями. Причем ссора может быть из-за                                                                                     </a:t>
            </a:r>
            <a:br>
              <a:rPr lang="ru-RU" sz="2200" dirty="0" smtClean="0">
                <a:solidFill>
                  <a:srgbClr val="FFC000"/>
                </a:solidFill>
              </a:rPr>
            </a:br>
            <a:r>
              <a:rPr lang="ru-RU" sz="2200" dirty="0" smtClean="0">
                <a:solidFill>
                  <a:srgbClr val="FFC000"/>
                </a:solidFill>
              </a:rPr>
              <a:t>         абсолютного пустяка.</a:t>
            </a:r>
            <a:br>
              <a:rPr lang="ru-RU" sz="2200" dirty="0" smtClean="0">
                <a:solidFill>
                  <a:srgbClr val="FFC000"/>
                </a:solidFill>
              </a:rPr>
            </a:br>
            <a:r>
              <a:rPr lang="ru-RU" sz="2200" dirty="0" smtClean="0">
                <a:solidFill>
                  <a:srgbClr val="FFC000"/>
                </a:solidFill>
              </a:rPr>
              <a:t>    2.  Расставание с любимым человеком или  измена.                                                                                  </a:t>
            </a:r>
            <a:br>
              <a:rPr lang="ru-RU" sz="2200" dirty="0" smtClean="0">
                <a:solidFill>
                  <a:srgbClr val="FFC000"/>
                </a:solidFill>
              </a:rPr>
            </a:br>
            <a:r>
              <a:rPr lang="ru-RU" sz="2200" dirty="0" smtClean="0">
                <a:solidFill>
                  <a:srgbClr val="FFC000"/>
                </a:solidFill>
              </a:rPr>
              <a:t>         В подростковом возрасте дети уверенны, что первая -                                                             </a:t>
            </a:r>
            <a:br>
              <a:rPr lang="ru-RU" sz="2200" dirty="0" smtClean="0">
                <a:solidFill>
                  <a:srgbClr val="FFC000"/>
                </a:solidFill>
              </a:rPr>
            </a:br>
            <a:r>
              <a:rPr lang="ru-RU" sz="2200" dirty="0" smtClean="0">
                <a:solidFill>
                  <a:srgbClr val="FFC000"/>
                </a:solidFill>
              </a:rPr>
              <a:t>         любовь  это навсегда и относятся к ней  серьезно.</a:t>
            </a:r>
            <a:br>
              <a:rPr lang="ru-RU" sz="2200" dirty="0" smtClean="0">
                <a:solidFill>
                  <a:srgbClr val="FFC000"/>
                </a:solidFill>
              </a:rPr>
            </a:br>
            <a:r>
              <a:rPr lang="ru-RU" sz="2200" dirty="0" smtClean="0">
                <a:solidFill>
                  <a:srgbClr val="FFC000"/>
                </a:solidFill>
              </a:rPr>
              <a:t>    3.  Смерть кого – либо из близких родственников.</a:t>
            </a:r>
            <a:br>
              <a:rPr lang="ru-RU" sz="2200" dirty="0" smtClean="0">
                <a:solidFill>
                  <a:srgbClr val="FFC000"/>
                </a:solidFill>
              </a:rPr>
            </a:br>
            <a:r>
              <a:rPr lang="ru-RU" sz="2200" dirty="0" smtClean="0">
                <a:solidFill>
                  <a:srgbClr val="FFC000"/>
                </a:solidFill>
              </a:rPr>
              <a:t>    4.  Частое попадание  в стрессовые ситуации.</a:t>
            </a:r>
            <a:br>
              <a:rPr lang="ru-RU" sz="2200" dirty="0" smtClean="0">
                <a:solidFill>
                  <a:srgbClr val="FFC000"/>
                </a:solidFill>
              </a:rPr>
            </a:br>
            <a:r>
              <a:rPr lang="ru-RU" sz="2200" dirty="0" smtClean="0">
                <a:solidFill>
                  <a:srgbClr val="FFC000"/>
                </a:solidFill>
              </a:rPr>
              <a:t>    5.  Сложная психологическая обстановка в семье –                                                           </a:t>
            </a:r>
            <a:br>
              <a:rPr lang="ru-RU" sz="2200" dirty="0" smtClean="0">
                <a:solidFill>
                  <a:srgbClr val="FFC000"/>
                </a:solidFill>
              </a:rPr>
            </a:br>
            <a:r>
              <a:rPr lang="ru-RU" sz="2200" dirty="0" smtClean="0">
                <a:solidFill>
                  <a:srgbClr val="FFC000"/>
                </a:solidFill>
              </a:rPr>
              <a:t>         ссоры с родителями, развод родителей .</a:t>
            </a:r>
            <a:br>
              <a:rPr lang="ru-RU" sz="2200" dirty="0" smtClean="0">
                <a:solidFill>
                  <a:srgbClr val="FFC000"/>
                </a:solidFill>
              </a:rPr>
            </a:br>
            <a:r>
              <a:rPr lang="ru-RU" sz="2200" dirty="0" smtClean="0">
                <a:solidFill>
                  <a:srgbClr val="FFC000"/>
                </a:solidFill>
              </a:rPr>
              <a:t>    6.  Затяжное депрессивное состояние подростка.</a:t>
            </a:r>
            <a:br>
              <a:rPr lang="ru-RU" sz="2200" dirty="0" smtClean="0">
                <a:solidFill>
                  <a:srgbClr val="FFC000"/>
                </a:solidFill>
              </a:rPr>
            </a:br>
            <a:r>
              <a:rPr lang="ru-RU" sz="2200" dirty="0" smtClean="0">
                <a:solidFill>
                  <a:srgbClr val="FFC000"/>
                </a:solidFill>
              </a:rPr>
              <a:t>    7.  Проблемы ребенка с наркотиками. Как правило,                                                                          </a:t>
            </a:r>
            <a:br>
              <a:rPr lang="ru-RU" sz="2200" dirty="0" smtClean="0">
                <a:solidFill>
                  <a:srgbClr val="FFC000"/>
                </a:solidFill>
              </a:rPr>
            </a:br>
            <a:r>
              <a:rPr lang="ru-RU" sz="2200" dirty="0" smtClean="0">
                <a:solidFill>
                  <a:srgbClr val="FFC000"/>
                </a:solidFill>
              </a:rPr>
              <a:t>         </a:t>
            </a:r>
            <a:r>
              <a:rPr lang="ru-RU" sz="2000" dirty="0" smtClean="0">
                <a:solidFill>
                  <a:srgbClr val="FFC000"/>
                </a:solidFill>
              </a:rPr>
              <a:t>наркотическая зависимость влечет за собой финансовые                                                                 </a:t>
            </a:r>
            <a:r>
              <a:rPr lang="ru-RU" sz="2200" dirty="0" smtClean="0">
                <a:solidFill>
                  <a:srgbClr val="FFC000"/>
                </a:solidFill>
              </a:rPr>
              <a:t/>
            </a:r>
            <a:br>
              <a:rPr lang="ru-RU" sz="2200" dirty="0" smtClean="0">
                <a:solidFill>
                  <a:srgbClr val="FFC000"/>
                </a:solidFill>
              </a:rPr>
            </a:br>
            <a:r>
              <a:rPr lang="ru-RU" sz="2000" dirty="0" smtClean="0">
                <a:solidFill>
                  <a:srgbClr val="FFC000"/>
                </a:solidFill>
              </a:rPr>
              <a:t>          проблемы и проблемы с правоохранительными органами</a:t>
            </a:r>
            <a:r>
              <a:rPr lang="ru-RU" sz="2200" dirty="0" smtClean="0">
                <a:solidFill>
                  <a:srgbClr val="FFC000"/>
                </a:solidFill>
              </a:rPr>
              <a:t>.</a:t>
            </a:r>
            <a:br>
              <a:rPr lang="ru-RU" sz="2200" dirty="0" smtClean="0">
                <a:solidFill>
                  <a:srgbClr val="FFC000"/>
                </a:solidFill>
              </a:rPr>
            </a:br>
            <a:r>
              <a:rPr lang="ru-RU" sz="2200" dirty="0" smtClean="0">
                <a:solidFill>
                  <a:srgbClr val="FFC000"/>
                </a:solidFill>
              </a:rPr>
              <a:t>     8.  Игровая зависимость и зависимость от интернета.</a:t>
            </a:r>
            <a:br>
              <a:rPr lang="ru-RU" sz="2200" dirty="0" smtClean="0">
                <a:solidFill>
                  <a:srgbClr val="FFC000"/>
                </a:solidFill>
              </a:rPr>
            </a:br>
            <a:r>
              <a:rPr lang="ru-RU" sz="2200" dirty="0" smtClean="0">
                <a:solidFill>
                  <a:srgbClr val="FFC000"/>
                </a:solidFill>
              </a:rPr>
              <a:t>     9.  Насилие в семье. Зачастую подросток считает себя                                                             </a:t>
            </a:r>
            <a:br>
              <a:rPr lang="ru-RU" sz="2200" dirty="0" smtClean="0">
                <a:solidFill>
                  <a:srgbClr val="FFC000"/>
                </a:solidFill>
              </a:rPr>
            </a:br>
            <a:r>
              <a:rPr lang="ru-RU" sz="2200" dirty="0" smtClean="0">
                <a:solidFill>
                  <a:srgbClr val="FFC000"/>
                </a:solidFill>
              </a:rPr>
              <a:t>          виноватым в происходящем и боится рассказать                                                       </a:t>
            </a:r>
            <a:br>
              <a:rPr lang="ru-RU" sz="2200" dirty="0" smtClean="0">
                <a:solidFill>
                  <a:srgbClr val="FFC000"/>
                </a:solidFill>
              </a:rPr>
            </a:br>
            <a:r>
              <a:rPr lang="ru-RU" sz="2200" dirty="0" smtClean="0">
                <a:solidFill>
                  <a:srgbClr val="FFC000"/>
                </a:solidFill>
              </a:rPr>
              <a:t>          взрослым.                                                                         </a:t>
            </a:r>
            <a:br>
              <a:rPr lang="ru-RU" sz="2200" dirty="0" smtClean="0">
                <a:solidFill>
                  <a:srgbClr val="FFC000"/>
                </a:solidFill>
              </a:rPr>
            </a:br>
            <a:r>
              <a:rPr lang="ru-RU" sz="2200" dirty="0" smtClean="0">
                <a:solidFill>
                  <a:srgbClr val="FFC000"/>
                </a:solidFill>
              </a:rPr>
              <a:t>   10. Подростковая беременность. Беременность девочки подростка становится </a:t>
            </a:r>
            <a:r>
              <a:rPr lang="ru-RU" sz="2200" dirty="0" smtClean="0">
                <a:solidFill>
                  <a:srgbClr val="FFFF00"/>
                </a:solidFill>
              </a:rPr>
              <a:t/>
            </a:r>
            <a:br>
              <a:rPr lang="ru-RU" sz="2200" dirty="0" smtClean="0">
                <a:solidFill>
                  <a:srgbClr val="FFFF00"/>
                </a:solidFill>
              </a:rPr>
            </a:br>
            <a:r>
              <a:rPr lang="ru-RU" sz="2200" dirty="0" smtClean="0">
                <a:solidFill>
                  <a:srgbClr val="FFC000"/>
                </a:solidFill>
              </a:rPr>
              <a:t>          поводом для суицида примерно в 21% всех случаев.</a:t>
            </a:r>
            <a:r>
              <a:rPr lang="ru-RU" sz="2200" dirty="0" smtClean="0"/>
              <a:t/>
            </a:r>
            <a:br>
              <a:rPr lang="ru-RU" sz="2200" dirty="0" smtClean="0"/>
            </a:br>
            <a:r>
              <a:rPr lang="ru-RU" sz="2200" dirty="0" smtClean="0"/>
              <a:t>           </a:t>
            </a:r>
            <a:endParaRPr lang="ru-RU" sz="2200" dirty="0"/>
          </a:p>
        </p:txBody>
      </p:sp>
      <p:pic>
        <p:nvPicPr>
          <p:cNvPr id="5" name="Рисунок 4" descr="профилактика детского суицида"/>
          <p:cNvPicPr/>
          <p:nvPr/>
        </p:nvPicPr>
        <p:blipFill>
          <a:blip r:embed="rId2"/>
          <a:srcRect/>
          <a:stretch>
            <a:fillRect/>
          </a:stretch>
        </p:blipFill>
        <p:spPr bwMode="auto">
          <a:xfrm>
            <a:off x="6643702" y="214290"/>
            <a:ext cx="2736000" cy="5184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156</Words>
  <Application>Microsoft Office PowerPoint</Application>
  <PresentationFormat>Экран (4:3)</PresentationFormat>
  <Paragraphs>35</Paragraphs>
  <Slides>17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      Суицид – это осознанный акт ухода из жизни под  воздействием острых психотравмирующих ситуаций, при которых собственная жизнь теряет смысл .  Убивая себя, человек отказывается признавать, что он часть окружающего мира, и тем самым привлекает к своей персоне, пусть посмертно, пристальное внимание того самого социума, которым столь решительно пренебрегал. </vt:lpstr>
      <vt:lpstr>     * За последнее десятилетие число                                                                самоубийств среди  молодёжи возросло                                                                                         в 3 раза.        * Среди причин смерти подростков                                                                                    суицид  занимает второе место.        *  Ежегодно каждый двенадцатый                                                                                       подросток  в возрасте 13-17 лет пытается                                                                                                      совершить попытку самоубийства.         * Число законченных суицидов                                                                                                         среди  юношей в 3 раза больше                                                                                                                  чем среди  девушек.        * С другой стороны девушки                                                                                     пытаются  покончить  с  собой в 4 раза чаще,                                                                 чем юноши,  но выбирают «щадящие»                                                                    способы, которые реже приводят к смерти.</vt:lpstr>
      <vt:lpstr>    В зоне повышенного суицидального риска находятся подростки:                                                    *   с нарушением межличностных отношений - «одиночки»;                                        *  злоупотребляющие алкоголем или наркотиками,                                                       *  отличающиеся девиантным или криминальным поведением;                                                                                                                    *  с затяжным депрессивным состоянием;                                                                             *  сверх критичные к себе подростки;                                                                                    *  страдающие от недавно испытанных  унижений, включающее            физическое насилие;      *   одарённые подростки;                                                                                                                             *  фрустрированные несоответствием между ожидавшимися            успехами в жизни и реальными достижениями;                                                                     *  страдающие от болезней;      *  подростки с плохой успеваемостью в школе;                                                                                                                                         -   *  из социально-неблагополучных семей - уход из семьи или           развод родителей;                                                                                                                                    *  из семей, в которых были случаи суицида.</vt:lpstr>
      <vt:lpstr>                Можно выделить три формы суицидального поведения:                                          1.   демонстративное;                                                                                                  2.   аффективное;                                                                                                                              3.   истинное                 </vt:lpstr>
      <vt:lpstr>Демонстративное  поведение   В основе этого типа суицидального поведения лежит стремление подростка обратить внимание на себя и свои проблемы, показать, как ему трудно справляться в жизненными ситуациями. Это своего рода просьба о помощи. Как правило, демонстративные суицидальные действия совершаются не с целью причинить себе реальный вред или лишить себя жизни, а с целью напугать окружающих, заставить их задуматься над проблемами подростка, «осознать» свое несправедливое отношение к нему. При демонстративном поведении способы суицидального поведения чаще всего проявляются в виде порезов вен, отравления неядовитыми лекарствами. </vt:lpstr>
      <vt:lpstr>Аффективное  суицидальное  поведение   Суицидальные действия, совершенные  под влиянием ярких эмоций относятся к аффективному типу. В таких случаях подросток действует импульсивно, не имея четкого плана своих действий. Как правило, сильные негативные эмоции - обида, гнев, -  затмевают собой реальное восприятие действительности и подросток, руководствуясь ими,  совершает суицидальные действия. При аффективном суицидальном поведении чаще прибегают к попыткам повешения, отравлению токсичными и сильнодействующими препаратами. </vt:lpstr>
      <vt:lpstr>Истинное  суицидальное  поведение   Истинное суицидальное поведение характеризуется продуманным планом действий. Подросток готовится к совершению суицидального действия. При таком типе суицидального поведения подростки чаще оставляют записки, адресованные родственникам и друзьям, в которых они прощаются со всеми и объясняют причины своих действий.  Поскольку действия являются продуманными, такие суицидальные попытки чаще заканчиваются смертью. При истинном суицидальном поведении чаще прибегают к повешению или к спрыгиванию с высоты.  </vt:lpstr>
      <vt:lpstr>                Причины  суицида  среди  подростков:       1.   Ссора с друзьями. Причем ссора может быть из-за                                                                                               абсолютного пустяка.     2.  Расставание с любимым человеком или  измена.                                                                                            В подростковом возрасте дети уверенны, что первая -                                                                       любовь  это навсегда и относятся к ней  серьезно.     3.  Смерть кого – либо из близких родственников.     4.  Частое попадание  в стрессовые ситуации.     5.  Сложная психологическая обстановка в семье –                                                                     ссоры с родителями, развод родителей .     6.  Затяжное депрессивное состояние подростка.     7.  Проблемы ребенка с наркотиками. Как правило,                                                                                    наркотическая зависимость влечет за собой финансовые                                                                            проблемы и проблемы с правоохранительными органами.      8.  Игровая зависимость и зависимость от интернета.      9.  Насилие в семье. Зачастую подросток считает себя                                                                        виноватым в происходящем и боится рассказать                                                                  взрослым.                                                                             10. Подростковая беременность. Беременность девочки подростка становится            поводом для суицида примерно в 21% всех случаев.            </vt:lpstr>
      <vt:lpstr>       МОТИВЫ  СУИЦИДАЛЬНОГО  ПОВЕДЕНИЯ  ПОДРОСТКОВ:       1.  Призыв. Способ попросить помощи.      2.  Уход от проблем, потеря надежды изменить жизнь к лучшему.     3.  Месть. Попытка сделать больно другому человеку:         «Они еще пожалеют»     4. Самонаказание. Ребенок решает, что он не заслуживает права           жить. Желание облегчить жизнь своей семье.     5.  Бегство от наказания.      6.  Боязнь позора, насмешек  или унижения.     7.  Страх наказания, нежелание извиниться.     8.  Любовные неудачи, сексуальные эксцессы, беременность.     9.  Чувство мести, злобы, протеста; угроза или вымогательство.     10.  Желание привлечь к себе внимание, вызвать сочувствие,            избежать неприятных последствий, уйти от трудной ситуации.    11.  Сочувствие или подражание товарищам, героям книг или            фильмов. </vt:lpstr>
      <vt:lpstr>                                                        Признаки  готовящегося  суицида:                                                                         Словесные признаки:                                                  часто говорит о своем душевном состоянии;                                                 шутит на тему самоубийства;                                                                                                                                    проявляет заинтересованность  к  вопросу  см                                            смерти.                                                      Поведенческие признаки:          безвозмездная  раздача  вещей, имеющих  высокую  значимость;                         налаживание отношений с непримиримыми врагами;                         отсутствие  желание ухаживать за собой;                          пропуск школьных занятий, потеря интереса к привычным увлечениям;                         частое уединение, проявление  замкнутости и угрюмости;                         безразличие к окружающему миру.                         Ситуационные признаки:  подросток  социально  изолирован;  живет  в  нестабильном  состоянии;  ощущает  себя  жертвой  насилия;                перенес  тяжелую  потерю. </vt:lpstr>
      <vt:lpstr>Из любой трудной жизненной ситуации можно найти ВЫХОД!          </vt:lpstr>
      <vt:lpstr>                                      Существует несколько советов                                                                                для родителей по  профилактике подросткового суицида:      1. Открыто обсуждайте семейные и внутренние проблемы детей.             2. Помогайте своим детям строить реальные цели в жизни и          стремиться к ним.     3. Обязательно содействуйте в преодолении препятствий.     4.  Любые стоящие положительные начинания молодых людей           одобряйте словом и делом.    5.  Ни при каких обстоятельствах не применяйте физические          наказания.    6.  Больше любите своих подрастающих детей, будьте          внимательными и, что особенно важно, деликатными с ними.     7. Постарайтесь акцентировать внимание ребенка на позитивных         моментах  жизни.     8.  Придайте уверенность ребенку, объясните ему, что вместе  вы          обязательно    справитесь  со своими  проблемами.</vt:lpstr>
      <vt:lpstr>                                          Если Вы слышите                                                            Обязательно скажите                                                                                  Запрещено говорить       1. «Ненавижу всех…»                      «Чувствую, что что-то происходит. Давай поговорим об этом».                                       «Когда я был в твоем возрасте… да ты просто несешь чушь!»       2. «Все безнадежно и бессмысленно»                                                                                                                                «Чувствую, что ты подавлен. Иногда мы все так чувствуем себя.                           Давай   обсудим, какие у нас проблемы, как их можно разрешить».                                      «Подумай о тех, кому хуже, чем тебе».       3. «Всем было бы лучше без меня!»                      «Ты много значишь для меня, для нас. Меня беспокоит твое настроение.                        Поговорим  об этом».                                      «Не говори глупостей. Поговорим о другом».       4. «Вы не понимаете меня!»                      «Расскажи мне, что ты чувствуешь. Я действительно хочу тебя                        понять».                                     «Где уж мне тебя понять!»       5. «Я совершил ужасный поступок»                     «Я чувствую, что ты ощущаешь вину. Давай поговорим об этом».                                    «И что ты теперь хочешь? Выкладывай немедленно!»       6. «У меня никогда ничего не получается».                      «Ты сейчас ощущаешь недостаток сил. Давай обсудим, как это                         изменить».                                  «Не получается – значит, не старался!». </vt:lpstr>
      <vt:lpstr>Подросток, начинающий задумываться о суициде, всё таки надеется, что что-то изменится к лучшему, что хоть кто-нибудь увидит, как он нуждается в помощи, понимании и поддержке, как ему хочется поделиться своими переживаниями. Тогда он и начинает вести себя так, чтобы привлечь внимание к себе. А наша задача увидеть эти изменения в его поведении. Поэтому пересмотрите свои отношения с  ребенком, больше ему доверяйте,  воспринимайте его как самостоятельную  взрослую личность с его индивидуальным  мировоззрением, мнением, ценностями и  убеждениями, желаниями и требованиями. Если ты, мой друг, чудак,  если сам себе ты - враг,  то открыты все пути  на тот свет скорей уйти.  Только много интересных  есть вещей на свете, честно.  Жизнь прекрасна! Так зачем  разрушать ее нам всем?</vt:lpstr>
      <vt:lpstr> Подросток должен                                                                       помнить том,                                                                                                что в трудной                                                                          жизненной  ситуации                                                                                   он может                                                                                                     обратиться к людям,                                                                                                                         которым доверяет:     родителям, друзьям,                                                                                        классному руководителю,                                            психологу. Важно, чтобы ребёнок знал:                                          что его любят таким, какой он есть!</vt:lpstr>
      <vt:lpstr>        СПАСИБО ЗА ВНИМАНИЕ</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Пользователь</cp:lastModifiedBy>
  <cp:revision>102</cp:revision>
  <dcterms:created xsi:type="dcterms:W3CDTF">2013-12-29T10:32:55Z</dcterms:created>
  <dcterms:modified xsi:type="dcterms:W3CDTF">2014-09-27T14:23:30Z</dcterms:modified>
</cp:coreProperties>
</file>