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69" r:id="rId6"/>
    <p:sldId id="265" r:id="rId7"/>
    <p:sldId id="259" r:id="rId8"/>
    <p:sldId id="262" r:id="rId9"/>
    <p:sldId id="260" r:id="rId10"/>
    <p:sldId id="263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504DA-7977-48D5-9194-E6A43A247F03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1EE1E-4A71-473D-BF8D-55EAE465C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504DA-7977-48D5-9194-E6A43A247F03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1EE1E-4A71-473D-BF8D-55EAE465C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504DA-7977-48D5-9194-E6A43A247F03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1EE1E-4A71-473D-BF8D-55EAE465C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504DA-7977-48D5-9194-E6A43A247F03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1EE1E-4A71-473D-BF8D-55EAE465C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504DA-7977-48D5-9194-E6A43A247F03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1EE1E-4A71-473D-BF8D-55EAE465C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504DA-7977-48D5-9194-E6A43A247F03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1EE1E-4A71-473D-BF8D-55EAE465C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504DA-7977-48D5-9194-E6A43A247F03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1EE1E-4A71-473D-BF8D-55EAE465C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504DA-7977-48D5-9194-E6A43A247F03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1EE1E-4A71-473D-BF8D-55EAE465C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504DA-7977-48D5-9194-E6A43A247F03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1EE1E-4A71-473D-BF8D-55EAE465C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504DA-7977-48D5-9194-E6A43A247F03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1EE1E-4A71-473D-BF8D-55EAE465C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504DA-7977-48D5-9194-E6A43A247F03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1EE1E-4A71-473D-BF8D-55EAE465C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D4504DA-7977-48D5-9194-E6A43A247F03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D1EE1E-4A71-473D-BF8D-55EAE465C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/>
                </a:solidFill>
              </a:rPr>
              <a:t>Приглашаем на урок!</a:t>
            </a:r>
            <a:endParaRPr lang="ru-RU" b="1" i="1" dirty="0">
              <a:solidFill>
                <a:schemeClr val="accent6"/>
              </a:solidFill>
            </a:endParaRPr>
          </a:p>
        </p:txBody>
      </p:sp>
      <p:pic>
        <p:nvPicPr>
          <p:cNvPr id="3074" name="Picture 2" descr="C:\Users\Public\Pictures\Мои рисунки\рисунки, анимашки о школе\1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700808"/>
            <a:ext cx="4680942" cy="406185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Оцени себя</a:t>
            </a:r>
            <a:br>
              <a:rPr lang="ru-RU" b="1" dirty="0" smtClean="0"/>
            </a:br>
            <a:r>
              <a:rPr lang="ru-RU" b="1" dirty="0" smtClean="0"/>
              <a:t>(Закрась фигурку в уголке листка)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6000" b="1" dirty="0"/>
              <a:t>0-1 </a:t>
            </a:r>
            <a:r>
              <a:rPr lang="ru-RU" sz="6000" b="1" dirty="0" smtClean="0"/>
              <a:t>ошибка  </a:t>
            </a:r>
            <a:r>
              <a:rPr lang="ru-RU" sz="6000" dirty="0"/>
              <a:t>– </a:t>
            </a:r>
            <a:r>
              <a:rPr lang="ru-RU" sz="6000" b="1" dirty="0" smtClean="0">
                <a:solidFill>
                  <a:srgbClr val="00B050"/>
                </a:solidFill>
              </a:rPr>
              <a:t>зелёный</a:t>
            </a:r>
            <a:endParaRPr lang="ru-RU" sz="6000" b="1" dirty="0">
              <a:solidFill>
                <a:srgbClr val="00B050"/>
              </a:solidFill>
            </a:endParaRPr>
          </a:p>
          <a:p>
            <a:r>
              <a:rPr lang="ru-RU" sz="6000" b="1" dirty="0"/>
              <a:t>2  ошибки </a:t>
            </a:r>
            <a:r>
              <a:rPr lang="ru-RU" sz="6000" b="1" dirty="0" smtClean="0"/>
              <a:t>   </a:t>
            </a:r>
            <a:r>
              <a:rPr lang="ru-RU" sz="6000" dirty="0" smtClean="0"/>
              <a:t>– </a:t>
            </a: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</a:rPr>
              <a:t>синий</a:t>
            </a:r>
          </a:p>
          <a:p>
            <a:r>
              <a:rPr lang="ru-RU" sz="6000" b="1" dirty="0"/>
              <a:t>3 </a:t>
            </a:r>
            <a:r>
              <a:rPr lang="ru-RU" sz="6000" b="1" dirty="0" smtClean="0"/>
              <a:t>ошибки     </a:t>
            </a:r>
            <a:r>
              <a:rPr lang="ru-RU" sz="6000" dirty="0" smtClean="0"/>
              <a:t>– </a:t>
            </a:r>
            <a:r>
              <a:rPr lang="ru-RU" sz="5200" b="1" dirty="0" smtClean="0">
                <a:solidFill>
                  <a:srgbClr val="FF0000"/>
                </a:solidFill>
              </a:rPr>
              <a:t>красный</a:t>
            </a:r>
            <a:r>
              <a:rPr lang="ru-RU" sz="5200" b="1" dirty="0">
                <a:solidFill>
                  <a:srgbClr val="FF0000"/>
                </a:solidFill>
              </a:rPr>
              <a:t>.</a:t>
            </a:r>
          </a:p>
          <a:p>
            <a:r>
              <a:rPr lang="ru-RU" sz="6000" b="1" dirty="0"/>
              <a:t>4 </a:t>
            </a:r>
            <a:r>
              <a:rPr lang="ru-RU" sz="6000" b="1" dirty="0" smtClean="0"/>
              <a:t>ошибки     </a:t>
            </a:r>
            <a:r>
              <a:rPr lang="ru-RU" sz="6000" dirty="0"/>
              <a:t>– </a:t>
            </a:r>
            <a:r>
              <a:rPr lang="ru-RU" sz="6000" b="1" dirty="0">
                <a:solidFill>
                  <a:srgbClr val="FFC000"/>
                </a:solidFill>
              </a:rPr>
              <a:t>жёлтый</a:t>
            </a:r>
            <a:r>
              <a:rPr lang="ru-RU" sz="6000" dirty="0" smtClean="0"/>
              <a:t>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Рефлексия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274394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Выполнить задание по карточке</a:t>
            </a:r>
          </a:p>
          <a:p>
            <a:pPr algn="ctr"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ru-RU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Мне </a:t>
            </a:r>
            <a:r>
              <a:rPr lang="ru-RU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понравилось на уроке…</a:t>
            </a:r>
            <a:endParaRPr lang="ru-RU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ru-RU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Сегодня я понял, что…</a:t>
            </a:r>
            <a:endParaRPr lang="ru-RU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5603" name="Picture 3" descr="C:\Users\Public\Pictures\Мои рисунки\рисунки, анимашки о школе\7252336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8816" y="3933056"/>
            <a:ext cx="2995184" cy="2046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</a:t>
            </a:r>
            <a:r>
              <a:rPr lang="ru-RU" dirty="0" err="1" smtClean="0"/>
              <a:t>задание:§</a:t>
            </a:r>
            <a:r>
              <a:rPr lang="ru-RU" dirty="0" smtClean="0"/>
              <a:t> 21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    Уровень 1 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№ 302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2780928"/>
            <a:ext cx="3668216" cy="3031976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    Уровень 2 </a:t>
            </a:r>
          </a:p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№ 303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41" name="Picture 1" descr="C:\Users\Public\Pictures\Мои рисунки\рисунки, анимашки о школе\Photo%2003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573016"/>
            <a:ext cx="2088232" cy="2423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724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Спасибо за урок!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6626" name="Picture 2" descr="C:\Users\Public\Pictures\Мои рисунки\рисунки, анимашки о школе\1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060848"/>
            <a:ext cx="4320902" cy="4311787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1470025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Списать предложения, выполнить задания.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776864" cy="2880320"/>
          </a:xfrm>
        </p:spPr>
        <p:txBody>
          <a:bodyPr>
            <a:normAutofit/>
          </a:bodyPr>
          <a:lstStyle/>
          <a:p>
            <a:pPr algn="just"/>
            <a:r>
              <a:rPr lang="ru-RU" b="1" i="1" dirty="0">
                <a:solidFill>
                  <a:schemeClr val="tx1"/>
                </a:solidFill>
              </a:rPr>
              <a:t>Наступила </a:t>
            </a:r>
            <a:r>
              <a:rPr lang="ru-RU" b="1" i="1" dirty="0" smtClean="0">
                <a:solidFill>
                  <a:schemeClr val="tx1"/>
                </a:solidFill>
              </a:rPr>
              <a:t>ос…</a:t>
            </a:r>
            <a:r>
              <a:rPr lang="ru-RU" b="1" i="1" dirty="0" err="1" smtClean="0">
                <a:solidFill>
                  <a:schemeClr val="tx1"/>
                </a:solidFill>
              </a:rPr>
              <a:t>нь</a:t>
            </a:r>
            <a:r>
              <a:rPr lang="ru-RU" b="1" i="1" dirty="0">
                <a:solidFill>
                  <a:schemeClr val="tx1"/>
                </a:solidFill>
              </a:rPr>
              <a:t>.  В старом парк…  тихо и </a:t>
            </a:r>
            <a:r>
              <a:rPr lang="ru-RU" b="1" i="1" dirty="0" smtClean="0">
                <a:solidFill>
                  <a:schemeClr val="tx1"/>
                </a:solidFill>
              </a:rPr>
              <a:t>т…</a:t>
            </a:r>
            <a:r>
              <a:rPr lang="ru-RU" b="1" i="1" dirty="0" err="1" smtClean="0">
                <a:solidFill>
                  <a:schemeClr val="tx1"/>
                </a:solidFill>
              </a:rPr>
              <a:t>мно</a:t>
            </a:r>
            <a:r>
              <a:rPr lang="ru-RU" b="1" i="1" dirty="0">
                <a:solidFill>
                  <a:schemeClr val="tx1"/>
                </a:solidFill>
              </a:rPr>
              <a:t>. Медленно и величаво </a:t>
            </a:r>
            <a:r>
              <a:rPr lang="ru-RU" b="1" i="1" dirty="0" err="1">
                <a:solidFill>
                  <a:schemeClr val="tx1"/>
                </a:solidFill>
              </a:rPr>
              <a:t>пада</a:t>
            </a:r>
            <a:r>
              <a:rPr lang="ru-RU" b="1" i="1" dirty="0">
                <a:solidFill>
                  <a:schemeClr val="tx1"/>
                </a:solidFill>
              </a:rPr>
              <a:t>…т на землю желтые и красные 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листья. Они </a:t>
            </a:r>
            <a:r>
              <a:rPr lang="ru-RU" b="1" i="1" dirty="0">
                <a:solidFill>
                  <a:schemeClr val="tx1"/>
                </a:solidFill>
              </a:rPr>
              <a:t>мя..ко </a:t>
            </a:r>
            <a:r>
              <a:rPr lang="ru-RU" b="1" i="1" dirty="0" err="1">
                <a:solidFill>
                  <a:schemeClr val="tx1"/>
                </a:solidFill>
              </a:rPr>
              <a:t>ш</a:t>
            </a:r>
            <a:r>
              <a:rPr lang="ru-RU" b="1" i="1" dirty="0" smtClean="0">
                <a:solidFill>
                  <a:schemeClr val="tx1"/>
                </a:solidFill>
              </a:rPr>
              <a:t>..</a:t>
            </a:r>
            <a:r>
              <a:rPr lang="ru-RU" b="1" i="1" dirty="0" err="1" smtClean="0">
                <a:solidFill>
                  <a:schemeClr val="tx1"/>
                </a:solidFill>
              </a:rPr>
              <a:t>ршат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(</a:t>
            </a:r>
            <a:r>
              <a:rPr lang="ru-RU" b="1" i="1" dirty="0" smtClean="0">
                <a:solidFill>
                  <a:schemeClr val="tx1"/>
                </a:solidFill>
              </a:rPr>
              <a:t>под)н…</a:t>
            </a:r>
            <a:r>
              <a:rPr lang="ru-RU" b="1" i="1" dirty="0" err="1" smtClean="0">
                <a:solidFill>
                  <a:schemeClr val="tx1"/>
                </a:solidFill>
              </a:rPr>
              <a:t>гами</a:t>
            </a:r>
            <a:r>
              <a:rPr lang="ru-RU" b="1" i="1" dirty="0">
                <a:solidFill>
                  <a:schemeClr val="tx1"/>
                </a:solidFill>
              </a:rPr>
              <a:t>. </a:t>
            </a:r>
            <a:r>
              <a:rPr lang="ru-RU" b="1" i="1" dirty="0" smtClean="0">
                <a:solidFill>
                  <a:schemeClr val="tx1"/>
                </a:solidFill>
              </a:rPr>
              <a:t> Я </a:t>
            </a:r>
            <a:r>
              <a:rPr lang="ru-RU" b="1" i="1" dirty="0">
                <a:solidFill>
                  <a:schemeClr val="tx1"/>
                </a:solidFill>
              </a:rPr>
              <a:t>люблю раннюю осень!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8" name="Picture 4" descr="C:\Users\Public\Pictures\Мои рисунки\рисунки, анимашки о школе\Photo%2000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077072"/>
            <a:ext cx="2251198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ublic\Pictures\Мои рисунки\рисунки, анимашки о школе\9752487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6384" y="5301208"/>
            <a:ext cx="1657616" cy="174485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Прочитайте предложения и ответьте на вопросы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752528"/>
          </a:xfrm>
        </p:spPr>
        <p:txBody>
          <a:bodyPr/>
          <a:lstStyle/>
          <a:p>
            <a:r>
              <a:rPr lang="ru-RU" sz="3600" b="1" i="1" dirty="0">
                <a:solidFill>
                  <a:schemeClr val="accent4"/>
                </a:solidFill>
              </a:rPr>
              <a:t>1.  Весенним настроением дышало все вокруг и лес и трава и воздух</a:t>
            </a:r>
            <a:endParaRPr lang="ru-RU" sz="3600" b="1" dirty="0">
              <a:solidFill>
                <a:schemeClr val="accent4"/>
              </a:solidFill>
            </a:endParaRPr>
          </a:p>
          <a:p>
            <a:r>
              <a:rPr lang="ru-RU" sz="3600" b="1" i="1" dirty="0">
                <a:solidFill>
                  <a:schemeClr val="accent4"/>
                </a:solidFill>
              </a:rPr>
              <a:t>2  В человеке всё должно быть прекрасно и лицо и одежда и душа и мысли</a:t>
            </a:r>
            <a:endParaRPr lang="ru-RU" sz="3600" b="1" dirty="0">
              <a:solidFill>
                <a:schemeClr val="accent4"/>
              </a:solidFill>
            </a:endParaRPr>
          </a:p>
          <a:p>
            <a:r>
              <a:rPr lang="ru-RU" sz="3600" b="1" i="1" dirty="0">
                <a:solidFill>
                  <a:schemeClr val="accent4"/>
                </a:solidFill>
              </a:rPr>
              <a:t>3. В степи за рекой по дороге  везде было пусто</a:t>
            </a:r>
            <a:endParaRPr lang="ru-RU" sz="3600" b="1" dirty="0">
              <a:solidFill>
                <a:schemeClr val="accent4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501008"/>
            <a:ext cx="7776864" cy="2520280"/>
          </a:xfrm>
          <a:solidFill>
            <a:schemeClr val="accent6">
              <a:lumMod val="20000"/>
              <a:lumOff val="80000"/>
            </a:schemeClr>
          </a:solidFill>
          <a:effectLst>
            <a:softEdge rad="317500"/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990033"/>
                </a:solidFill>
              </a:rPr>
              <a:t/>
            </a:r>
            <a:br>
              <a:rPr lang="ru-RU" b="1" i="1" dirty="0" smtClean="0">
                <a:solidFill>
                  <a:srgbClr val="990033"/>
                </a:solidFill>
              </a:rPr>
            </a:br>
            <a:r>
              <a:rPr lang="ru-RU" b="1" i="1" dirty="0" smtClean="0">
                <a:solidFill>
                  <a:srgbClr val="990033"/>
                </a:solidFill>
              </a:rPr>
              <a:t>Знаки </a:t>
            </a:r>
            <a:r>
              <a:rPr lang="ru-RU" b="1" i="1" dirty="0">
                <a:solidFill>
                  <a:srgbClr val="990033"/>
                </a:solidFill>
              </a:rPr>
              <a:t>препинания в предложениях с обобщающим </a:t>
            </a:r>
            <a:r>
              <a:rPr lang="ru-RU" b="1" i="1" dirty="0" smtClean="0">
                <a:solidFill>
                  <a:srgbClr val="990033"/>
                </a:solidFill>
              </a:rPr>
              <a:t>словом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Users\Public\Pictures\Мои рисунки\рисунки, анимашки о школе\01_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76672"/>
            <a:ext cx="3076575" cy="3781425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Отметьте  обобщающее слово , которое стоит перед однородными членами красным цветом, а обобщающее слово которое  стоит после однородных членов - зелёным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7772400" cy="5184576"/>
          </a:xfrm>
        </p:spPr>
        <p:txBody>
          <a:bodyPr/>
          <a:lstStyle/>
          <a:p>
            <a:pPr algn="ctr"/>
            <a:endParaRPr lang="ru-RU" sz="1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</a:t>
            </a:r>
            <a:r>
              <a:rPr lang="ru-RU" sz="1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Ничто не шевелилось:  ни одна травка внизу, ни один лист на верхней ветке дерева. </a:t>
            </a:r>
            <a:endParaRPr lang="ru-RU" sz="1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Б) И зимой, и летом, и осенью – всегда нужно заниматься спортом</a:t>
            </a:r>
            <a:endParaRPr lang="ru-RU" sz="1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В) Там стены, воздух – всё приятно.</a:t>
            </a:r>
            <a:endParaRPr lang="ru-RU" sz="1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Г) Всё было привлекательно: небо, озеро, и пасмурные дни, и низкий остров.</a:t>
            </a:r>
            <a:endParaRPr lang="ru-RU" sz="1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b="1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          2</a:t>
            </a:r>
            <a:r>
              <a:rPr lang="ru-RU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. В каком предложении допущена пунктуационная ошибка?</a:t>
            </a:r>
            <a:endParaRPr lang="ru-RU" sz="1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r>
              <a:rPr lang="ru-RU" sz="1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 В сыром воздухе слышны были разнообразные звуки – топот, мычание, скрип ворот.</a:t>
            </a:r>
            <a:endParaRPr lang="ru-RU" sz="1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Б) В вещевой мешок уложили всё : продукты, масло, иголку с ниткой, зубную щётку..</a:t>
            </a:r>
            <a:endParaRPr lang="ru-RU" sz="1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В) Ни суровый климат, ни густые леса – ничто не пугало юных натуралистов</a:t>
            </a:r>
            <a:endParaRPr lang="ru-RU" sz="1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Г) Луг,  и озеро, и поле – всё вокруг  окутал густой туман.</a:t>
            </a:r>
            <a:r>
              <a:rPr lang="ru-RU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1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3744416"/>
          </a:xfrm>
        </p:spPr>
        <p:txBody>
          <a:bodyPr/>
          <a:lstStyle/>
          <a:p>
            <a:r>
              <a:rPr lang="ru-RU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1.Упражнение №300</a:t>
            </a:r>
            <a:br>
              <a:rPr lang="ru-RU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( коллективное выполнение) </a:t>
            </a:r>
            <a:br>
              <a:rPr lang="ru-RU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7170" name="Picture 2" descr="C:\Users\Public\Pictures\Мои рисунки\рисунки, анимашки о школе\Photo%2005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356992"/>
            <a:ext cx="3266406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«Кто быстрее» </a:t>
            </a:r>
            <a:b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для команд: составить предложение с обобщающим словом при однородных членах по схеме: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лако 2"/>
          <p:cNvSpPr/>
          <p:nvPr/>
        </p:nvSpPr>
        <p:spPr>
          <a:xfrm>
            <a:off x="251520" y="2132856"/>
            <a:ext cx="3024336" cy="24482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ряд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ʘ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:O,O,O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/>
          </a:p>
        </p:txBody>
      </p:sp>
      <p:sp>
        <p:nvSpPr>
          <p:cNvPr id="5" name="Облако 4"/>
          <p:cNvSpPr/>
          <p:nvPr/>
        </p:nvSpPr>
        <p:spPr>
          <a:xfrm>
            <a:off x="2771800" y="4437112"/>
            <a:ext cx="3312368" cy="21602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ряд</a:t>
            </a:r>
          </a:p>
          <a:p>
            <a:pPr lvl="0" algn="ctr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по любой схеме.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/>
          </a:p>
        </p:txBody>
      </p:sp>
      <p:sp>
        <p:nvSpPr>
          <p:cNvPr id="6" name="Облако 5"/>
          <p:cNvSpPr/>
          <p:nvPr/>
        </p:nvSpPr>
        <p:spPr>
          <a:xfrm>
            <a:off x="5903640" y="1988840"/>
            <a:ext cx="3240360" cy="24482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ряд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O,O,O-ʘ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5123" name="Picture 3" descr="C:\Users\Public\Pictures\Мои рисунки\рисунки, анимашки о школе\Photo%2005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132856"/>
            <a:ext cx="3670086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620688"/>
            <a:ext cx="4038600" cy="4032448"/>
          </a:xfrm>
          <a:solidFill>
            <a:schemeClr val="accent1">
              <a:lumMod val="20000"/>
              <a:lumOff val="8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400" b="1" dirty="0" smtClean="0">
                <a:solidFill>
                  <a:srgbClr val="C00000"/>
                </a:solidFill>
              </a:rPr>
              <a:t>                 1 уровень </a:t>
            </a:r>
            <a:endParaRPr lang="ru-RU" sz="3400" dirty="0" smtClean="0">
              <a:solidFill>
                <a:srgbClr val="C00000"/>
              </a:solidFill>
            </a:endParaRPr>
          </a:p>
          <a:p>
            <a:r>
              <a:rPr lang="ru-RU" sz="3400" b="1" dirty="0" smtClean="0">
                <a:solidFill>
                  <a:schemeClr val="tx1"/>
                </a:solidFill>
              </a:rPr>
              <a:t>1. Выбери правильный ответ на вопрос: При обобщающих словах ставится </a:t>
            </a:r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b="1" dirty="0" smtClean="0">
                <a:solidFill>
                  <a:schemeClr val="accent6"/>
                </a:solidFill>
              </a:rPr>
              <a:t>А) Всегда двоеточие.</a:t>
            </a:r>
          </a:p>
          <a:p>
            <a:r>
              <a:rPr lang="ru-RU" sz="3400" b="1" dirty="0" smtClean="0">
                <a:solidFill>
                  <a:schemeClr val="accent6"/>
                </a:solidFill>
              </a:rPr>
              <a:t>Б) Всегда тире</a:t>
            </a:r>
          </a:p>
          <a:p>
            <a:r>
              <a:rPr lang="ru-RU" sz="3400" b="1" dirty="0" smtClean="0">
                <a:solidFill>
                  <a:schemeClr val="accent6"/>
                </a:solidFill>
              </a:rPr>
              <a:t>В)Двоеточие и тире, в зависимости от места обобщающего слова.</a:t>
            </a:r>
          </a:p>
          <a:p>
            <a:r>
              <a:rPr lang="ru-RU" sz="3400" b="1" dirty="0" smtClean="0">
                <a:solidFill>
                  <a:schemeClr val="tx1"/>
                </a:solidFill>
              </a:rPr>
              <a:t>2Какой знак нужно поставить в предложении</a:t>
            </a:r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b="1" i="1" dirty="0" smtClean="0">
                <a:solidFill>
                  <a:schemeClr val="accent6"/>
                </a:solidFill>
              </a:rPr>
              <a:t>Горы, лес, озеро, маленький городок  все стало исчезать в темноте.</a:t>
            </a:r>
            <a:endParaRPr lang="ru-RU" sz="3400" dirty="0" smtClean="0">
              <a:solidFill>
                <a:schemeClr val="accent6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А)Двоеточие</a:t>
            </a:r>
          </a:p>
          <a:p>
            <a:r>
              <a:rPr lang="ru-RU" sz="3400" dirty="0" smtClean="0">
                <a:solidFill>
                  <a:schemeClr val="tx1"/>
                </a:solidFill>
              </a:rPr>
              <a:t>Б) Тире</a:t>
            </a:r>
            <a:endParaRPr lang="ru-RU" sz="3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085184"/>
            <a:ext cx="4499992" cy="1274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3 уровень +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Письменно объясните постановку знаков препинания в предложении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accent6"/>
                </a:solidFill>
              </a:rPr>
              <a:t>Все звери попрятались в свои жилища: медведи, волки, лисицы.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752528"/>
          </a:xfrm>
          <a:solidFill>
            <a:schemeClr val="accent1">
              <a:lumMod val="20000"/>
              <a:lumOff val="8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rgbClr val="C00000"/>
                </a:solidFill>
              </a:rPr>
              <a:t>              2 уровень +</a:t>
            </a:r>
            <a:endParaRPr lang="ru-RU" sz="1400" dirty="0" smtClean="0">
              <a:solidFill>
                <a:srgbClr val="C00000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</a:rPr>
              <a:t>3 Выбери предложение с правильно расставленными знаками препинания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b="1" i="1" dirty="0" smtClean="0">
                <a:solidFill>
                  <a:schemeClr val="accent6"/>
                </a:solidFill>
              </a:rPr>
              <a:t>А) От дома, от деревьев, и от голубятни, и от галереи – от всего побежали далеко длинные тени</a:t>
            </a:r>
            <a:endParaRPr lang="ru-RU" sz="1400" b="1" dirty="0" smtClean="0">
              <a:solidFill>
                <a:schemeClr val="accent6"/>
              </a:solidFill>
            </a:endParaRPr>
          </a:p>
          <a:p>
            <a:r>
              <a:rPr lang="ru-RU" sz="1400" b="1" i="1" dirty="0" smtClean="0">
                <a:solidFill>
                  <a:schemeClr val="accent6"/>
                </a:solidFill>
              </a:rPr>
              <a:t>Б) Всё засыпает – и человек, и зверь, и птица.</a:t>
            </a:r>
            <a:endParaRPr lang="ru-RU" sz="1400" b="1" dirty="0" smtClean="0">
              <a:solidFill>
                <a:schemeClr val="accent6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</a:rPr>
              <a:t>4.Соотнеси предложение и правильное продолжение ответа на вопрос </a:t>
            </a:r>
          </a:p>
          <a:p>
            <a:r>
              <a:rPr lang="ru-RU" sz="1400" b="1" i="1" dirty="0" smtClean="0">
                <a:solidFill>
                  <a:schemeClr val="tx1"/>
                </a:solidFill>
              </a:rPr>
              <a:t>В предложении ставится…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b="1" i="1" dirty="0" smtClean="0">
                <a:solidFill>
                  <a:schemeClr val="accent6"/>
                </a:solidFill>
              </a:rPr>
              <a:t>1)И леса, и пруды, и степи    вдруг   всё ожило </a:t>
            </a:r>
            <a:endParaRPr lang="ru-RU" sz="1400" b="1" dirty="0" smtClean="0">
              <a:solidFill>
                <a:schemeClr val="accent6"/>
              </a:solidFill>
            </a:endParaRPr>
          </a:p>
          <a:p>
            <a:r>
              <a:rPr lang="ru-RU" sz="1400" b="1" i="1" dirty="0" smtClean="0">
                <a:solidFill>
                  <a:schemeClr val="accent6"/>
                </a:solidFill>
              </a:rPr>
              <a:t>2)Этот весёлый, чистенький бережок – настоящий рай для детворы.</a:t>
            </a:r>
            <a:endParaRPr lang="ru-RU" sz="1400" b="1" dirty="0" smtClean="0">
              <a:solidFill>
                <a:schemeClr val="accent6"/>
              </a:solidFill>
            </a:endParaRPr>
          </a:p>
          <a:p>
            <a:r>
              <a:rPr lang="ru-RU" sz="1400" b="1" i="1" dirty="0" smtClean="0">
                <a:solidFill>
                  <a:schemeClr val="tx1"/>
                </a:solidFill>
              </a:rPr>
              <a:t>А) тире между подлежащим и сказуемым.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b="1" i="1" dirty="0" smtClean="0">
                <a:solidFill>
                  <a:schemeClr val="tx1"/>
                </a:solidFill>
              </a:rPr>
              <a:t>Б) Тире перед обобщающим словом</a:t>
            </a:r>
            <a:endParaRPr lang="ru-RU" sz="1400" dirty="0" smtClean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Users\Public\Pictures\Мои рисунки\рисунки, анимашки о школе\Photo%2003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0774" y="188640"/>
            <a:ext cx="2105795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-315416"/>
            <a:ext cx="6347048" cy="1152128"/>
          </a:xfrm>
        </p:spPr>
        <p:txBody>
          <a:bodyPr>
            <a:noAutofit/>
          </a:bodyPr>
          <a:lstStyle/>
          <a:p>
            <a:pPr algn="r"/>
            <a:r>
              <a:rPr lang="ru-RU" sz="2800" b="1" dirty="0" smtClean="0">
                <a:solidFill>
                  <a:schemeClr val="tx1"/>
                </a:solidFill>
              </a:rPr>
              <a:t>Выполнить контрольный  тест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ublic\Pictures\Мои рисунки\рисунки, анимашки о школе\Photo%2005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656184" cy="14969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Самопроверка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solidFill>
            <a:schemeClr val="accent2">
              <a:lumMod val="20000"/>
              <a:lumOff val="80000"/>
            </a:schemeClr>
          </a:solidFill>
          <a:effectLst>
            <a:softEdge rad="317500"/>
          </a:effectLst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1 </a:t>
            </a:r>
            <a:r>
              <a:rPr lang="ru-RU" b="1" dirty="0"/>
              <a:t>уровень </a:t>
            </a:r>
            <a:endParaRPr lang="ru-RU" dirty="0"/>
          </a:p>
          <a:p>
            <a:r>
              <a:rPr lang="ru-RU" b="1" dirty="0" smtClean="0"/>
              <a:t>1. </a:t>
            </a:r>
            <a:r>
              <a:rPr lang="ru-RU" b="1" dirty="0" smtClean="0">
                <a:solidFill>
                  <a:srgbClr val="FF0000"/>
                </a:solidFill>
              </a:rPr>
              <a:t>В)Двоеточие </a:t>
            </a:r>
            <a:r>
              <a:rPr lang="ru-RU" b="1" dirty="0">
                <a:solidFill>
                  <a:srgbClr val="FF0000"/>
                </a:solidFill>
              </a:rPr>
              <a:t>и тире, в зависимости от места обобщающего слова.</a:t>
            </a:r>
          </a:p>
          <a:p>
            <a:r>
              <a:rPr lang="ru-RU" b="1" dirty="0" smtClean="0"/>
              <a:t>2  </a:t>
            </a:r>
            <a:r>
              <a:rPr lang="ru-RU" b="1" dirty="0" smtClean="0">
                <a:solidFill>
                  <a:srgbClr val="FF0000"/>
                </a:solidFill>
              </a:rPr>
              <a:t>Б</a:t>
            </a:r>
            <a:r>
              <a:rPr lang="ru-RU" b="1" dirty="0">
                <a:solidFill>
                  <a:srgbClr val="FF0000"/>
                </a:solidFill>
              </a:rPr>
              <a:t>) Тире</a:t>
            </a:r>
          </a:p>
          <a:p>
            <a:r>
              <a:rPr lang="ru-RU" b="1" dirty="0"/>
              <a:t>2 уровень </a:t>
            </a:r>
            <a:r>
              <a:rPr lang="ru-RU" b="1" baseline="-25000" dirty="0"/>
              <a:t> </a:t>
            </a:r>
            <a:r>
              <a:rPr lang="ru-RU" b="1" dirty="0"/>
              <a:t>+</a:t>
            </a:r>
            <a:endParaRPr lang="ru-RU" dirty="0"/>
          </a:p>
          <a:p>
            <a:r>
              <a:rPr lang="ru-RU" b="1" dirty="0" smtClean="0"/>
              <a:t>3 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  <a:r>
              <a:rPr lang="ru-RU" b="1" i="1" dirty="0">
                <a:solidFill>
                  <a:srgbClr val="FF0000"/>
                </a:solidFill>
              </a:rPr>
              <a:t>) От дома, от деревьев, и от голубятни, и от галереи – от всего побежали далеко длинные </a:t>
            </a:r>
            <a:r>
              <a:rPr lang="ru-RU" b="1" i="1" dirty="0" smtClean="0">
                <a:solidFill>
                  <a:srgbClr val="FF0000"/>
                </a:solidFill>
              </a:rPr>
              <a:t>тени</a:t>
            </a:r>
            <a:endParaRPr lang="ru-RU" dirty="0"/>
          </a:p>
          <a:p>
            <a:r>
              <a:rPr lang="ru-RU" i="1" dirty="0" smtClean="0"/>
              <a:t>4.</a:t>
            </a:r>
            <a:r>
              <a:rPr lang="ru-RU" b="1" i="1" dirty="0" smtClean="0"/>
              <a:t>В </a:t>
            </a:r>
            <a:r>
              <a:rPr lang="ru-RU" b="1" i="1" dirty="0"/>
              <a:t>предложении ставится…</a:t>
            </a:r>
            <a:endParaRPr lang="ru-RU" dirty="0"/>
          </a:p>
          <a:p>
            <a:r>
              <a:rPr lang="ru-RU" b="1" i="1" dirty="0" smtClean="0"/>
              <a:t>1 ) –и </a:t>
            </a:r>
            <a:r>
              <a:rPr lang="ru-RU" b="1" i="1" dirty="0"/>
              <a:t>леса, и пруды, и </a:t>
            </a:r>
            <a:r>
              <a:rPr lang="ru-RU" b="1" i="1" dirty="0" smtClean="0"/>
              <a:t>степи - вдруг всё ожило</a:t>
            </a:r>
            <a:r>
              <a:rPr lang="ru-RU" b="1" i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 Б) Тире перед обобщающим словом.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i="1" dirty="0"/>
              <a:t>2)Этот весёлый, чистенький бережок – настоящий рай для </a:t>
            </a:r>
            <a:r>
              <a:rPr lang="ru-RU" b="1" i="1" dirty="0" smtClean="0"/>
              <a:t>детворы</a:t>
            </a:r>
            <a:endParaRPr lang="ru-RU" b="1" i="1" dirty="0"/>
          </a:p>
          <a:p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А) тире между подлежащим и сказуемым.</a:t>
            </a:r>
            <a:endParaRPr lang="ru-RU" dirty="0"/>
          </a:p>
          <a:p>
            <a:r>
              <a:rPr lang="ru-RU" b="1" dirty="0" smtClean="0"/>
              <a:t>3 </a:t>
            </a:r>
            <a:r>
              <a:rPr lang="ru-RU" b="1" dirty="0"/>
              <a:t>уровень +</a:t>
            </a:r>
            <a:endParaRPr lang="ru-RU" dirty="0"/>
          </a:p>
          <a:p>
            <a:r>
              <a:rPr lang="ru-RU" b="1" dirty="0"/>
              <a:t>Письменно объясните постановку знаков препинания в предложении </a:t>
            </a:r>
            <a:endParaRPr lang="ru-RU" dirty="0"/>
          </a:p>
          <a:p>
            <a:r>
              <a:rPr lang="ru-RU" b="1" i="1" dirty="0"/>
              <a:t>Все звери попрятались в свои жилища: медведи, волки, лисицы</a:t>
            </a:r>
            <a:r>
              <a:rPr lang="ru-RU" b="1" i="1" dirty="0" smtClean="0"/>
              <a:t>.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      В предложении поставлено двоеточие, потому что обобщающее слово стоит перед однородными членами предложения.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нижная стопка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книжная стопка</Template>
  <TotalTime>178</TotalTime>
  <Words>645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книжная стопка</vt:lpstr>
      <vt:lpstr>Приглашаем на урок!</vt:lpstr>
      <vt:lpstr>Списать предложения, выполнить задания. </vt:lpstr>
      <vt:lpstr>Прочитайте предложения и ответьте на вопросы  </vt:lpstr>
      <vt:lpstr> Знаки препинания в предложениях с обобщающим словом </vt:lpstr>
      <vt:lpstr> Отметьте  обобщающее слово , которое стоит перед однородными членами красным цветом, а обобщающее слово которое  стоит после однородных членов - зелёным</vt:lpstr>
      <vt:lpstr>1.Упражнение №300 ( коллективное выполнение)  </vt:lpstr>
      <vt:lpstr>Игра «Кто быстрее»  Задание для команд: составить предложение с обобщающим словом при однородных членах по схеме: </vt:lpstr>
      <vt:lpstr>Выполнить контрольный  тест</vt:lpstr>
      <vt:lpstr>Самопроверка </vt:lpstr>
      <vt:lpstr>Оцени себя (Закрась фигурку в уголке листка)</vt:lpstr>
      <vt:lpstr>Рефлексия</vt:lpstr>
      <vt:lpstr>Домашнее задание:§ 21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19</cp:revision>
  <dcterms:created xsi:type="dcterms:W3CDTF">2014-06-02T11:38:32Z</dcterms:created>
  <dcterms:modified xsi:type="dcterms:W3CDTF">2014-06-02T16:32:04Z</dcterms:modified>
</cp:coreProperties>
</file>