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87E23F-6F62-4210-9255-56E0AFAC7D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EC6F32-9173-4CA5-AB0F-00BBBFEB4F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8874-93CB-4481-9229-86EF5BD95FA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F9F46-B3C0-40EC-8DA3-766F224357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310E7-6E37-46C2-A92D-C0AEEC5347DA}" type="slidenum">
              <a:rPr lang="ru-RU"/>
              <a:pPr/>
              <a:t>1</a:t>
            </a:fld>
            <a:endParaRPr lang="ru-RU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362950" cy="919162"/>
          </a:xfrm>
        </p:spPr>
        <p:txBody>
          <a:bodyPr>
            <a:normAutofit fontScale="90000"/>
          </a:bodyPr>
          <a:lstStyle/>
          <a:p>
            <a:r>
              <a:rPr lang="ru-RU" sz="3800">
                <a:latin typeface="Arial Black" pitchFamily="34" charset="0"/>
              </a:rPr>
              <a:t>Умения, проверяемые заданием С2.2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52500" lvl="1" indent="-495300">
              <a:buFont typeface="Wingdings" pitchFamily="2" charset="2"/>
              <a:buNone/>
            </a:pPr>
            <a:r>
              <a:rPr lang="ru-RU" sz="2200">
                <a:solidFill>
                  <a:schemeClr val="accent2"/>
                </a:solidFill>
                <a:latin typeface="Arial Black" pitchFamily="34" charset="0"/>
              </a:rPr>
              <a:t>УМЕНИЯ </a:t>
            </a:r>
          </a:p>
          <a:p>
            <a:pPr marL="952500" lvl="1" indent="-495300"/>
            <a:r>
              <a:rPr lang="ru-RU" sz="2200"/>
              <a:t>адекватно понимать информацию прочитанного текста;</a:t>
            </a:r>
          </a:p>
          <a:p>
            <a:pPr marL="952500" lvl="1" indent="-495300"/>
            <a:r>
              <a:rPr lang="ru-RU" sz="2200"/>
              <a:t>понимать основную мысль прочитанного текста;</a:t>
            </a:r>
          </a:p>
          <a:p>
            <a:pPr marL="952500" lvl="1" indent="-495300"/>
            <a:r>
              <a:rPr lang="ru-RU" sz="2200"/>
              <a:t>интерпретировать информацию прочитанного текста и </a:t>
            </a:r>
            <a:r>
              <a:rPr lang="ru-RU" sz="2200" u="sng"/>
              <a:t>на этой основе</a:t>
            </a:r>
          </a:p>
          <a:p>
            <a:pPr marL="952500" lvl="1" indent="-495300"/>
            <a:r>
              <a:rPr lang="ru-RU" sz="2200" i="1">
                <a:solidFill>
                  <a:srgbClr val="0000CC"/>
                </a:solidFill>
              </a:rPr>
              <a:t>умение устанавливать авторскую позицию в тексте, формировать её;</a:t>
            </a:r>
          </a:p>
          <a:p>
            <a:pPr marL="952500" lvl="1" indent="-495300"/>
            <a:r>
              <a:rPr lang="ru-RU" sz="2200" i="1">
                <a:solidFill>
                  <a:srgbClr val="0000CC"/>
                </a:solidFill>
              </a:rPr>
              <a:t>умение выражать личностно-эмоциональное отношение к теме текста и формировать свою позицию по данной теме.</a:t>
            </a:r>
          </a:p>
        </p:txBody>
      </p:sp>
      <p:pic>
        <p:nvPicPr>
          <p:cNvPr id="90116" name="Picture 4" descr="img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8500"/>
            <a:ext cx="1835150" cy="2349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676D-6FD3-44FA-B91B-75BF57C4ADF7}" type="slidenum">
              <a:rPr lang="ru-RU"/>
              <a:pPr/>
              <a:t>10</a:t>
            </a:fld>
            <a:endParaRPr lang="ru-RU"/>
          </a:p>
        </p:txBody>
      </p:sp>
      <p:sp>
        <p:nvSpPr>
          <p:cNvPr id="103440" name="Rectangle 16"/>
          <p:cNvSpPr>
            <a:spLocks noGrp="1" noChangeArrowheads="1"/>
          </p:cNvSpPr>
          <p:nvPr>
            <p:ph type="title"/>
          </p:nvPr>
        </p:nvSpPr>
        <p:spPr>
          <a:xfrm flipV="1">
            <a:off x="914400" y="188913"/>
            <a:ext cx="7772400" cy="88900"/>
          </a:xfrm>
        </p:spPr>
        <p:txBody>
          <a:bodyPr>
            <a:normAutofit fontScale="90000"/>
          </a:bodyPr>
          <a:lstStyle/>
          <a:p>
            <a:endParaRPr lang="ru-RU" sz="380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4813"/>
            <a:ext cx="2592388" cy="5726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4) </a:t>
            </a:r>
            <a:r>
              <a:rPr lang="ru-RU" sz="2400" b="1"/>
              <a:t>Что изменило отношение окружающих к Бычку?</a:t>
            </a:r>
          </a:p>
          <a:p>
            <a:pPr>
              <a:buFont typeface="Wingdings" pitchFamily="2" charset="2"/>
              <a:buNone/>
            </a:pPr>
            <a:endParaRPr lang="ru-RU" sz="2400"/>
          </a:p>
        </p:txBody>
      </p:sp>
      <p:graphicFrame>
        <p:nvGraphicFramePr>
          <p:cNvPr id="103459" name="Group 35"/>
          <p:cNvGraphicFramePr>
            <a:graphicFrameLocks noGrp="1"/>
          </p:cNvGraphicFramePr>
          <p:nvPr>
            <p:ph sz="half" idx="2"/>
          </p:nvPr>
        </p:nvGraphicFramePr>
        <p:xfrm>
          <a:off x="2987675" y="404813"/>
          <a:ext cx="5699125" cy="6048375"/>
        </p:xfrm>
        <a:graphic>
          <a:graphicData uri="http://schemas.openxmlformats.org/drawingml/2006/table">
            <a:tbl>
              <a:tblPr/>
              <a:tblGrid>
                <a:gridCol w="2851150"/>
                <a:gridCol w="2847975"/>
              </a:tblGrid>
              <a:tr h="604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Поведение мальчика в смертельной опасности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«…Он не  кричал: "Помогите!" или что-нибудь в этом же роде. Бычок тонул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молча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,…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с достоинством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Целеустремлённость Бычка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«- 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опять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поплыву! - горячо выпалил мальчишка.- Понимаете? Я же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должен доплыть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!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Обязательно должен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! Ну, а в случае чего... Вы меня опять спасете...»; « было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что-то  такое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в выражении его  глаз, что совершенно неожиданно для себя самого я ляпнул: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- Ладно... приходи, там посмотрим...»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460" name="Picture 36" descr="img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41888"/>
            <a:ext cx="1692275" cy="19161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3E64-ED9C-4578-BBFC-1FF5A12A512B}" type="slidenum">
              <a:rPr lang="ru-RU"/>
              <a:pPr/>
              <a:t>11</a:t>
            </a:fld>
            <a:endParaRPr lang="ru-RU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ru-RU" sz="3800" b="1">
                <a:latin typeface="Arial" pitchFamily="34" charset="0"/>
              </a:rPr>
              <a:t>Работа над сочинением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362950" cy="5222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>
                <a:solidFill>
                  <a:schemeClr val="accent2"/>
                </a:solidFill>
                <a:latin typeface="Arial Black" pitchFamily="34" charset="0"/>
              </a:rPr>
              <a:t>1)</a:t>
            </a:r>
            <a:r>
              <a:rPr lang="ru-RU" sz="1800">
                <a:latin typeface="Arial Black" pitchFamily="34" charset="0"/>
              </a:rPr>
              <a:t> </a:t>
            </a:r>
            <a:r>
              <a:rPr lang="ru-RU" sz="2000" b="1">
                <a:solidFill>
                  <a:schemeClr val="accent2"/>
                </a:solidFill>
                <a:latin typeface="Arial Black" pitchFamily="34" charset="0"/>
              </a:rPr>
              <a:t>Вступление.(Раскроем тему текста и сформулируем тезис:</a:t>
            </a:r>
            <a:r>
              <a:rPr lang="ru-RU" sz="1800">
                <a:latin typeface="Arial Black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Arial Black" pitchFamily="34" charset="0"/>
              </a:rPr>
              <a:t>       </a:t>
            </a:r>
            <a:r>
              <a:rPr lang="ru-RU" sz="1800" b="1" i="1">
                <a:solidFill>
                  <a:srgbClr val="0000CC"/>
                </a:solidFill>
                <a:latin typeface="Arial Black" pitchFamily="34" charset="0"/>
              </a:rPr>
              <a:t>Целеустремленность и сила воли – вот что превращает слабого в сильного. Такой человек точно знает, чего хочет, и обязательно достигнет своей цели. Поэтому прав рассказчик, говоря о Бычке: «…Этот непременно доплывет. Не завтра, так послезавтра...».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chemeClr val="accent2"/>
                </a:solidFill>
                <a:latin typeface="Arial Black" pitchFamily="34" charset="0"/>
              </a:rPr>
              <a:t>2) Приведём аргументы, используя вводные слова.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Arial Black" pitchFamily="34" charset="0"/>
              </a:rPr>
              <a:t>          </a:t>
            </a:r>
            <a:r>
              <a:rPr lang="ru-RU" sz="1800" b="1" i="1">
                <a:solidFill>
                  <a:srgbClr val="0000CC"/>
                </a:solidFill>
                <a:latin typeface="Arial Black" pitchFamily="34" charset="0"/>
              </a:rPr>
              <a:t>Во-первых, мальчик отчаянно смел, несмотря на физическую неподготовленность и слабое зрение </a:t>
            </a:r>
            <a:r>
              <a:rPr lang="ru-RU" sz="1800" b="1" i="1">
                <a:solidFill>
                  <a:srgbClr val="FF0066"/>
                </a:solidFill>
                <a:latin typeface="Arial Black" pitchFamily="34" charset="0"/>
              </a:rPr>
              <a:t>(предложение 7).</a:t>
            </a:r>
            <a:r>
              <a:rPr lang="ru-RU" sz="1800" b="1" i="1">
                <a:solidFill>
                  <a:srgbClr val="0000CC"/>
                </a:solidFill>
                <a:latin typeface="Arial Black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>
                <a:solidFill>
                  <a:srgbClr val="0000CC"/>
                </a:solidFill>
                <a:latin typeface="Arial Black" pitchFamily="34" charset="0"/>
              </a:rPr>
              <a:t>         Во-вторых, он борется до последнего, и, лишь случайно оставшись в живых, всё равно не отступает от задуманного </a:t>
            </a:r>
            <a:r>
              <a:rPr lang="ru-RU" sz="1800" b="1" i="1">
                <a:solidFill>
                  <a:srgbClr val="FF0066"/>
                </a:solidFill>
                <a:latin typeface="Arial Black" pitchFamily="34" charset="0"/>
              </a:rPr>
              <a:t>(предложения 35-40). </a:t>
            </a:r>
            <a:r>
              <a:rPr lang="ru-RU" sz="1800" b="1" i="1">
                <a:solidFill>
                  <a:srgbClr val="0000CC"/>
                </a:solidFill>
                <a:latin typeface="Arial Black" pitchFamily="34" charset="0"/>
              </a:rPr>
              <a:t>Даже местные мальчишки, раньше презиравшие его, не могли не признать в нем равного по силе духа, а потому приняли Бычка в своё общество. </a:t>
            </a:r>
            <a:endParaRPr lang="ru-RU" sz="1800" b="1" i="1">
              <a:solidFill>
                <a:srgbClr val="FF0066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>
                <a:solidFill>
                  <a:srgbClr val="FF0066"/>
                </a:solidFill>
                <a:latin typeface="Arial Black" pitchFamily="34" charset="0"/>
              </a:rPr>
              <a:t>     </a:t>
            </a:r>
            <a:r>
              <a:rPr lang="ru-RU" sz="1800" b="1">
                <a:solidFill>
                  <a:schemeClr val="accent2"/>
                </a:solidFill>
                <a:latin typeface="Arial Black" pitchFamily="34" charset="0"/>
              </a:rPr>
              <a:t>3) Вывод.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>
                <a:solidFill>
                  <a:srgbClr val="0000CC"/>
                </a:solidFill>
                <a:latin typeface="Arial Black" pitchFamily="34" charset="0"/>
              </a:rPr>
              <a:t>         Таким образом, рассказчик убеждает нас в том, что упорство и целеустремленность помогают достичь успеха в любом деле. </a:t>
            </a:r>
            <a:endParaRPr lang="ru-RU" sz="1800" i="1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4F9C-80DA-452E-ABFC-4AAAFE3281F9}" type="slidenum">
              <a:rPr lang="ru-RU"/>
              <a:pPr/>
              <a:t>12</a:t>
            </a:fld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333375"/>
            <a:ext cx="3810000" cy="579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400" b="1" i="1">
                <a:solidFill>
                  <a:srgbClr val="0000CC"/>
                </a:solidFill>
              </a:rPr>
              <a:t>       </a:t>
            </a:r>
            <a:r>
              <a:rPr lang="ru-RU" sz="1800" b="1" i="1">
                <a:solidFill>
                  <a:srgbClr val="0000CC"/>
                </a:solidFill>
              </a:rPr>
              <a:t>«Автор прав, говоря, что Бычок «обязательно доплывёт».</a:t>
            </a:r>
          </a:p>
          <a:p>
            <a:pPr>
              <a:buFont typeface="Wingdings" pitchFamily="2" charset="2"/>
              <a:buNone/>
            </a:pPr>
            <a:r>
              <a:rPr lang="ru-RU" sz="1800" b="1" i="1">
                <a:solidFill>
                  <a:srgbClr val="0000CC"/>
                </a:solidFill>
              </a:rPr>
              <a:t>         У него перед глазами был пример окружающих, которые плавали хорошо (предложение 1-2). Он и сам постоянно тренировался каждый день (предложение 7). Конечно, у Бычка не сразу всё получалось (предложение 25), но он всё равно будет учиться плавать, особенно если ему помогут местные мальчишки и приезжий.</a:t>
            </a:r>
          </a:p>
          <a:p>
            <a:pPr>
              <a:buFont typeface="Wingdings" pitchFamily="2" charset="2"/>
              <a:buNone/>
            </a:pPr>
            <a:r>
              <a:rPr lang="ru-RU" sz="1800" b="1" i="1">
                <a:solidFill>
                  <a:srgbClr val="0000CC"/>
                </a:solidFill>
              </a:rPr>
              <a:t>          У каждого всё получится, если долго тренироваться».</a:t>
            </a:r>
            <a:r>
              <a:rPr lang="ru-RU" sz="1800" b="1" i="1"/>
              <a:t> </a:t>
            </a:r>
            <a:endParaRPr lang="ru-RU" sz="1800" b="1" i="1">
              <a:solidFill>
                <a:srgbClr val="0000CC"/>
              </a:solidFill>
            </a:endParaRPr>
          </a:p>
        </p:txBody>
      </p:sp>
      <p:graphicFrame>
        <p:nvGraphicFramePr>
          <p:cNvPr id="110606" name="Group 14"/>
          <p:cNvGraphicFramePr>
            <a:graphicFrameLocks noGrp="1"/>
          </p:cNvGraphicFramePr>
          <p:nvPr>
            <p:ph sz="half" idx="2"/>
          </p:nvPr>
        </p:nvGraphicFramePr>
        <p:xfrm>
          <a:off x="4876800" y="476250"/>
          <a:ext cx="3810000" cy="6382512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565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Ученик не смог объяснить смысл последних фраз текста вследствие неправильной интерпретации прочитанного. Об этом свидетельствуют фактические ошибки  в сочинении. У выпускника отсутствует умение создавать высказывание на заданную тему на основе прочитанного.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2BB7-6889-43EE-B80F-102E0B54C604}" type="slidenum">
              <a:rPr lang="ru-RU"/>
              <a:pPr/>
              <a:t>13</a:t>
            </a:fld>
            <a:endParaRPr 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2400" cy="814387"/>
          </a:xfrm>
        </p:spPr>
        <p:txBody>
          <a:bodyPr>
            <a:normAutofit fontScale="90000"/>
          </a:bodyPr>
          <a:lstStyle/>
          <a:p>
            <a:r>
              <a:rPr lang="ru-RU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Памятка «Как работать над сочинением (часть С2.2)</a:t>
            </a:r>
            <a:r>
              <a:rPr lang="ru-RU" sz="1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12875"/>
            <a:ext cx="7772400" cy="4662488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Внимательно</a:t>
            </a:r>
            <a:r>
              <a:rPr lang="ru-RU" sz="1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прочитайте текст.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Вдумайтесь в смысл вопроса, на который вам предстоит ответить</a:t>
            </a:r>
            <a:r>
              <a:rPr lang="ru-RU" sz="1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Определите ключевое понятие, которое скрывается за строчками вопроса и будет главным в вашем сочинении.</a:t>
            </a:r>
            <a:endParaRPr lang="ru-RU" sz="18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Найдите в тексте смысловые части, которые помогут вам ответить на поставленный вопрос.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Сформулируйте собственное мнение о смысле заданного вопроса.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Приведите два примера-аргумента из текста, подтверждающих правильность высказанных вами мыслей. Цитируйте примеры или указывайте в скобках номера предложений.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Проверьте композицию сочинения: это должно быть сочинение-рассуждение (тезис, аргументы, вывод).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Проверьте, как соотносится ваше письменное высказывание с авторской позицией (идеей текста).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ru-RU" sz="18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8EA1-B722-450F-96EB-8710A4DB055C}" type="slidenum">
              <a:rPr lang="ru-RU"/>
              <a:pPr/>
              <a:t>14</a:t>
            </a:fld>
            <a:endParaRPr lang="ru-RU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 Black" pitchFamily="34" charset="0"/>
              </a:rPr>
              <a:t>Образец сочинения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68413"/>
            <a:ext cx="7772400" cy="52562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  </a:t>
            </a:r>
            <a:endParaRPr lang="ru-RU" sz="2000" i="1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>
                <a:latin typeface="Arial Black" pitchFamily="34" charset="0"/>
              </a:rPr>
              <a:t>        Повествование рассказчика о «хилом очкарике» заканчивается словами: "«Бычок  радостно  подпрыгнул,  и  я вдруг  понял: этот непременно доплывет. Не завтра, так послезавтра...».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>
                <a:latin typeface="Arial Black" pitchFamily="34" charset="0"/>
              </a:rPr>
              <a:t>       Действительно, сильным человека делают не мускулы, а стремление осуществить свою мечту.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>
                <a:latin typeface="Arial Black" pitchFamily="34" charset="0"/>
              </a:rPr>
              <a:t>       Во-первых, Бычок смел, а это свойство присуще только мужественным людям </a:t>
            </a:r>
            <a:r>
              <a:rPr lang="ru-RU" sz="2000" i="1">
                <a:solidFill>
                  <a:srgbClr val="FF3300"/>
                </a:solidFill>
                <a:latin typeface="Arial Black" pitchFamily="34" charset="0"/>
              </a:rPr>
              <a:t>(предложения 7,8).</a:t>
            </a:r>
            <a:r>
              <a:rPr lang="ru-RU" sz="2000" i="1">
                <a:latin typeface="Arial Black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>
                <a:latin typeface="Arial Black" pitchFamily="34" charset="0"/>
              </a:rPr>
              <a:t>      Во-вторых, поражает его целеустремлённость: даже смертельная опасность не смогла победить в нём желание осуществить задуманное </a:t>
            </a:r>
            <a:r>
              <a:rPr lang="ru-RU" sz="2000" i="1">
                <a:solidFill>
                  <a:srgbClr val="FF3300"/>
                </a:solidFill>
                <a:latin typeface="Arial Black" pitchFamily="34" charset="0"/>
              </a:rPr>
              <a:t>(предложения 27-38).</a:t>
            </a:r>
            <a:r>
              <a:rPr lang="ru-RU" sz="2000" i="1">
                <a:latin typeface="Arial Black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>
                <a:latin typeface="Arial Black" pitchFamily="34" charset="0"/>
              </a:rPr>
              <a:t>         Следовательно, упорство и сила воли помогают человеку достичь желанной цели.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F73B-A000-4B68-A916-480816C42732}" type="slidenum">
              <a:rPr lang="ru-RU"/>
              <a:pPr/>
              <a:t>2</a:t>
            </a:fld>
            <a:endParaRPr lang="ru-RU"/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21688" cy="1143000"/>
          </a:xfrm>
        </p:spPr>
        <p:txBody>
          <a:bodyPr>
            <a:normAutofit fontScale="90000"/>
          </a:bodyPr>
          <a:lstStyle/>
          <a:p>
            <a:r>
              <a:rPr lang="ru-RU" sz="2400" b="1">
                <a:solidFill>
                  <a:schemeClr val="accent2"/>
                </a:solidFill>
                <a:latin typeface="Arial Black" pitchFamily="34" charset="0"/>
              </a:rPr>
              <a:t>Критерии оценивания сочинения-рассуждения на тему, связанную с анализом содержания текста (С2.2)</a:t>
            </a:r>
          </a:p>
        </p:txBody>
      </p:sp>
      <p:graphicFrame>
        <p:nvGraphicFramePr>
          <p:cNvPr id="95286" name="Group 54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8435975" cy="4910011"/>
        </p:xfrm>
        <a:graphic>
          <a:graphicData uri="http://schemas.openxmlformats.org/drawingml/2006/table">
            <a:tbl>
              <a:tblPr/>
              <a:tblGrid>
                <a:gridCol w="6626225"/>
                <a:gridCol w="1809750"/>
              </a:tblGrid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Понимание смысла фрагмента текста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Экзаменуемый дал верное объяснение содержания фрагмента. Ошибок в интерпретации нет.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2 балла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Экзаменуемый дал в целом верное объяснение содержания фрагмента, но допустил 1 ошибку в его интерпретации.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1 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Экзаменуемый дал неверное объяснение содержания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фрагмента текста,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экзаменуемый допустил 2 (или более) ошибки при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интерпретации содержания фрагмента текста,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объяснение содержания фрагмента в работе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экзаменуемого отсутствует.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0 баллов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ED62-78DA-429F-A3FD-1E829214907A}" type="slidenum">
              <a:rPr lang="ru-RU"/>
              <a:pPr/>
              <a:t>3</a:t>
            </a:fld>
            <a:endParaRPr lang="ru-RU"/>
          </a:p>
        </p:txBody>
      </p:sp>
      <p:sp>
        <p:nvSpPr>
          <p:cNvPr id="97302" name="Rectangle 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>
                <a:solidFill>
                  <a:schemeClr val="accent2"/>
                </a:solidFill>
                <a:latin typeface="Arial Black" pitchFamily="34" charset="0"/>
              </a:rPr>
              <a:t>Критерии оценивания сочинения-рассуждения на тему, связанную с анализом содержания текста (С2.2)</a:t>
            </a:r>
          </a:p>
        </p:txBody>
      </p:sp>
      <p:graphicFrame>
        <p:nvGraphicFramePr>
          <p:cNvPr id="97347" name="Group 67"/>
          <p:cNvGraphicFramePr>
            <a:graphicFrameLocks noGrp="1"/>
          </p:cNvGraphicFramePr>
          <p:nvPr>
            <p:ph idx="1"/>
          </p:nvPr>
        </p:nvGraphicFramePr>
        <p:xfrm>
          <a:off x="468313" y="1600200"/>
          <a:ext cx="8496300" cy="4096512"/>
        </p:xfrm>
        <a:graphic>
          <a:graphicData uri="http://schemas.openxmlformats.org/drawingml/2006/table">
            <a:tbl>
              <a:tblPr/>
              <a:tblGrid>
                <a:gridCol w="6767512"/>
                <a:gridCol w="1728788"/>
              </a:tblGrid>
              <a:tr h="3794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Наличие примеров-аргументов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Экзаменуемый привёл из текста 2 примера-аргумента, которые соответствуют объяснению содержания данного фрагмента.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3 балла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Экзаменуемый привёл из текста 1 пример-аргумент, который соответствует объяснению содержания данного фрагмента.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2 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Экзаменуемый не привёл ни одного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примера-аргумента,объясняющего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содержание данного фрагмента,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экзаменуемый привёл в качестве примера-аргумента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данную в задании цитату или её часть,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 Black" pitchFamily="34" charset="0"/>
                        </a:rPr>
                        <a:t>0 баллов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D9CD-DEB8-43FD-AAB6-3D4A24732445}" type="slidenum">
              <a:rPr lang="ru-RU"/>
              <a:pPr/>
              <a:t>4</a:t>
            </a:fld>
            <a:endParaRPr lang="ru-RU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</p:spPr>
        <p:txBody>
          <a:bodyPr/>
          <a:lstStyle/>
          <a:p>
            <a:r>
              <a:rPr lang="ru-RU" sz="2800" b="1">
                <a:solidFill>
                  <a:schemeClr val="accent2"/>
                </a:solidFill>
                <a:latin typeface="Arial Black" pitchFamily="34" charset="0"/>
              </a:rPr>
              <a:t>Структура сочинения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68413"/>
            <a:ext cx="7772400" cy="4862512"/>
          </a:xfrm>
        </p:spPr>
        <p:txBody>
          <a:bodyPr>
            <a:normAutofit lnSpcReduction="10000"/>
          </a:bodyPr>
          <a:lstStyle/>
          <a:p>
            <a:r>
              <a:rPr lang="ru-RU" b="1"/>
              <a:t>Тезис</a:t>
            </a:r>
            <a:r>
              <a:rPr lang="ru-RU"/>
              <a:t>  - то, что выпускник будет раскрывать в сочинении; </a:t>
            </a:r>
            <a:r>
              <a:rPr lang="ru-RU">
                <a:solidFill>
                  <a:schemeClr val="accent2"/>
                </a:solidFill>
              </a:rPr>
              <a:t>это та фраза, которая предложена ему в тексте задания.</a:t>
            </a:r>
            <a:r>
              <a:rPr lang="ru-RU" sz="3000" b="1">
                <a:solidFill>
                  <a:srgbClr val="0000CC"/>
                </a:solidFill>
              </a:rPr>
              <a:t> </a:t>
            </a:r>
            <a:endParaRPr lang="ru-RU">
              <a:solidFill>
                <a:srgbClr val="0000CC"/>
              </a:solidFill>
            </a:endParaRPr>
          </a:p>
          <a:p>
            <a:r>
              <a:rPr lang="ru-RU" b="1"/>
              <a:t>Аргументация</a:t>
            </a:r>
            <a:r>
              <a:rPr lang="ru-RU"/>
              <a:t> ( доказательства, которые нужно привести в подтверждение высказанной мысли - </a:t>
            </a:r>
            <a:r>
              <a:rPr lang="ru-RU">
                <a:solidFill>
                  <a:schemeClr val="accent2"/>
                </a:solidFill>
              </a:rPr>
              <a:t>номера предложений или цитаты из исходного текста). </a:t>
            </a:r>
          </a:p>
          <a:p>
            <a:r>
              <a:rPr lang="ru-RU" b="1"/>
              <a:t>Вывод.</a:t>
            </a:r>
          </a:p>
        </p:txBody>
      </p:sp>
      <p:pic>
        <p:nvPicPr>
          <p:cNvPr id="89092" name="Picture 4" descr="img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437063"/>
            <a:ext cx="1835150" cy="2349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B88-C82B-4D64-A587-D0142CA5D015}" type="slidenum">
              <a:rPr lang="ru-RU"/>
              <a:pPr/>
              <a:t>5</a:t>
            </a:fld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775700" cy="6237287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000"/>
              <a:t>                    (</a:t>
            </a:r>
            <a:r>
              <a:rPr lang="ru-RU" sz="1400">
                <a:latin typeface="Arial Black" pitchFamily="34" charset="0"/>
              </a:rPr>
              <a:t>1)Для местных мальчишек море было не курортной  экзотикой, а повседневным бытом, родным домом. (2)Поэтому меня, приезжего, но плавающего настоящим кролем, – первый разряд! – они приняли  за своего. (3)А вот в  приезжем тощеньком  мальчике, с завистью взиравшем на  их  шумное отчаянное береговое братство, местные упорно видели чужака.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      (4)Он носил  выпуклые круглые очочки, за которые мальчишки метко прозвали бледнолицего мальчугана Бычок - есть в море такая забавная  рыбка с огромной головой и  вытаращенными в постоянном  удивлении  глазами.  (5)Они презирали его и за суетливую манеру плавать, поэтому в своё братство не принимали.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    (5)Но однажды произошло невероятное!  (7)Бычок,  этот хилый  очкарик, осмелился  доплыть  до  Чертова Пальца  -  мрачной отвесной скалы  у самого дальнего входа в бухту!  (8)Для  него,  конечно,   это  было  поистине  отчаянным  поступком.  (9)И молчаливое сопение мальчишек являлось тому свидетельством...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      (10)Назад Бычок  плыл слишком  медленно, нелепо  переваливаясь  с  боку на  бок и высоко  занося слабые, как тростинки, руки. (11)Вдобавок он то  и  дело  поправлял очки: видимо, вода  заливала стекла.  (12) Не мог предусмотреть он и ещё одного обстоятельства.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     (13)С моря  шла мертвая  зыбь -  широкая  медленная  волна. (14)Безобидная в открытом море,  она свирепела в  узких каменных лабиринтах бухты.(15)С  каждой новой волной накат у  берега становился сильнее  и опасней. (16)Справиться  с ним  мог  бы только опытный  и сильный  пловец. (17)Этого не  мог, конечно, знать городской мальчик...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(18)Отбойная волна отшвыривала  его назад, словно слепого котенка.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   (19)Кто-то из мальчишек неуверенно сказал у меня над ухом: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(20) - Ребята, а Бычок-то тонет...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(21)Их сбивало с толку то, что  он не  кричал: "Помогите!" или что-нибудь в этом же роде. (22)Бычок тонул молча и, если можно так сказать, с достоинством.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271462"/>
          </a:xfrm>
        </p:spPr>
        <p:txBody>
          <a:bodyPr>
            <a:normAutofit fontScale="90000"/>
          </a:bodyPr>
          <a:lstStyle/>
          <a:p>
            <a:r>
              <a:rPr lang="ru-RU" sz="2800">
                <a:latin typeface="Arial Black" pitchFamily="34" charset="0"/>
              </a:rPr>
              <a:t>          </a:t>
            </a:r>
            <a:r>
              <a:rPr lang="ru-RU" sz="2800">
                <a:solidFill>
                  <a:srgbClr val="FF3300"/>
                </a:solidFill>
                <a:latin typeface="Arial Black" pitchFamily="34" charset="0"/>
              </a:rPr>
              <a:t>Исходный текст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E76F-0CA7-456B-BEA8-B11C9D8D37A1}" type="slidenum">
              <a:rPr lang="ru-RU"/>
              <a:pPr/>
              <a:t>6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1912"/>
          </a:xfrm>
        </p:spPr>
        <p:txBody>
          <a:bodyPr>
            <a:normAutofit fontScale="90000"/>
          </a:bodyPr>
          <a:lstStyle/>
          <a:p>
            <a:endParaRPr lang="ru-RU" sz="3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333375"/>
            <a:ext cx="8775700" cy="58547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/>
              <a:t>       (</a:t>
            </a:r>
            <a:r>
              <a:rPr lang="ru-RU" sz="1400">
                <a:latin typeface="Arial Black" pitchFamily="34" charset="0"/>
              </a:rPr>
              <a:t>23)Я натянул  ласты, стараясь  не упустить глазами то место, где последний  раз  мелькнула  голова  мальчика,  и поднырнул под пенный гребень очередного вала.  (24)Мне повезло:  на четвертом или пятом заходе я задел мальчишку  за руку.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  (25)Он уже обессилел, обмяк и наглотался воды, но быстро пришел в себя, хотя  долго еще морщился и откашливался. (26)Потом, натягивая рубашку,  он взглянул на меня и сказал: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(27)- А все-таки я немножко совсем не доплыл... (28)Чуть-чуть...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(29)- Чуть-чуть... - вскипев, передразнил я его. (30)- Не утонул ты чуть-чуть,  заморыш  несчастный!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(31)Он   не  обиделся  и  только  глубоко вздохнул.(32) А потом спросил вдруг: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(33) - А завтра вы здесь будете?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(34) - А тебе зачем? - не слишком вежливо буркнул 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(35)- Я опять поплыву! - горячо выпалил мальчишка. (36)- Понимаете? (37)Я же должен доплыть! (38)Обязательно должен! (39)Ну, а в случае чего... (40)Вы меня опять спасете...(41)Ладно?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   (42)Я просто-напросто опешил от  такого нахальства. (43)Несколько мгновений  я  вглядывался  в  его серьезное  очкастое лицо,  раздумывая  -  не  дать  ли  ему хорошенько в воспитательных целях. (44)Но было что-то  такое в выражении его  глаз, что совершенно неожиданно для себя самого я ляпнул: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(45) - Ладно... приходи, там посмотрим...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   (46)И все мальчишки, столпившиеся вокруг нас, радостно загоготали: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(47)- И чего  смотреть? (48)Поплывем вместе  - и кранты!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(49)Бычок  радостно  подпрыгнул,  и  я вдруг  понял: этот непременно доплывет. (50)Не завтра, так послезавтра...</a:t>
            </a:r>
            <a:r>
              <a:rPr lang="en-US" sz="1400">
                <a:latin typeface="Arial Black" pitchFamily="34" charset="0"/>
              </a:rPr>
              <a:t>              </a:t>
            </a:r>
            <a:endParaRPr lang="ru-RU" sz="1400"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latin typeface="Arial Black" pitchFamily="34" charset="0"/>
              </a:rPr>
              <a:t>                                                                                                           </a:t>
            </a:r>
            <a:r>
              <a:rPr lang="en-US" sz="1400">
                <a:latin typeface="Arial Black" pitchFamily="34" charset="0"/>
              </a:rPr>
              <a:t> </a:t>
            </a:r>
            <a:r>
              <a:rPr lang="ru-RU" sz="1400">
                <a:latin typeface="Arial Black" pitchFamily="34" charset="0"/>
              </a:rPr>
              <a:t>(По </a:t>
            </a:r>
            <a:r>
              <a:rPr lang="en-US" sz="1400">
                <a:latin typeface="Arial Black" pitchFamily="34" charset="0"/>
              </a:rPr>
              <a:t>Л</a:t>
            </a:r>
            <a:r>
              <a:rPr lang="ru-RU" sz="1400">
                <a:latin typeface="Arial Black" pitchFamily="34" charset="0"/>
              </a:rPr>
              <a:t>.Куклину)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>
              <a:latin typeface="Arial Black" pitchFamily="34" charset="0"/>
            </a:endParaRPr>
          </a:p>
        </p:txBody>
      </p:sp>
      <p:pic>
        <p:nvPicPr>
          <p:cNvPr id="8197" name="Picture 5" descr="img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788"/>
            <a:ext cx="1692275" cy="17002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8A9A-5E03-47D2-BF91-EC82E19E0D18}" type="slidenum">
              <a:rPr lang="ru-RU"/>
              <a:pPr/>
              <a:t>7</a:t>
            </a:fld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Объясните смысл последних фраз текста: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>
                <a:latin typeface="Arial Black" pitchFamily="34" charset="0"/>
              </a:rPr>
              <a:t>«Бычок  радостно  подпрыгнул,  и  я вдруг  понял: </a:t>
            </a:r>
            <a:r>
              <a:rPr lang="ru-RU" sz="4400" i="1">
                <a:solidFill>
                  <a:srgbClr val="0000CC"/>
                </a:solidFill>
                <a:latin typeface="Arial Black" pitchFamily="34" charset="0"/>
              </a:rPr>
              <a:t>этот непременно доплывет. Не завтра, так послезавтра...»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4572-BFC6-4644-8A8C-5A2C34F01DA2}" type="slidenum">
              <a:rPr lang="ru-RU"/>
              <a:pPr/>
              <a:t>8</a:t>
            </a:fld>
            <a:endParaRPr lang="ru-RU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latin typeface="Arial Black" pitchFamily="34" charset="0"/>
              </a:rPr>
              <a:t>Аналитическая работа с текстом</a:t>
            </a:r>
            <a:r>
              <a:rPr lang="ru-RU" sz="2400">
                <a:solidFill>
                  <a:schemeClr val="accent2"/>
                </a:solidFill>
                <a:latin typeface="Arial Black" pitchFamily="34" charset="0"/>
              </a:rPr>
              <a:t/>
            </a:r>
            <a:br>
              <a:rPr lang="ru-RU" sz="2400">
                <a:solidFill>
                  <a:schemeClr val="accent2"/>
                </a:solidFill>
                <a:latin typeface="Arial Black" pitchFamily="34" charset="0"/>
              </a:rPr>
            </a:br>
            <a:r>
              <a:rPr lang="ru-RU" sz="2400">
                <a:solidFill>
                  <a:schemeClr val="accent2"/>
                </a:solidFill>
                <a:latin typeface="Arial Black" pitchFamily="34" charset="0"/>
              </a:rPr>
              <a:t> (</a:t>
            </a:r>
            <a:r>
              <a:rPr lang="ru-RU" sz="2400" u="sng">
                <a:solidFill>
                  <a:schemeClr val="accent2"/>
                </a:solidFill>
                <a:latin typeface="Arial Black" pitchFamily="34" charset="0"/>
              </a:rPr>
              <a:t>вариант 1)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4040187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sz="2400" b="1">
                <a:solidFill>
                  <a:srgbClr val="FF3300"/>
                </a:solidFill>
              </a:rPr>
              <a:t>1) Что важно автору проследить в повествовании?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000" i="1">
                <a:solidFill>
                  <a:srgbClr val="0000CC"/>
                </a:solidFill>
              </a:rPr>
              <a:t>(Причину изменения отношения местных мальчишек к Бычку; 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000" i="1">
                <a:solidFill>
                  <a:srgbClr val="0000CC"/>
                </a:solidFill>
              </a:rPr>
              <a:t>процесс достижения им поставленной цели;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000" i="1">
                <a:solidFill>
                  <a:srgbClr val="0000CC"/>
                </a:solidFill>
              </a:rPr>
              <a:t>причину возникшей убеждённости рассказчика в успехе мальчика)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1600" i="1">
                <a:solidFill>
                  <a:srgbClr val="0000CC"/>
                </a:solidFill>
              </a:rPr>
              <a:t> </a:t>
            </a:r>
          </a:p>
          <a:p>
            <a:pPr marL="533400" indent="-533400"/>
            <a:endParaRPr lang="ru-RU" sz="1600" i="1">
              <a:solidFill>
                <a:srgbClr val="0000CC"/>
              </a:solidFill>
            </a:endParaRPr>
          </a:p>
          <a:p>
            <a:pPr marL="533400" indent="-533400">
              <a:buFont typeface="Wingdings" pitchFamily="2" charset="2"/>
              <a:buAutoNum type="arabicParenR"/>
            </a:pPr>
            <a:endParaRPr lang="ru-RU" sz="1600"/>
          </a:p>
          <a:p>
            <a:pPr marL="533400" indent="-533400">
              <a:buFont typeface="Wingdings" pitchFamily="2" charset="2"/>
              <a:buNone/>
            </a:pPr>
            <a:endParaRPr lang="ru-RU" sz="1600"/>
          </a:p>
        </p:txBody>
      </p:sp>
      <p:graphicFrame>
        <p:nvGraphicFramePr>
          <p:cNvPr id="99369" name="Group 41"/>
          <p:cNvGraphicFramePr>
            <a:graphicFrameLocks noGrp="1"/>
          </p:cNvGraphicFramePr>
          <p:nvPr>
            <p:ph sz="half" idx="2"/>
          </p:nvPr>
        </p:nvGraphicFramePr>
        <p:xfrm>
          <a:off x="4716463" y="1557338"/>
          <a:ext cx="4192587" cy="4846955"/>
        </p:xfrm>
        <a:graphic>
          <a:graphicData uri="http://schemas.openxmlformats.org/drawingml/2006/table">
            <a:tbl>
              <a:tblPr/>
              <a:tblGrid>
                <a:gridCol w="2087562"/>
                <a:gridCol w="2105025"/>
              </a:tblGrid>
              <a:tr h="9874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Причины, вызывавшие негативное отношение местных к Бычку («чужак»)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itchFamily="34" charset="0"/>
                        </a:rPr>
                        <a:t>Внешность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itchFamily="34" charset="0"/>
                        </a:rPr>
                        <a:t>Манеры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«Тощенький  мальчик»; «выпуклые круглые очочки» 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(«метко прозвали бледнолицего мальчугана Бычок»)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«бледнолицый мальчуган».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Презирали его и за суетливую манеру плавать»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9373" name="Picture 45" descr="img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68875"/>
            <a:ext cx="1692275" cy="19161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2D46-9A9E-4B18-8DE3-C71E6C0A2E3F}" type="slidenum">
              <a:rPr lang="ru-RU"/>
              <a:pPr/>
              <a:t>9</a:t>
            </a:fld>
            <a:endParaRPr lang="ru-RU"/>
          </a:p>
        </p:txBody>
      </p:sp>
      <p:sp>
        <p:nvSpPr>
          <p:cNvPr id="101392" name="Rectangle 16"/>
          <p:cNvSpPr>
            <a:spLocks noGrp="1" noChangeArrowheads="1"/>
          </p:cNvSpPr>
          <p:nvPr>
            <p:ph type="title"/>
          </p:nvPr>
        </p:nvSpPr>
        <p:spPr>
          <a:xfrm flipV="1">
            <a:off x="914400" y="188913"/>
            <a:ext cx="7772400" cy="88900"/>
          </a:xfrm>
        </p:spPr>
        <p:txBody>
          <a:bodyPr>
            <a:normAutofit fontScale="90000"/>
          </a:bodyPr>
          <a:lstStyle/>
          <a:p>
            <a:endParaRPr lang="ru-RU" sz="380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8913"/>
            <a:ext cx="8280400" cy="5970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b="1"/>
              <a:t>2)</a:t>
            </a:r>
            <a:r>
              <a:rPr lang="ru-RU" sz="2400" b="1"/>
              <a:t> </a:t>
            </a:r>
            <a:r>
              <a:rPr lang="ru-RU" sz="1800" b="1"/>
              <a:t>Почему поступок Бычка рассказчик называет </a:t>
            </a:r>
            <a:r>
              <a:rPr lang="ru-RU" sz="1800" b="1">
                <a:solidFill>
                  <a:schemeClr val="accent2"/>
                </a:solidFill>
              </a:rPr>
              <a:t>«отчаянным»,</a:t>
            </a:r>
            <a:r>
              <a:rPr lang="ru-RU" sz="1800" b="1"/>
              <a:t> а событие, связанное с этим поступком, - </a:t>
            </a:r>
            <a:r>
              <a:rPr lang="ru-RU" sz="1800" b="1">
                <a:solidFill>
                  <a:schemeClr val="accent2"/>
                </a:solidFill>
              </a:rPr>
              <a:t>«невероятным»?</a:t>
            </a:r>
            <a:r>
              <a:rPr lang="ru-RU" sz="1800" b="1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1800" b="1"/>
              <a:t>(</a:t>
            </a:r>
            <a:r>
              <a:rPr lang="ru-RU" sz="1800" b="1" u="sng"/>
              <a:t>Предложение </a:t>
            </a:r>
            <a:r>
              <a:rPr lang="ru-RU" sz="1800" b="1" i="1"/>
              <a:t>7</a:t>
            </a:r>
            <a:r>
              <a:rPr lang="ru-RU" sz="1800" b="1" i="1">
                <a:solidFill>
                  <a:srgbClr val="0000CC"/>
                </a:solidFill>
              </a:rPr>
              <a:t>:  </a:t>
            </a:r>
            <a:r>
              <a:rPr lang="ru-RU" sz="1800" b="1" i="1">
                <a:solidFill>
                  <a:srgbClr val="0000CC"/>
                </a:solidFill>
                <a:latin typeface="Arial Black" pitchFamily="34" charset="0"/>
              </a:rPr>
              <a:t>Бычок</a:t>
            </a:r>
            <a:r>
              <a:rPr lang="ru-RU" sz="1800" i="1">
                <a:solidFill>
                  <a:srgbClr val="0000CC"/>
                </a:solidFill>
                <a:latin typeface="Arial Black" pitchFamily="34" charset="0"/>
              </a:rPr>
              <a:t>,  этот хилый  очкарик, осмелился  доплыть  до  Чертова Пальца  -  мрачной отвесной скалы  у</a:t>
            </a:r>
            <a:r>
              <a:rPr lang="ru-RU" sz="1800">
                <a:latin typeface="Arial Black" pitchFamily="34" charset="0"/>
              </a:rPr>
              <a:t> </a:t>
            </a:r>
            <a:r>
              <a:rPr lang="ru-RU" sz="1800" i="1">
                <a:solidFill>
                  <a:srgbClr val="FF0066"/>
                </a:solidFill>
                <a:latin typeface="Arial Black" pitchFamily="34" charset="0"/>
              </a:rPr>
              <a:t>самого дальнего входа</a:t>
            </a:r>
            <a:r>
              <a:rPr lang="ru-RU" sz="1800">
                <a:latin typeface="Arial Black" pitchFamily="34" charset="0"/>
              </a:rPr>
              <a:t> </a:t>
            </a:r>
            <a:r>
              <a:rPr lang="ru-RU" sz="1800">
                <a:solidFill>
                  <a:srgbClr val="0000CC"/>
                </a:solidFill>
                <a:latin typeface="Arial Black" pitchFamily="34" charset="0"/>
              </a:rPr>
              <a:t>в бухту! </a:t>
            </a:r>
            <a:r>
              <a:rPr lang="ru-RU" sz="1800">
                <a:solidFill>
                  <a:srgbClr val="0000CC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ru-RU" sz="1800" b="1"/>
              <a:t>3) Что заставляет и рассказчика, и мальчишек, и читателя понять, что поступок Бычка ещё и </a:t>
            </a:r>
            <a:r>
              <a:rPr lang="ru-RU" sz="1800" b="1">
                <a:solidFill>
                  <a:srgbClr val="FF0066"/>
                </a:solidFill>
              </a:rPr>
              <a:t>опасно</a:t>
            </a:r>
            <a:r>
              <a:rPr lang="ru-RU" sz="1800" b="1"/>
              <a:t> отчаянный?</a:t>
            </a:r>
          </a:p>
          <a:p>
            <a:pPr>
              <a:buFont typeface="Wingdings" pitchFamily="2" charset="2"/>
              <a:buNone/>
            </a:pPr>
            <a:endParaRPr lang="ru-RU" sz="1800" b="1"/>
          </a:p>
          <a:p>
            <a:pPr>
              <a:buFont typeface="Wingdings" pitchFamily="2" charset="2"/>
              <a:buNone/>
            </a:pPr>
            <a:endParaRPr lang="ru-RU" sz="1800" b="1"/>
          </a:p>
        </p:txBody>
      </p:sp>
      <p:graphicFrame>
        <p:nvGraphicFramePr>
          <p:cNvPr id="101434" name="Group 58"/>
          <p:cNvGraphicFramePr>
            <a:graphicFrameLocks noGrp="1"/>
          </p:cNvGraphicFramePr>
          <p:nvPr>
            <p:ph sz="half" idx="2"/>
          </p:nvPr>
        </p:nvGraphicFramePr>
        <p:xfrm>
          <a:off x="971550" y="2420938"/>
          <a:ext cx="7704138" cy="3595624"/>
        </p:xfrm>
        <a:graphic>
          <a:graphicData uri="http://schemas.openxmlformats.org/drawingml/2006/table">
            <a:tbl>
              <a:tblPr/>
              <a:tblGrid>
                <a:gridCol w="2865438"/>
                <a:gridCol w="48387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itchFamily="34" charset="0"/>
                        </a:rPr>
                        <a:t>Состояние пловца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itchFamily="34" charset="0"/>
                        </a:rPr>
                        <a:t>Состояние поверхности моря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«Плыл слишком  медленно, нелепо  переваливаясь  с  боку на  бок и высоко  занося слабые, как тростинки, руки»; «он то  и  дело  поправлял очки: видимо, вода  заливала стекла».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«С моря  шла мертвая  зыбь -  широкая  медленная  волна. Безобидная в открытом море,  она свирепела в  узких каменных лабиринтах бухты. …Накат у  берега становился сильнее  и опасней. 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Справиться  с ним  мог  бы только опытный  и сильный  пловец. Этого не  мог, конечно, знать городской мальчик)...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Отбойная волна отшвыривала  его назад, словно слепого котенка».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1709</Words>
  <Application>Microsoft Office PowerPoint</Application>
  <PresentationFormat>Экран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Умения, проверяемые заданием С2.2</vt:lpstr>
      <vt:lpstr>Критерии оценивания сочинения-рассуждения на тему, связанную с анализом содержания текста (С2.2)</vt:lpstr>
      <vt:lpstr>Критерии оценивания сочинения-рассуждения на тему, связанную с анализом содержания текста (С2.2)</vt:lpstr>
      <vt:lpstr>Структура сочинения</vt:lpstr>
      <vt:lpstr>          Исходный текст</vt:lpstr>
      <vt:lpstr>Слайд 6</vt:lpstr>
      <vt:lpstr>Объясните смысл последних фраз текста:</vt:lpstr>
      <vt:lpstr>Аналитическая работа с текстом  (вариант 1)</vt:lpstr>
      <vt:lpstr>Слайд 9</vt:lpstr>
      <vt:lpstr>Слайд 10</vt:lpstr>
      <vt:lpstr>Работа над сочинением</vt:lpstr>
      <vt:lpstr>Слайд 12</vt:lpstr>
      <vt:lpstr>Памятка «Как работать над сочинением (часть С2.2)»</vt:lpstr>
      <vt:lpstr>Образец сочинения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Умения, проверяемые заданием С2.2</dc:title>
  <dc:creator>244</dc:creator>
  <cp:lastModifiedBy>244</cp:lastModifiedBy>
  <cp:revision>7</cp:revision>
  <dcterms:created xsi:type="dcterms:W3CDTF">2014-11-19T11:32:19Z</dcterms:created>
  <dcterms:modified xsi:type="dcterms:W3CDTF">2014-11-19T12:27:10Z</dcterms:modified>
</cp:coreProperties>
</file>