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148219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94753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133899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161096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12474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CDFD38-1ACB-4AC7-B503-99BC8924634F}"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8214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CDFD38-1ACB-4AC7-B503-99BC8924634F}" type="datetimeFigureOut">
              <a:rPr lang="ru-RU" smtClean="0"/>
              <a:t>25.01.2015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232307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CDFD38-1ACB-4AC7-B503-99BC8924634F}" type="datetimeFigureOut">
              <a:rPr lang="ru-RU" smtClean="0"/>
              <a:t>25.01.2015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297872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CDFD38-1ACB-4AC7-B503-99BC8924634F}" type="datetimeFigureOut">
              <a:rPr lang="ru-RU" smtClean="0"/>
              <a:t>25.01.2015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393143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CDFD38-1ACB-4AC7-B503-99BC8924634F}"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310387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CDFD38-1ACB-4AC7-B503-99BC8924634F}"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96178E-F4A9-4F59-A485-D225E141DFD7}" type="slidenum">
              <a:rPr lang="ru-RU" smtClean="0"/>
              <a:t>‹#›</a:t>
            </a:fld>
            <a:endParaRPr lang="ru-RU"/>
          </a:p>
        </p:txBody>
      </p:sp>
    </p:spTree>
    <p:extLst>
      <p:ext uri="{BB962C8B-B14F-4D97-AF65-F5344CB8AC3E}">
        <p14:creationId xmlns:p14="http://schemas.microsoft.com/office/powerpoint/2010/main" val="354564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CrisscrossEtching trans="50000"/>
                    </a14:imgEffect>
                  </a14:imgLayer>
                </a14:imgProps>
              </a:ex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DFD38-1ACB-4AC7-B503-99BC8924634F}" type="datetimeFigureOut">
              <a:rPr lang="ru-RU" smtClean="0"/>
              <a:t>25.01.2015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6178E-F4A9-4F59-A485-D225E141DFD7}" type="slidenum">
              <a:rPr lang="ru-RU" smtClean="0"/>
              <a:t>‹#›</a:t>
            </a:fld>
            <a:endParaRPr lang="ru-RU"/>
          </a:p>
        </p:txBody>
      </p:sp>
    </p:spTree>
    <p:extLst>
      <p:ext uri="{BB962C8B-B14F-4D97-AF65-F5344CB8AC3E}">
        <p14:creationId xmlns:p14="http://schemas.microsoft.com/office/powerpoint/2010/main" val="164519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lit-tech.ru/info/spon/" TargetMode="External"/><Relationship Id="rId2" Type="http://schemas.openxmlformats.org/officeDocument/2006/relationships/hyperlink" Target="http://dic.academic.ru/dic.nsf/bse/173804/&#1064;&#1087;&#1086;&#1085;" TargetMode="External"/><Relationship Id="rId1" Type="http://schemas.openxmlformats.org/officeDocument/2006/relationships/slideLayout" Target="../slideLayouts/slideLayout7.xml"/><Relationship Id="rId5" Type="http://schemas.openxmlformats.org/officeDocument/2006/relationships/hyperlink" Target="https://ru.wikipedia.org/" TargetMode="External"/><Relationship Id="rId4" Type="http://schemas.openxmlformats.org/officeDocument/2006/relationships/hyperlink" Target="http://www.mosrdd.ru/articles/vidy-shpon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80920" cy="2585323"/>
          </a:xfrm>
          <a:prstGeom prst="rect">
            <a:avLst/>
          </a:prstGeom>
        </p:spPr>
        <p:txBody>
          <a:bodyPr wrap="square">
            <a:spAutoFit/>
          </a:bodyPr>
          <a:lstStyle/>
          <a:p>
            <a:r>
              <a:rPr lang="ru-RU" dirty="0" smtClean="0"/>
              <a:t>	</a:t>
            </a:r>
            <a:r>
              <a:rPr lang="ru-RU" b="1" dirty="0" smtClean="0"/>
              <a:t>Основными </a:t>
            </a:r>
            <a:r>
              <a:rPr lang="ru-RU" b="1" dirty="0"/>
              <a:t>достоинствами </a:t>
            </a:r>
            <a:r>
              <a:rPr lang="ru-RU" dirty="0" err="1"/>
              <a:t>шпонированных</a:t>
            </a:r>
            <a:r>
              <a:rPr lang="ru-RU" dirty="0"/>
              <a:t> изделий являются:</a:t>
            </a:r>
          </a:p>
          <a:p>
            <a:r>
              <a:rPr lang="ru-RU" dirty="0"/>
              <a:t> </a:t>
            </a:r>
          </a:p>
          <a:p>
            <a:r>
              <a:rPr lang="ru-RU" dirty="0" smtClean="0"/>
              <a:t> •    </a:t>
            </a:r>
            <a:r>
              <a:rPr lang="ru-RU" dirty="0" err="1"/>
              <a:t>Экологичность</a:t>
            </a:r>
            <a:r>
              <a:rPr lang="ru-RU" dirty="0"/>
              <a:t> (природный натуральный материал) </a:t>
            </a:r>
          </a:p>
          <a:p>
            <a:r>
              <a:rPr lang="ru-RU" dirty="0"/>
              <a:t> •    Безупречность внешнего вида (богатый ассортимент, возможность удаления </a:t>
            </a:r>
            <a:r>
              <a:rPr lang="ru-RU" dirty="0" smtClean="0"/>
              <a:t>	дефектов</a:t>
            </a:r>
            <a:r>
              <a:rPr lang="ru-RU" dirty="0"/>
              <a:t>, свойственных массиву дерева) </a:t>
            </a:r>
          </a:p>
          <a:p>
            <a:r>
              <a:rPr lang="ru-RU" dirty="0"/>
              <a:t> •    Легкость в производстве (простота изготовления, высокая скорость работы) </a:t>
            </a:r>
          </a:p>
          <a:p>
            <a:r>
              <a:rPr lang="ru-RU" dirty="0"/>
              <a:t> •    Длительность эксплуатации (изделия, облицованные шпоном, не </a:t>
            </a:r>
            <a:r>
              <a:rPr lang="ru-RU" dirty="0" smtClean="0"/>
              <a:t>	рассыхаются</a:t>
            </a:r>
            <a:r>
              <a:rPr lang="ru-RU" dirty="0"/>
              <a:t>, как изделия из массива дерева, не боятся влажности и </a:t>
            </a:r>
            <a:r>
              <a:rPr lang="ru-RU" dirty="0" smtClean="0"/>
              <a:t>	температуры</a:t>
            </a:r>
            <a:r>
              <a:rPr lang="ru-RU"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736" y="3206011"/>
            <a:ext cx="3168352" cy="204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52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6651" y="764704"/>
            <a:ext cx="7776864" cy="2031325"/>
          </a:xfrm>
          <a:prstGeom prst="rect">
            <a:avLst/>
          </a:prstGeom>
        </p:spPr>
        <p:txBody>
          <a:bodyPr wrap="square">
            <a:spAutoFit/>
          </a:bodyPr>
          <a:lstStyle/>
          <a:p>
            <a:pPr algn="just"/>
            <a:r>
              <a:rPr lang="ru-RU" dirty="0" smtClean="0"/>
              <a:t>	Ядро </a:t>
            </a:r>
            <a:r>
              <a:rPr lang="ru-RU" b="1" dirty="0" err="1"/>
              <a:t>анегре</a:t>
            </a:r>
            <a:r>
              <a:rPr lang="ru-RU" dirty="0"/>
              <a:t> цветом от красноватого до желто-коричневого. Если на древесине присутствуют темные пятна, это считается изъяном. Текстура однотонная, блестящая, от средней до крупной, особенно при радиальном распиле. Используется для производства шпона для интерьерной отделки. В качестве облицовочного шпона применяется на замену вишне или грецкому ореху, если встает необходимость. Считается специальной древесиной для трафаретной печати. Из </a:t>
            </a:r>
            <a:r>
              <a:rPr lang="ru-RU" dirty="0" err="1"/>
              <a:t>анегре</a:t>
            </a:r>
            <a:r>
              <a:rPr lang="ru-RU" dirty="0"/>
              <a:t> можно получать очень тонкий шпон.</a:t>
            </a: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2953773"/>
            <a:ext cx="1856631" cy="32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5083" y="2953773"/>
            <a:ext cx="3267653" cy="326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754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6"/>
            <a:ext cx="7704856" cy="1754326"/>
          </a:xfrm>
          <a:prstGeom prst="rect">
            <a:avLst/>
          </a:prstGeom>
        </p:spPr>
        <p:txBody>
          <a:bodyPr wrap="square">
            <a:spAutoFit/>
          </a:bodyPr>
          <a:lstStyle/>
          <a:p>
            <a:pPr algn="just"/>
            <a:r>
              <a:rPr lang="ru-RU" dirty="0" smtClean="0"/>
              <a:t>	Массив </a:t>
            </a:r>
            <a:r>
              <a:rPr lang="ru-RU" b="1" dirty="0"/>
              <a:t>бука</a:t>
            </a:r>
            <a:r>
              <a:rPr lang="ru-RU" dirty="0"/>
              <a:t> используется также для производства мебели, паркета и ДСП. Бук как нельзя лучше применяется в создании изогнутых элементов мебели (стулья, скамьи). Как шпон, так и массив бука повсеместно стали использовать в конце прошлого века. Бук бывает оттенком от красновато-белого до красно-коричневого, часто с сердцевиной коричневого цвета у деревьев большого возраста.</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2780928"/>
            <a:ext cx="244827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2763435"/>
            <a:ext cx="2451913" cy="246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4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549" y="764704"/>
            <a:ext cx="7704856" cy="2308324"/>
          </a:xfrm>
          <a:prstGeom prst="rect">
            <a:avLst/>
          </a:prstGeom>
        </p:spPr>
        <p:txBody>
          <a:bodyPr wrap="square">
            <a:spAutoFit/>
          </a:bodyPr>
          <a:lstStyle/>
          <a:p>
            <a:pPr algn="just"/>
            <a:r>
              <a:rPr lang="ru-RU" dirty="0" smtClean="0"/>
              <a:t>	Древесина</a:t>
            </a:r>
            <a:r>
              <a:rPr lang="ru-RU" b="1" dirty="0" smtClean="0"/>
              <a:t> </a:t>
            </a:r>
            <a:r>
              <a:rPr lang="ru-RU" b="1" dirty="0"/>
              <a:t>клена</a:t>
            </a:r>
            <a:r>
              <a:rPr lang="ru-RU" dirty="0"/>
              <a:t> практически белого цвета. Из клена получается высококачественный шпон для отделочных и строительных целей. Его следует высушивать сразу после нарезки, иначе он может пожелтеть под внешним воздействием. Клен часто используется во всех изделиях из дерева, где необходим белый цвет. Часто массив клена используется для производства спортинвентаря и для изготовления рукояток различных инструментов и устройств. Часто в кленовых деревьях образуются черные игольчатые сучки; они удаляются в процессе производства шпона.</a:t>
            </a:r>
          </a:p>
        </p:txBody>
      </p:sp>
      <p:pic>
        <p:nvPicPr>
          <p:cNvPr id="245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0" y="3078039"/>
            <a:ext cx="1475618" cy="147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05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7920880" cy="2031325"/>
          </a:xfrm>
          <a:prstGeom prst="rect">
            <a:avLst/>
          </a:prstGeom>
        </p:spPr>
        <p:txBody>
          <a:bodyPr wrap="square">
            <a:spAutoFit/>
          </a:bodyPr>
          <a:lstStyle/>
          <a:p>
            <a:pPr algn="just"/>
            <a:r>
              <a:rPr lang="ru-RU" dirty="0" smtClean="0"/>
              <a:t>	Помимо </a:t>
            </a:r>
            <a:r>
              <a:rPr lang="ru-RU" dirty="0"/>
              <a:t>вышеупомянутых пород, которые встречаются наиболее часто, можно также встретить специальный шпон, более элитный, и соответственно, дорогой – </a:t>
            </a:r>
            <a:r>
              <a:rPr lang="ru-RU" dirty="0" err="1"/>
              <a:t>зебрано</a:t>
            </a:r>
            <a:r>
              <a:rPr lang="ru-RU" dirty="0"/>
              <a:t>, тик, амарант, олива и т.д. Если углубляться более далеко, то количество видов шпона ограничено лишь количеством видов деревьев, поэтому можно найти даже такие шпоны как </a:t>
            </a:r>
            <a:r>
              <a:rPr lang="ru-RU" dirty="0" err="1"/>
              <a:t>абаши</a:t>
            </a:r>
            <a:r>
              <a:rPr lang="ru-RU" dirty="0"/>
              <a:t>, амарант, береза карельская и пламенная, боссе, </a:t>
            </a:r>
            <a:r>
              <a:rPr lang="ru-RU" dirty="0" err="1"/>
              <a:t>вавона</a:t>
            </a:r>
            <a:r>
              <a:rPr lang="ru-RU" dirty="0"/>
              <a:t>, </a:t>
            </a:r>
            <a:r>
              <a:rPr lang="ru-RU" dirty="0" err="1"/>
              <a:t>кингвуд</a:t>
            </a:r>
            <a:r>
              <a:rPr lang="ru-RU" dirty="0"/>
              <a:t>, </a:t>
            </a:r>
            <a:r>
              <a:rPr lang="ru-RU" dirty="0" err="1"/>
              <a:t>лайтвуд</a:t>
            </a:r>
            <a:r>
              <a:rPr lang="ru-RU" dirty="0"/>
              <a:t>, розовое дерево, тик, туя, тополь, яблоня, </a:t>
            </a:r>
            <a:r>
              <a:rPr lang="ru-RU" dirty="0" err="1"/>
              <a:t>эбоновое</a:t>
            </a:r>
            <a:r>
              <a:rPr lang="ru-RU" dirty="0"/>
              <a:t> дерево и многие другие.</a:t>
            </a:r>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996952"/>
            <a:ext cx="6624736" cy="336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8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46762"/>
            <a:ext cx="5688632" cy="4524315"/>
          </a:xfrm>
          <a:prstGeom prst="rect">
            <a:avLst/>
          </a:prstGeom>
        </p:spPr>
        <p:txBody>
          <a:bodyPr wrap="square">
            <a:spAutoFit/>
          </a:bodyPr>
          <a:lstStyle/>
          <a:p>
            <a:pPr>
              <a:lnSpc>
                <a:spcPct val="250000"/>
              </a:lnSpc>
            </a:pPr>
            <a:r>
              <a:rPr lang="ru-RU" b="1" dirty="0" smtClean="0">
                <a:hlinkClick r:id="rId2"/>
              </a:rPr>
              <a:t>Использованные материалы: </a:t>
            </a:r>
            <a:r>
              <a:rPr lang="ru-RU" u="sng" dirty="0" smtClean="0">
                <a:hlinkClick r:id="rId2"/>
              </a:rPr>
              <a:t>http</a:t>
            </a:r>
            <a:r>
              <a:rPr lang="ru-RU" u="sng" dirty="0">
                <a:hlinkClick r:id="rId2"/>
              </a:rPr>
              <a:t>://dic.academic.ru/dic.nsf/bse/173804/Шпон</a:t>
            </a:r>
            <a:endParaRPr lang="ru-RU" dirty="0"/>
          </a:p>
          <a:p>
            <a:pPr>
              <a:lnSpc>
                <a:spcPct val="250000"/>
              </a:lnSpc>
            </a:pPr>
            <a:r>
              <a:rPr lang="ru-RU" u="sng" dirty="0">
                <a:hlinkClick r:id="rId3"/>
              </a:rPr>
              <a:t>http://www.lit-tech.ru/info/spon/</a:t>
            </a:r>
            <a:endParaRPr lang="ru-RU" dirty="0"/>
          </a:p>
          <a:p>
            <a:pPr>
              <a:lnSpc>
                <a:spcPct val="250000"/>
              </a:lnSpc>
            </a:pPr>
            <a:r>
              <a:rPr lang="ru-RU" u="sng" dirty="0">
                <a:hlinkClick r:id="rId4"/>
              </a:rPr>
              <a:t>http://www.mosrdd.ru/articles/vidy-shpona</a:t>
            </a:r>
            <a:r>
              <a:rPr lang="ru-RU" u="sng" dirty="0" smtClean="0">
                <a:hlinkClick r:id="rId4"/>
              </a:rPr>
              <a:t>/</a:t>
            </a:r>
            <a:endParaRPr lang="ru-RU" u="sng" dirty="0" smtClean="0"/>
          </a:p>
          <a:p>
            <a:pPr>
              <a:lnSpc>
                <a:spcPct val="250000"/>
              </a:lnSpc>
            </a:pPr>
            <a:r>
              <a:rPr lang="en-US" dirty="0" smtClean="0">
                <a:hlinkClick r:id="rId5"/>
              </a:rPr>
              <a:t>https://ru.wikipedia.org</a:t>
            </a:r>
            <a:endParaRPr lang="ru-RU" dirty="0" smtClean="0"/>
          </a:p>
          <a:p>
            <a:pPr>
              <a:lnSpc>
                <a:spcPct val="250000"/>
              </a:lnSpc>
            </a:pPr>
            <a:endParaRPr lang="ru-RU" dirty="0"/>
          </a:p>
          <a:p>
            <a:r>
              <a:rPr lang="ru-RU" dirty="0"/>
              <a:t> </a:t>
            </a:r>
          </a:p>
        </p:txBody>
      </p:sp>
    </p:spTree>
    <p:extLst>
      <p:ext uri="{BB962C8B-B14F-4D97-AF65-F5344CB8AC3E}">
        <p14:creationId xmlns:p14="http://schemas.microsoft.com/office/powerpoint/2010/main" val="177560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noAutofit/>
          </a:bodyPr>
          <a:lstStyle/>
          <a:p>
            <a:r>
              <a:rPr lang="ru-RU" sz="9600" b="1" i="1" dirty="0" smtClean="0">
                <a:effectLst>
                  <a:outerShdw blurRad="38100" dist="38100" dir="2700000" algn="tl">
                    <a:srgbClr val="000000">
                      <a:alpha val="43137"/>
                    </a:srgbClr>
                  </a:outerShdw>
                </a:effectLst>
              </a:rPr>
              <a:t>СПАСИБО </a:t>
            </a:r>
            <a:br>
              <a:rPr lang="ru-RU" sz="9600" b="1" i="1" dirty="0" smtClean="0">
                <a:effectLst>
                  <a:outerShdw blurRad="38100" dist="38100" dir="2700000" algn="tl">
                    <a:srgbClr val="000000">
                      <a:alpha val="43137"/>
                    </a:srgbClr>
                  </a:outerShdw>
                </a:effectLst>
              </a:rPr>
            </a:br>
            <a:r>
              <a:rPr lang="ru-RU" sz="9600" b="1" i="1" dirty="0" smtClean="0">
                <a:effectLst>
                  <a:outerShdw blurRad="38100" dist="38100" dir="2700000" algn="tl">
                    <a:srgbClr val="000000">
                      <a:alpha val="43137"/>
                    </a:srgbClr>
                  </a:outerShdw>
                </a:effectLst>
              </a:rPr>
              <a:t>ЗА ВНИМАНИЕ!!!</a:t>
            </a:r>
            <a:endParaRPr lang="ru-RU" sz="9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80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352928" cy="1477328"/>
          </a:xfrm>
          <a:prstGeom prst="rect">
            <a:avLst/>
          </a:prstGeom>
        </p:spPr>
        <p:txBody>
          <a:bodyPr wrap="square">
            <a:spAutoFit/>
          </a:bodyPr>
          <a:lstStyle/>
          <a:p>
            <a:pPr algn="just"/>
            <a:r>
              <a:rPr lang="ru-RU" dirty="0" smtClean="0"/>
              <a:t>	Разница </a:t>
            </a:r>
            <a:r>
              <a:rPr lang="ru-RU" dirty="0"/>
              <a:t>заключается в том, что каждый из видов обладает определенным срезом и имеет особый рисунок годичных колец – в виде параллельных прямых полос, подобия конусов, даже кривых линий. Также особую важность в производстве шпона имеет порода древесины, из которой он добывается.</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4675" y="2492896"/>
            <a:ext cx="405754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1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395" y="836712"/>
            <a:ext cx="8352928" cy="2031325"/>
          </a:xfrm>
          <a:prstGeom prst="rect">
            <a:avLst/>
          </a:prstGeom>
        </p:spPr>
        <p:txBody>
          <a:bodyPr wrap="square">
            <a:spAutoFit/>
          </a:bodyPr>
          <a:lstStyle/>
          <a:p>
            <a:pPr algn="just"/>
            <a:r>
              <a:rPr lang="ru-RU" dirty="0" smtClean="0"/>
              <a:t>	Цвет </a:t>
            </a:r>
            <a:r>
              <a:rPr lang="ru-RU" dirty="0"/>
              <a:t>шпона из </a:t>
            </a:r>
            <a:r>
              <a:rPr lang="ru-RU" b="1" dirty="0"/>
              <a:t>ореха</a:t>
            </a:r>
            <a:r>
              <a:rPr lang="ru-RU" dirty="0"/>
              <a:t> разнится от светлого до сероватого, иногда с темными линиями роста. Древесина грецкого ореха очень подходит для сочетания с более светлыми тонами. Отборный облицовочный шпон производится из цельных стволов ореха. Строганный шпон получается очень гладким. Он используется во многих столярных работах и для производства мебели и дверей. Из американского черного ореха, ввиду повышенной прочности, изготавливаются стулья и кресла. Также из американского ореха традиционно изготовляют рояли.</a:t>
            </a:r>
          </a:p>
        </p:txBody>
      </p:sp>
      <p:pic>
        <p:nvPicPr>
          <p:cNvPr id="153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3266983"/>
            <a:ext cx="3212198" cy="240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279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5188"/>
            <a:ext cx="8208912" cy="2031325"/>
          </a:xfrm>
          <a:prstGeom prst="rect">
            <a:avLst/>
          </a:prstGeom>
        </p:spPr>
        <p:txBody>
          <a:bodyPr wrap="square">
            <a:spAutoFit/>
          </a:bodyPr>
          <a:lstStyle/>
          <a:p>
            <a:pPr algn="just"/>
            <a:r>
              <a:rPr lang="ru-RU" dirty="0" smtClean="0"/>
              <a:t>	Цвет </a:t>
            </a:r>
            <a:r>
              <a:rPr lang="ru-RU" dirty="0"/>
              <a:t>шпона из черной </a:t>
            </a:r>
            <a:r>
              <a:rPr lang="ru-RU" b="1" dirty="0"/>
              <a:t>вишни</a:t>
            </a:r>
            <a:r>
              <a:rPr lang="ru-RU" dirty="0"/>
              <a:t> разнится от оранжево-красного до красно-коричневого. Европейская вишня считается более благородной, чем американская черная вишня ввиду того, что последняя с течением времени темнеет. Строганный шпон из вишни очень подходит для облицовки. Древесина вишни очень ценится в мебельном производстве и часто используется для создания эксклюзивной мебели. Американская вишня очень востребована в виде массива.</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2955454"/>
            <a:ext cx="309634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967016"/>
            <a:ext cx="3084782" cy="308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08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019" y="620688"/>
            <a:ext cx="8136904" cy="2308324"/>
          </a:xfrm>
          <a:prstGeom prst="rect">
            <a:avLst/>
          </a:prstGeom>
        </p:spPr>
        <p:txBody>
          <a:bodyPr wrap="square">
            <a:spAutoFit/>
          </a:bodyPr>
          <a:lstStyle/>
          <a:p>
            <a:pPr algn="just"/>
            <a:r>
              <a:rPr lang="ru-RU" dirty="0" smtClean="0"/>
              <a:t>	Довольно </a:t>
            </a:r>
            <a:r>
              <a:rPr lang="ru-RU" dirty="0"/>
              <a:t>светлое дерево ядровой породы. Цвет древесины ядра от светло-коричневого до темно-бурого, заболонь обыкновенно узкая, светло-желтого оттенка. Наиболее характерной чертой </a:t>
            </a:r>
            <a:r>
              <a:rPr lang="ru-RU" b="1" dirty="0"/>
              <a:t>дуба</a:t>
            </a:r>
            <a:r>
              <a:rPr lang="ru-RU" dirty="0"/>
              <a:t> являются частые и толстые сердцевинные лучи. В необработанном виде быстро темнеет. Шпон из российского дуба очень качественный – северные деревья более качественные по сравнению с южными. Шпон из дуба предназначен для облицовки дверей, мебельного производства. Из дуба производится паркет, ДСП,  фанера, многие дизайнерские изделия.</a:t>
            </a:r>
          </a:p>
        </p:txBody>
      </p:sp>
      <p:pic>
        <p:nvPicPr>
          <p:cNvPr id="174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57197" y="3140968"/>
            <a:ext cx="332260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3140969"/>
            <a:ext cx="3096344" cy="30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40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920880" cy="2308324"/>
          </a:xfrm>
          <a:prstGeom prst="rect">
            <a:avLst/>
          </a:prstGeom>
        </p:spPr>
        <p:txBody>
          <a:bodyPr wrap="square">
            <a:spAutoFit/>
          </a:bodyPr>
          <a:lstStyle/>
          <a:p>
            <a:pPr algn="just"/>
            <a:r>
              <a:rPr lang="ru-RU" dirty="0" smtClean="0"/>
              <a:t>	Шпон </a:t>
            </a:r>
            <a:r>
              <a:rPr lang="ru-RU" dirty="0"/>
              <a:t>из </a:t>
            </a:r>
            <a:r>
              <a:rPr lang="ru-RU" b="1" dirty="0"/>
              <a:t>сосны</a:t>
            </a:r>
            <a:r>
              <a:rPr lang="ru-RU" dirty="0"/>
              <a:t> получается очень светлым. Ядро сосны бледное желтовато-коричневое, смолистое, в отличие от заболони. Последняя же довольно широкая, цветом разнящаяся от желтоватого до бледно-розового. Общая текстура однородная, определяется шириной годичных слоев, разницей в окраске поздней и ранней древесины, качество получаемого шпона зависит от плотности, размеров и количества сучков, также влияют условия произрастания самого дерева. Сосна очень популярный материал в производстве мебели.</a:t>
            </a: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3326354"/>
            <a:ext cx="2592288" cy="294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326021"/>
            <a:ext cx="3024336" cy="294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7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411" y="908720"/>
            <a:ext cx="7992888" cy="1477328"/>
          </a:xfrm>
          <a:prstGeom prst="rect">
            <a:avLst/>
          </a:prstGeom>
        </p:spPr>
        <p:txBody>
          <a:bodyPr wrap="square">
            <a:spAutoFit/>
          </a:bodyPr>
          <a:lstStyle/>
          <a:p>
            <a:pPr algn="just"/>
            <a:r>
              <a:rPr lang="ru-RU" b="1" dirty="0" smtClean="0"/>
              <a:t>	Обыкновенная </a:t>
            </a:r>
            <a:r>
              <a:rPr lang="ru-RU" b="1" dirty="0"/>
              <a:t>береза</a:t>
            </a:r>
            <a:r>
              <a:rPr lang="ru-RU" dirty="0"/>
              <a:t> часто наделена большим количеством дефектов. К положительным качествам можно отнести удобство тонировки. Сердцевинные лучи березы можно увидеть на шпоне радиального вида. Береза активно используется в изготовлении фанеры и ДСП, мебели, токарных изделий. Шпон из березы тоже производится.</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99" y="2924944"/>
            <a:ext cx="3913335" cy="294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2924944"/>
            <a:ext cx="3054936" cy="294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43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97510"/>
            <a:ext cx="7920880" cy="1477328"/>
          </a:xfrm>
          <a:prstGeom prst="rect">
            <a:avLst/>
          </a:prstGeom>
        </p:spPr>
        <p:txBody>
          <a:bodyPr wrap="square">
            <a:spAutoFit/>
          </a:bodyPr>
          <a:lstStyle/>
          <a:p>
            <a:pPr algn="just"/>
            <a:r>
              <a:rPr lang="ru-RU" dirty="0" smtClean="0"/>
              <a:t>	Отдельно </a:t>
            </a:r>
            <a:r>
              <a:rPr lang="ru-RU" dirty="0"/>
              <a:t>следовало бы отметить </a:t>
            </a:r>
            <a:r>
              <a:rPr lang="ru-RU" b="1" dirty="0"/>
              <a:t>березу карельскую</a:t>
            </a:r>
            <a:r>
              <a:rPr lang="ru-RU" dirty="0"/>
              <a:t> - дерево с уникальной по красоте текстурой. Шпон из карельской березы бывает строганным и лущеным и применяется в дизайнерских изделиях и элитных товарах из древесины. Ценность ее сходна по стоимости с древесиной тропических пород.</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2580358"/>
            <a:ext cx="3093492" cy="30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580359"/>
            <a:ext cx="3093492" cy="30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96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704856" cy="1754326"/>
          </a:xfrm>
          <a:prstGeom prst="rect">
            <a:avLst/>
          </a:prstGeom>
        </p:spPr>
        <p:txBody>
          <a:bodyPr wrap="square">
            <a:spAutoFit/>
          </a:bodyPr>
          <a:lstStyle/>
          <a:p>
            <a:pPr algn="just"/>
            <a:r>
              <a:rPr lang="ru-RU" dirty="0" smtClean="0"/>
              <a:t>	Ядро </a:t>
            </a:r>
            <a:r>
              <a:rPr lang="ru-RU" dirty="0"/>
              <a:t>дерева </a:t>
            </a:r>
            <a:r>
              <a:rPr lang="ru-RU" b="1" dirty="0" err="1"/>
              <a:t>венге</a:t>
            </a:r>
            <a:r>
              <a:rPr lang="ru-RU" dirty="0"/>
              <a:t> темно-коричневого оттенка, с тонкими частыми прожилками, что придает древесине очень красивый вид. Заболонь практически белая, зрелая древесина разнится от светло-коричневого до темно-коричневого с черными прожилками. Шпон, изготавливаемый из </a:t>
            </a:r>
            <a:r>
              <a:rPr lang="ru-RU" dirty="0" err="1"/>
              <a:t>венге</a:t>
            </a:r>
            <a:r>
              <a:rPr lang="ru-RU" dirty="0"/>
              <a:t>, применяется в декоративных целях, в частности в облицовке дверей и мебели, а также в производстве напольных покрытий.</a:t>
            </a: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2819822"/>
            <a:ext cx="324036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2819822"/>
            <a:ext cx="324036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80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18</Words>
  <Application>Microsoft Office PowerPoint</Application>
  <PresentationFormat>Экран (4:3)</PresentationFormat>
  <Paragraphs>25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ШПОН</dc:title>
  <dc:creator>Олег</dc:creator>
  <cp:lastModifiedBy>Мария</cp:lastModifiedBy>
  <cp:revision>24</cp:revision>
  <dcterms:created xsi:type="dcterms:W3CDTF">2014-11-27T12:30:01Z</dcterms:created>
  <dcterms:modified xsi:type="dcterms:W3CDTF">2015-01-25T16:29:11Z</dcterms:modified>
</cp:coreProperties>
</file>