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1"/>
  </p:notesMasterIdLst>
  <p:sldIdLst>
    <p:sldId id="332" r:id="rId2"/>
    <p:sldId id="294" r:id="rId3"/>
    <p:sldId id="349" r:id="rId4"/>
    <p:sldId id="350" r:id="rId5"/>
    <p:sldId id="342" r:id="rId6"/>
    <p:sldId id="338" r:id="rId7"/>
    <p:sldId id="330" r:id="rId8"/>
    <p:sldId id="329" r:id="rId9"/>
    <p:sldId id="259" r:id="rId10"/>
    <p:sldId id="324" r:id="rId11"/>
    <p:sldId id="314" r:id="rId12"/>
    <p:sldId id="283" r:id="rId13"/>
    <p:sldId id="336" r:id="rId14"/>
    <p:sldId id="351" r:id="rId15"/>
    <p:sldId id="334" r:id="rId16"/>
    <p:sldId id="335" r:id="rId17"/>
    <p:sldId id="315" r:id="rId18"/>
    <p:sldId id="352" r:id="rId19"/>
    <p:sldId id="34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494" autoAdjust="0"/>
  </p:normalViewPr>
  <p:slideViewPr>
    <p:cSldViewPr>
      <p:cViewPr>
        <p:scale>
          <a:sx n="77" d="100"/>
          <a:sy n="77" d="100"/>
        </p:scale>
        <p:origin x="120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E4C67-DA03-42D8-97C4-A02F0DAA530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3306-BEE7-4044-B820-D66B044B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3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7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2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1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232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2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5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6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3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2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8C83-8A29-4AAF-8E32-DFF106D6A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382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7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1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6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7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1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16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80519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6999" y="282392"/>
            <a:ext cx="4176464" cy="63367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/>
              <a:t>    </a:t>
            </a:r>
          </a:p>
          <a:p>
            <a:pPr marL="4572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священное сооружение, в котором собираются верующие в Бога люди, почитающие иконы и Библию, для совместных и индивидуальных молитв, служб и обрядов, а также место духовной жизни человека, где душа находит спокойствие и защиту. В храме происходит встреча каждого человека с Богом.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91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54868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Внутреннее устройство храмов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76672"/>
            <a:ext cx="8763000" cy="3790528"/>
          </a:xfrm>
        </p:spPr>
        <p:txBody>
          <a:bodyPr>
            <a:noAutofit/>
          </a:bodyPr>
          <a:lstStyle/>
          <a:p>
            <a:pPr marL="92075" indent="0" algn="just">
              <a:lnSpc>
                <a:spcPct val="80000"/>
              </a:lnSpc>
              <a:buFontTx/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Притвор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это преддверие к храму. Мистическое значение притвора-это место соприкосновения божественного с землей. Это мир людей. В первые века христианства в притворе стояли кающиеся и оглашенные - лица, готовящиеся к Святому Крещению. В современных храмах притвор почти совсем слился с храмом по назначению. В притворе продаются церковные принадлежности и свечи. Здесь, впрочем, как и в храме, много икон, а также стенных росписей. К притвору примыкают колокольня, если она не стоит отдельно, 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крыльцо.</a:t>
            </a:r>
          </a:p>
          <a:p>
            <a:pPr marL="92075" indent="0" algn="just">
              <a:lnSpc>
                <a:spcPct val="80000"/>
              </a:lnSpc>
              <a:buFontTx/>
              <a:buNone/>
            </a:pP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часть, или собственно храм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символизирует собой людей, но уже оправданный крестной жертвой Спасителя, освященный Им, Царство Божие, новое небо и новую землю. Это сотворенный мир, в отличие от алтаря, который знаменует область бытия Божия. Вот почему алтарь возвышается над средней частью и отделяется от нее иконостасом. Именно в средней части храма во время Богослужений все верующие.</a:t>
            </a:r>
            <a:endParaRPr lang="ru-RU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0" algn="just">
              <a:lnSpc>
                <a:spcPct val="80000"/>
              </a:lnSpc>
              <a:buFontTx/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Иконостас -</a:t>
            </a:r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перегородка с установленными на ней в определенном порядке иконами. Он не просто отделяет мир Божественный от мира земного, он еще и образ Небесной Церкви во главе с господом Иисусом Христом. Иконостас обращен иконами к средней части храма, где стоят молящиеся. Таким образом, во время богослужений собрание верующих как бы поставлено лицом к лицу с собранием небожителей, таинственно присутствующих в образах иконостаса. Иконостас имеет трое врат. Центральные, самые большие, называются Царскими Вратами. Они называются так потому, что через них невидимо выходит к нам Сам Царь Славы, Господь Иисус Христос, в чаше со Святыми Дарами. В Царские Врата никому, кроме священнослужителей, входить не разрешается. </a:t>
            </a:r>
          </a:p>
        </p:txBody>
      </p:sp>
      <p:pic>
        <p:nvPicPr>
          <p:cNvPr id="65543" name="Picture 7" descr="Рисунок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5146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300288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2098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6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84175" y="1122363"/>
            <a:ext cx="56165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</a:rPr>
              <a:t>Аналой </a:t>
            </a:r>
            <a:r>
              <a:rPr lang="ru-RU" sz="2000" dirty="0">
                <a:solidFill>
                  <a:srgbClr val="FFFF00"/>
                </a:solidFill>
              </a:rPr>
              <a:t>– высокий столик особой формы со скошенной верхней доской, на котором располагается храмовая икона или икона ныне празднуемого церковного события.</a:t>
            </a:r>
          </a:p>
          <a:p>
            <a:pPr eaLnBrk="1" hangingPunct="1">
              <a:spcBef>
                <a:spcPct val="50000"/>
              </a:spcBef>
            </a:pPr>
            <a:endParaRPr lang="ru-RU" sz="2000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email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12813"/>
            <a:ext cx="3087731" cy="309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355976" y="4149080"/>
            <a:ext cx="452789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FF00"/>
                </a:solidFill>
              </a:rPr>
              <a:t>Канун</a:t>
            </a:r>
            <a:r>
              <a:rPr lang="ru-RU" sz="2000" dirty="0">
                <a:solidFill>
                  <a:srgbClr val="FFFF00"/>
                </a:solidFill>
              </a:rPr>
              <a:t> – специальный столик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с изображением  Распятия  и многими подставками для свечей</a:t>
            </a:r>
            <a:r>
              <a:rPr lang="ru-RU" sz="2000" dirty="0">
                <a:solidFill>
                  <a:srgbClr val="800000"/>
                </a:solidFill>
              </a:rPr>
              <a:t>.</a:t>
            </a:r>
          </a:p>
          <a:p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0" y="5067300"/>
            <a:ext cx="456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>
              <a:solidFill>
                <a:srgbClr val="800000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4" y="3033712"/>
            <a:ext cx="3486151" cy="356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042988" y="333375"/>
            <a:ext cx="7759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/>
              <a:t>Специальные храмовые предметы.</a:t>
            </a:r>
          </a:p>
        </p:txBody>
      </p:sp>
    </p:spTree>
    <p:extLst>
      <p:ext uri="{BB962C8B-B14F-4D97-AF65-F5344CB8AC3E}">
        <p14:creationId xmlns:p14="http://schemas.microsoft.com/office/powerpoint/2010/main" val="2033801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94" y="5301208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Канунник</a:t>
            </a:r>
            <a:r>
              <a:rPr lang="ru-RU" sz="2400" dirty="0" smtClean="0"/>
              <a:t>- панихидный столик. Здесь ставят свечи и молятся о людях, уже ушедших из земной жизни.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" y="260648"/>
            <a:ext cx="886652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01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4630" y="4653136"/>
            <a:ext cx="6240673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лавная часть храма- АЛТАРЬ, место святое, поэтому в него не позволяется входить непосвящённым. Алтарь означает небо, где обитает Бог, а храм – землю.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Алтарь всегда находится в восточной стороне.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2" y="116632"/>
            <a:ext cx="6854771" cy="424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91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7197032" cy="136769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Престол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освященный четырехугольный стол, украшенный двумя материями: нижней - белою из полотна и верхней - из парчи. Считается, что на престоле невидимо присутствует сам Христос и потому касаться его могут только священники.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6720747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68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22413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dirty="0" smtClean="0"/>
              <a:t>Иконостас</a:t>
            </a:r>
            <a:r>
              <a:rPr lang="ru-RU" sz="2400" dirty="0" smtClean="0"/>
              <a:t>- перегородка, на которой в несколько рядов располагаются иконы, обращенные ликами к молящимся верующим.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344816" cy="488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1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949280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Царские врата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6976"/>
            <a:ext cx="3790907" cy="568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64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11188" y="763588"/>
            <a:ext cx="496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/>
              <a:t>Кадило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FF00"/>
                </a:solidFill>
              </a:rPr>
              <a:t>(кадильница) – небольшой сосуд для благовонных курений, употребляемых при богослужении.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527425" y="2457450"/>
            <a:ext cx="49323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/>
              <a:t>Паникадило –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(греч. – люстра) – в православном храме центральная люстра со множеством свечей или лампад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338638" y="5229200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/>
              <a:t>Подсвечник.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43" y="47043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57449"/>
            <a:ext cx="3347913" cy="284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01008"/>
            <a:ext cx="2359774" cy="310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0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908720"/>
            <a:ext cx="1495002" cy="944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4664"/>
            <a:ext cx="4407398" cy="613969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Одежда должна соответствовать полу. Женщины должны покрывать голову и быть одеты в платье с длинными рукавами или в блузку с юбкой, закрывающей ноги. Брюки, как преимущественно мужская одежда, не приняты. </a:t>
            </a:r>
          </a:p>
          <a:p>
            <a:r>
              <a:rPr lang="ru-RU" dirty="0"/>
              <a:t>Мужчины надевают брюки и рубашку с длинными рукавами. </a:t>
            </a:r>
          </a:p>
          <a:p>
            <a:r>
              <a:rPr lang="ru-RU" dirty="0"/>
              <a:t>Вся одежда должна быть чистая и опрятная. По праздникам она может быть нарядная. </a:t>
            </a:r>
          </a:p>
          <a:p>
            <a:r>
              <a:rPr lang="ru-RU" dirty="0"/>
              <a:t>Громкие разговоры и неумеренная жестикуляция в храме не приняты. И конечно, недопустимы сигналы мобильного телефона, а тем более разговоры по нему.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8" y="90136"/>
            <a:ext cx="403244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8" y="3640032"/>
            <a:ext cx="4039104" cy="302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2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5"/>
            <a:ext cx="79928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Самостоятельная работа</a:t>
            </a:r>
          </a:p>
          <a:p>
            <a:endParaRPr lang="ru-RU" dirty="0" smtClean="0"/>
          </a:p>
          <a:p>
            <a:r>
              <a:rPr lang="ru-RU" dirty="0" smtClean="0"/>
              <a:t>Вставь в текст  </a:t>
            </a:r>
            <a:r>
              <a:rPr lang="ru-RU" dirty="0"/>
              <a:t>ключевые </a:t>
            </a:r>
            <a:r>
              <a:rPr lang="ru-RU" dirty="0" smtClean="0"/>
              <a:t>слова:  </a:t>
            </a:r>
            <a:r>
              <a:rPr lang="ru-RU" b="1" dirty="0">
                <a:solidFill>
                  <a:srgbClr val="FF0000"/>
                </a:solidFill>
              </a:rPr>
              <a:t>царские врата, Иисус Христос, купол, канун, Божия Матерь, алтарь, западной части, притвор, свечи, иконостас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христианский храм венчается ………. с крестом. Вход в храм находится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в……………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части. Храм разделяется на три части: алтарь, храм и ………….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.Внутри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храма главным местом является ……………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отделяется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молящихся …………. .В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центре иконостаса двери. Они называются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…………. Справа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Царских врат всегда икона……………. Слева – всегда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икона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……………………. Квадратный столик на котором зажжено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множество………………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называется ………………. Там молятся о людях уже ушедших из 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6143644"/>
            <a:ext cx="5486400" cy="597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Храм Христа Спасителя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2489"/>
            <a:ext cx="711079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7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89240"/>
            <a:ext cx="6551324" cy="104049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Исаакиевский собор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1743"/>
            <a:ext cx="6906344" cy="517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3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5064"/>
            <a:ext cx="4771932" cy="312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91208"/>
            <a:ext cx="4002571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0" y="3645024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1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5" y="476672"/>
            <a:ext cx="4464495" cy="122413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купола тоже имела смысл. Шлемовидная форма напоминала о воинстве, о духовной брани, которую ведёт Церковь с силами зла и тьмы.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" y="2204864"/>
            <a:ext cx="2267744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54806" y="1072664"/>
            <a:ext cx="4389194" cy="158417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луковицы — символ пламени свечи, обращающий нас к словам Христа: "Вы — свет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миру».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 descr="http://www.zolotoe-koltso.ru/goroda_new/pereslavl/pics_peresl/pereslavl_goritskiy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068960"/>
            <a:ext cx="38164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2520279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6632"/>
            <a:ext cx="4427984" cy="656189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 главы означают два естества (Божеское и человеческое) в Иисусе Христе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главы (три Лица Святой Троицы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глав (Иисуса Христа и четырех евангелистов).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 глав (семь Таинств и семь Вселенских Соборов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Девять глав (девять чинов Ангельских).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Тринадцать глав (Иисуса Христа и двенадцать апостолов).  </a:t>
            </a:r>
          </a:p>
          <a:p>
            <a:pPr algn="just"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строят и большее количество глав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 чаще встречаются трёх и пятиглавые купола.</a:t>
            </a:r>
            <a:endParaRPr lang="ru-RU" dirty="0"/>
          </a:p>
        </p:txBody>
      </p:sp>
      <p:pic>
        <p:nvPicPr>
          <p:cNvPr id="5" name="Объект 4" descr="zolotye-makovk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112"/>
            <a:ext cx="3346450" cy="2981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Храм во имя Сошествия Святого Духа на апостолов  Тр-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81" y="2996952"/>
            <a:ext cx="2187575" cy="367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AppData\Local\Temp\Rar$DI62.370\храм василия блаженног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71" y="2996952"/>
            <a:ext cx="2249810" cy="367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6558"/>
            <a:ext cx="4681376" cy="311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0" y="476672"/>
            <a:ext cx="349307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2"/>
            <a:ext cx="4013916" cy="301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5860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028384" y="4226088"/>
            <a:ext cx="159668" cy="14608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0950" y="393087"/>
            <a:ext cx="321471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Звон в один колокол называется «благовест» (благостная, радостная весть о богослужении).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Звон во все колокола, выражающий христианскую радость по поводу торжественного праздника и т.п., называется «трезвон».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Звон колоколов по поводу печального события называется «перезвон».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1" y="6202363"/>
            <a:ext cx="69181" cy="46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4" y="260648"/>
            <a:ext cx="4190008" cy="278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06" y="3068826"/>
            <a:ext cx="4488284" cy="297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8369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ВНУТРЕННЕЕ УСТРОЙСТВО ХРАМА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Рисунок 6" descr="1_121639158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56792"/>
            <a:ext cx="3363336" cy="419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hram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9217"/>
            <a:ext cx="3240088" cy="523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935</TotalTime>
  <Words>867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Исаакиевский собор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ВНУТРЕННЕЕ УСТРОЙСТВО ХРАМА </vt:lpstr>
      <vt:lpstr>Внутреннее устройство храмов</vt:lpstr>
      <vt:lpstr>Презентация PowerPoint</vt:lpstr>
      <vt:lpstr>Канунник- панихидный столик. Здесь ставят свечи и молятся о людях, уже ушедших из земной жизни.</vt:lpstr>
      <vt:lpstr>Презентация PowerPoint</vt:lpstr>
      <vt:lpstr>Презентация PowerPoint</vt:lpstr>
      <vt:lpstr>Иконостас- перегородка, на которой в несколько рядов располагаются иконы, обращенные ликами к молящимся верующим. </vt:lpstr>
      <vt:lpstr>Царские врата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 Пекарева</cp:lastModifiedBy>
  <cp:revision>88</cp:revision>
  <dcterms:created xsi:type="dcterms:W3CDTF">2012-12-10T16:45:35Z</dcterms:created>
  <dcterms:modified xsi:type="dcterms:W3CDTF">2015-01-23T08:21:16Z</dcterms:modified>
</cp:coreProperties>
</file>