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003399"/>
    <a:srgbClr val="66FFFF"/>
    <a:srgbClr val="E4BAE2"/>
    <a:srgbClr val="00FF00"/>
    <a:srgbClr val="FFFF99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012E0-5FB7-4A2F-84E5-B65939804B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0C0D6-B164-487F-BC3E-70D2C68640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70BA-F555-478F-BC76-F8F3006FA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F46C1F-9D2D-4DDD-83CD-C9826F81EC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617F1-E631-4F88-B8CB-9073E3948B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DE60E-6CFB-42C6-A153-3662C506A0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B90A-82CC-481C-97BC-55E2460956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EE2B-943A-4940-920B-CCA34851E8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BA52B-9254-4CFD-9C9A-DFCB67A76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DED19-FC05-4683-B348-AAD84D5261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D2A0E-9661-4F72-8575-607C22A9F4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3AD81-B301-45DA-A98D-5EA85E2AB4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7D5820-CB20-42DB-9008-371458D32CE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roshkolu.ru/gofile/698961-a11224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0"/>
            <a:ext cx="8534400" cy="3048000"/>
          </a:xfrm>
        </p:spPr>
        <p:txBody>
          <a:bodyPr/>
          <a:lstStyle/>
          <a:p>
            <a:pPr algn="l"/>
            <a:r>
              <a:rPr lang="ru-RU" sz="3600">
                <a:solidFill>
                  <a:srgbClr val="0000FF"/>
                </a:solidFill>
              </a:rPr>
              <a:t>Что называется местоимением?</a:t>
            </a:r>
            <a:br>
              <a:rPr lang="ru-RU" sz="3600">
                <a:solidFill>
                  <a:srgbClr val="0000FF"/>
                </a:solidFill>
              </a:rPr>
            </a:br>
            <a:r>
              <a:rPr lang="ru-RU" sz="3600">
                <a:solidFill>
                  <a:srgbClr val="0000FF"/>
                </a:solidFill>
              </a:rPr>
              <a:t>Разряды местоимений.</a:t>
            </a:r>
            <a:br>
              <a:rPr lang="ru-RU" sz="3600">
                <a:solidFill>
                  <a:srgbClr val="0000FF"/>
                </a:solidFill>
              </a:rPr>
            </a:br>
            <a:r>
              <a:rPr lang="ru-RU" sz="3600">
                <a:solidFill>
                  <a:srgbClr val="0000FF"/>
                </a:solidFill>
              </a:rPr>
              <a:t>Правописание местоимений.</a:t>
            </a:r>
            <a:br>
              <a:rPr lang="ru-RU" sz="3600">
                <a:solidFill>
                  <a:srgbClr val="0000FF"/>
                </a:solidFill>
              </a:rPr>
            </a:br>
            <a:r>
              <a:rPr lang="ru-RU" sz="3600">
                <a:solidFill>
                  <a:srgbClr val="0000FF"/>
                </a:solidFill>
              </a:rPr>
              <a:t>Морфологические признаки.</a:t>
            </a:r>
            <a:br>
              <a:rPr lang="ru-RU" sz="3600">
                <a:solidFill>
                  <a:srgbClr val="0000FF"/>
                </a:solidFill>
              </a:rPr>
            </a:br>
            <a:r>
              <a:rPr lang="ru-RU" sz="3600">
                <a:solidFill>
                  <a:srgbClr val="0000FF"/>
                </a:solidFill>
              </a:rPr>
              <a:t>Синтаксическая роль.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Повторение  по</a:t>
            </a:r>
          </a:p>
          <a:p>
            <a:pPr algn="ctr"/>
            <a:r>
              <a:rPr lang="ru-RU" sz="3600">
                <a:solidFill>
                  <a:schemeClr val="tx2"/>
                </a:solidFill>
              </a:rPr>
              <a:t> теме: ,,Местоимение</a:t>
            </a:r>
            <a:r>
              <a:rPr lang="en-US" sz="3600">
                <a:solidFill>
                  <a:schemeClr val="tx2"/>
                </a:solidFill>
              </a:rPr>
              <a:t>’’</a:t>
            </a:r>
            <a:r>
              <a:rPr lang="ru-RU" sz="3600">
                <a:solidFill>
                  <a:schemeClr val="tx2"/>
                </a:solidFill>
              </a:rPr>
              <a:t> </a:t>
            </a:r>
            <a:br>
              <a:rPr lang="ru-RU" sz="3600">
                <a:solidFill>
                  <a:schemeClr val="tx2"/>
                </a:solidFill>
              </a:rPr>
            </a:br>
            <a:endParaRPr lang="ru-RU" sz="3600">
              <a:solidFill>
                <a:schemeClr val="tx2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14600" y="1371600"/>
            <a:ext cx="6629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chemeClr val="tx2"/>
                </a:solidFill>
              </a:rPr>
              <a:t>Я о себе такого мнения;</a:t>
            </a:r>
            <a:br>
              <a:rPr lang="ru-RU" sz="3600">
                <a:solidFill>
                  <a:schemeClr val="tx2"/>
                </a:solidFill>
              </a:rPr>
            </a:br>
            <a:r>
              <a:rPr lang="ru-RU" sz="3600">
                <a:solidFill>
                  <a:schemeClr val="tx2"/>
                </a:solidFill>
              </a:rPr>
              <a:t>Огромна роль местоимения!</a:t>
            </a:r>
            <a:br>
              <a:rPr lang="ru-RU" sz="3600">
                <a:solidFill>
                  <a:schemeClr val="tx2"/>
                </a:solidFill>
              </a:rPr>
            </a:br>
            <a:r>
              <a:rPr lang="ru-RU" sz="3600">
                <a:solidFill>
                  <a:schemeClr val="tx2"/>
                </a:solidFill>
              </a:rPr>
              <a:t>Я делу отдаюсь сполна.</a:t>
            </a:r>
            <a:br>
              <a:rPr lang="ru-RU" sz="3600">
                <a:solidFill>
                  <a:schemeClr val="tx2"/>
                </a:solidFill>
              </a:rPr>
            </a:br>
            <a:r>
              <a:rPr lang="ru-RU" sz="3600">
                <a:solidFill>
                  <a:schemeClr val="tx2"/>
                </a:solidFill>
              </a:rPr>
              <a:t>Я заменяю имена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4BAE2"/>
          </a:solidFill>
        </p:spPr>
        <p:txBody>
          <a:bodyPr/>
          <a:lstStyle/>
          <a:p>
            <a:r>
              <a:rPr lang="ru-RU" sz="4000"/>
              <a:t>Морфологический разбор местоимений.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Она -                            Ей -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209800"/>
          </a:xfrm>
        </p:spPr>
        <p:txBody>
          <a:bodyPr/>
          <a:lstStyle/>
          <a:p>
            <a:pPr marL="762000" indent="-762000" algn="l"/>
            <a:r>
              <a:rPr lang="ru-RU" sz="1400"/>
              <a:t>                </a:t>
            </a:r>
            <a:r>
              <a:rPr lang="ru-RU" sz="1600"/>
              <a:t>1. Личное местоимение первого числа.</a:t>
            </a:r>
            <a:br>
              <a:rPr lang="ru-RU" sz="1600"/>
            </a:br>
            <a:r>
              <a:rPr lang="ru-RU" sz="1600"/>
              <a:t>2. Указательное местоимение в винительном падеже множественного числа.</a:t>
            </a:r>
            <a:br>
              <a:rPr lang="ru-RU" sz="1600"/>
            </a:br>
            <a:r>
              <a:rPr lang="ru-RU" sz="1600"/>
              <a:t>3. Одно из определенных местоимений.</a:t>
            </a:r>
            <a:br>
              <a:rPr lang="ru-RU" sz="1600"/>
            </a:br>
            <a:r>
              <a:rPr lang="ru-RU" sz="1600"/>
              <a:t>4. Одно из указательных местоимений.</a:t>
            </a:r>
            <a:br>
              <a:rPr lang="ru-RU" sz="1600"/>
            </a:br>
            <a:r>
              <a:rPr lang="ru-RU" sz="1600"/>
              <a:t>5. личное местоимение женского рода.</a:t>
            </a:r>
            <a:br>
              <a:rPr lang="ru-RU" sz="1600"/>
            </a:br>
            <a:r>
              <a:rPr lang="ru-RU" sz="1600"/>
              <a:t>6. Указательное местоимение в творительном падеже множественного числа.</a:t>
            </a:r>
            <a:br>
              <a:rPr lang="ru-RU" sz="1600"/>
            </a:br>
            <a:r>
              <a:rPr lang="ru-RU" sz="1600"/>
              <a:t>7. Личное местоимение первого лица единственного числа в творительном падеже.</a:t>
            </a:r>
            <a:br>
              <a:rPr lang="ru-RU" sz="1600"/>
            </a:br>
            <a:r>
              <a:rPr lang="ru-RU" sz="1600"/>
              <a:t>8. возвратное местоимение в дательном падеже.</a:t>
            </a:r>
            <a:br>
              <a:rPr lang="ru-RU" sz="1600"/>
            </a:br>
            <a:r>
              <a:rPr lang="ru-RU" sz="1600"/>
              <a:t>9. одно из отрицательных местоимений в творительном падеже множественного числа.</a:t>
            </a:r>
            <a:br>
              <a:rPr lang="ru-RU" sz="1600"/>
            </a:br>
            <a:r>
              <a:rPr lang="ru-RU" sz="1600"/>
              <a:t>10. определительное местоимение в творительном падеже.</a:t>
            </a:r>
            <a:br>
              <a:rPr lang="ru-RU" sz="1600"/>
            </a:br>
            <a:r>
              <a:rPr lang="ru-RU" sz="1600"/>
              <a:t>11. одно из отрицательных местоимений в дательном падеже.</a:t>
            </a:r>
            <a:br>
              <a:rPr lang="ru-RU" sz="1600"/>
            </a:br>
            <a:endParaRPr lang="ru-RU" sz="1600"/>
          </a:p>
        </p:txBody>
      </p:sp>
      <p:graphicFrame>
        <p:nvGraphicFramePr>
          <p:cNvPr id="25603" name="Group 3"/>
          <p:cNvGraphicFramePr>
            <a:graphicFrameLocks noGrp="1"/>
          </p:cNvGraphicFramePr>
          <p:nvPr>
            <p:ph type="tbl" idx="4294967295"/>
          </p:nvPr>
        </p:nvGraphicFramePr>
        <p:xfrm>
          <a:off x="0" y="3173413"/>
          <a:ext cx="9144000" cy="3688080"/>
        </p:xfrm>
        <a:graphic>
          <a:graphicData uri="http://schemas.openxmlformats.org/drawingml/2006/table">
            <a:tbl>
              <a:tblPr/>
              <a:tblGrid>
                <a:gridCol w="1306513"/>
                <a:gridCol w="1131887"/>
                <a:gridCol w="1044575"/>
                <a:gridCol w="920750"/>
                <a:gridCol w="795338"/>
                <a:gridCol w="862012"/>
                <a:gridCol w="958850"/>
                <a:gridCol w="1147763"/>
                <a:gridCol w="97631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9144000" cy="2209800"/>
          </a:xfrm>
        </p:spPr>
        <p:txBody>
          <a:bodyPr/>
          <a:lstStyle/>
          <a:p>
            <a:pPr marL="762000" indent="-762000" algn="l"/>
            <a:r>
              <a:rPr lang="ru-RU" sz="1400"/>
              <a:t>                </a:t>
            </a:r>
            <a:endParaRPr lang="ru-RU" sz="1600"/>
          </a:p>
        </p:txBody>
      </p:sp>
      <p:graphicFrame>
        <p:nvGraphicFramePr>
          <p:cNvPr id="26876" name="Group 252"/>
          <p:cNvGraphicFramePr>
            <a:graphicFrameLocks noGrp="1"/>
          </p:cNvGraphicFramePr>
          <p:nvPr>
            <p:ph type="tbl" idx="4294967295"/>
          </p:nvPr>
        </p:nvGraphicFramePr>
        <p:xfrm>
          <a:off x="0" y="609600"/>
          <a:ext cx="9144000" cy="5835968"/>
        </p:xfrm>
        <a:graphic>
          <a:graphicData uri="http://schemas.openxmlformats.org/drawingml/2006/table">
            <a:tbl>
              <a:tblPr/>
              <a:tblGrid>
                <a:gridCol w="1308100"/>
                <a:gridCol w="1130300"/>
                <a:gridCol w="1044575"/>
                <a:gridCol w="920750"/>
                <a:gridCol w="795338"/>
                <a:gridCol w="862012"/>
                <a:gridCol w="960438"/>
                <a:gridCol w="1147762"/>
                <a:gridCol w="97472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пошушукаемся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понял…</a:t>
            </a:r>
          </a:p>
          <a:p>
            <a:pPr>
              <a:buFont typeface="Arial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понравилось…</a:t>
            </a:r>
          </a:p>
          <a:p>
            <a:pPr>
              <a:buFont typeface="Arial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узнал…</a:t>
            </a:r>
          </a:p>
          <a:p>
            <a:pPr>
              <a:buFont typeface="Arial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хотелось, чтобы…</a:t>
            </a:r>
          </a:p>
          <a:p>
            <a:pPr>
              <a:buFont typeface="Arial" charset="0"/>
              <a:buNone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нужно…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спасибо большое">
            <a:hlinkClick r:id="rId2" tooltip="спасибо большое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476250"/>
            <a:ext cx="58324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2087562"/>
          </a:xfrm>
        </p:spPr>
        <p:txBody>
          <a:bodyPr/>
          <a:lstStyle/>
          <a:p>
            <a:pPr algn="l"/>
            <a:r>
              <a:rPr lang="ru-RU" sz="2800">
                <a:solidFill>
                  <a:srgbClr val="0000FF"/>
                </a:solidFill>
              </a:rPr>
              <a:t>Задание:</a:t>
            </a:r>
            <a:br>
              <a:rPr lang="ru-RU" sz="2800">
                <a:solidFill>
                  <a:srgbClr val="0000FF"/>
                </a:solidFill>
              </a:rPr>
            </a:br>
            <a:r>
              <a:rPr lang="ru-RU" sz="2800">
                <a:solidFill>
                  <a:srgbClr val="0000FF"/>
                </a:solidFill>
              </a:rPr>
              <a:t> Заменить в предложении существительные, где нужно местоимениями.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434340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3300"/>
                </a:solidFill>
              </a:rPr>
              <a:t>		Вежливая , добрая девочка - настоящая маленькая хозяйка в доме.  Девочка не допустит, чтобы на книжках или на столе была пыль. Девочка охотно вымоет посуду, подметет пол, польет цветы, поможет бабушке и маме.</a:t>
            </a:r>
          </a:p>
          <a:p>
            <a:pPr>
              <a:buFontTx/>
              <a:buNone/>
            </a:pPr>
            <a:r>
              <a:rPr lang="ru-RU">
                <a:solidFill>
                  <a:srgbClr val="FF3300"/>
                </a:solidFill>
              </a:rPr>
              <a:t>		 Такая девочка никогда не капризничает.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0000FF"/>
                </a:solidFill>
              </a:rPr>
              <a:t>Указать у местоимений разряд , число, падеж.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Я-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ТЫ-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МЫ-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С ТОБОЙ-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С НАМИ-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ИХ-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ВСЕХ-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ОН-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ЕЙ-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КОГО-ТО-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НАС-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ОНА-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ВАС-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ВСЕХ-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ЭТО, ВАМ , ЛЮБОЙ, НИКТО, С НЕЙ,  ВСЕМ, ВСЁ,  МОЙ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4BAE2"/>
          </a:solidFill>
        </p:spPr>
        <p:txBody>
          <a:bodyPr/>
          <a:lstStyle/>
          <a:p>
            <a:r>
              <a:rPr lang="ru-RU"/>
              <a:t>Распределить  местоимения.</a:t>
            </a:r>
          </a:p>
        </p:txBody>
      </p:sp>
      <p:graphicFrame>
        <p:nvGraphicFramePr>
          <p:cNvPr id="19468" name="Group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2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4BAE2"/>
          </a:solidFill>
        </p:spPr>
        <p:txBody>
          <a:bodyPr/>
          <a:lstStyle/>
          <a:p>
            <a:r>
              <a:rPr lang="ru-RU" sz="3200"/>
              <a:t>Правильно ли распределены местоимения ? Дополнить своими примерами</a:t>
            </a:r>
            <a:r>
              <a:rPr lang="ru-RU" sz="4000"/>
              <a:t>.</a:t>
            </a:r>
          </a:p>
        </p:txBody>
      </p:sp>
      <p:graphicFrame>
        <p:nvGraphicFramePr>
          <p:cNvPr id="21520" name="Group 16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4525963"/>
        </p:xfrm>
        <a:graphic>
          <a:graphicData uri="http://schemas.openxmlformats.org/drawingml/2006/table">
            <a:tbl>
              <a:tblPr/>
              <a:tblGrid>
                <a:gridCol w="2895600"/>
                <a:gridCol w="2743200"/>
                <a:gridCol w="2743200"/>
              </a:tblGrid>
              <a:tr h="452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Слитно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Никто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Нискем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Кудато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Никем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некого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Раздельно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Какой 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За тобой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Про себя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Ни у кого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Кое кого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Через дефис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Кто-нибудь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Откуда-то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Кто-либо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Ни-кому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Ни-в- чём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  <a:solidFill>
            <a:srgbClr val="E4BAE2"/>
          </a:solidFill>
        </p:spPr>
        <p:txBody>
          <a:bodyPr/>
          <a:lstStyle/>
          <a:p>
            <a:pPr algn="l"/>
            <a:r>
              <a:rPr lang="ru-RU" sz="3200" i="1" u="sng"/>
              <a:t>Кто , какой , чей , который , каков , сколько –</a:t>
            </a:r>
            <a:r>
              <a:rPr lang="ru-RU" sz="3200"/>
              <a:t> </a:t>
            </a:r>
            <a:r>
              <a:rPr lang="ru-RU" sz="3200" b="1"/>
              <a:t>местоимения </a:t>
            </a:r>
            <a:br>
              <a:rPr lang="ru-RU" sz="3200" b="1"/>
            </a:br>
            <a:r>
              <a:rPr lang="ru-RU" sz="3200" b="1"/>
              <a:t>вопросительные  или  относительные ?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9144000" cy="4693920"/>
        </p:xfrm>
        <a:graphic>
          <a:graphicData uri="http://schemas.openxmlformats.org/drawingml/2006/table">
            <a:tbl>
              <a:tblPr/>
              <a:tblGrid>
                <a:gridCol w="4610100"/>
                <a:gridCol w="4533900"/>
              </a:tblGrid>
              <a:tr h="1387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Вопросительные местоимения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Относительные местоимения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Служат для выражения вопроса в простом вопросительном предложении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Служат для связи простых предложений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Член простого предложения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Член придаточного предложения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>
          <a:solidFill>
            <a:srgbClr val="E4BAE2"/>
          </a:solidFill>
        </p:spPr>
        <p:txBody>
          <a:bodyPr/>
          <a:lstStyle/>
          <a:p>
            <a:r>
              <a:rPr lang="ru-RU" sz="3200"/>
              <a:t>Каким членом предложения является местоимение , укажите его разряд.</a:t>
            </a:r>
            <a:r>
              <a:rPr lang="ru-RU" sz="4000"/>
              <a:t> </a:t>
            </a:r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577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5259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какое в свете чудо?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 ничем не рискует , тот ничего не получает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 это выдумал 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Знает кошка , чьё мясо съела.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1. Что с вами   случилось?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2. Какова земля, таков и хлеб.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3. Кто сам собой доволен, тот разумом болен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4. Из какой это сказки?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1.Чей хлеб ешь , того обычай и тешь.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2.Кто родителей почитает , тот век счастливым будет.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3Ты о чём поёшь?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4.Вспомним тех, кто легендой овеян.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rgbClr val="E4BAE2"/>
          </a:solidFill>
        </p:spPr>
        <p:txBody>
          <a:bodyPr/>
          <a:lstStyle/>
          <a:p>
            <a:r>
              <a:rPr lang="ru-RU" sz="3200"/>
              <a:t>Проверьте , правильно ли указали  разряды.</a:t>
            </a:r>
            <a:r>
              <a:rPr lang="ru-RU" sz="4000"/>
              <a:t> </a:t>
            </a:r>
          </a:p>
        </p:txBody>
      </p:sp>
      <p:graphicFrame>
        <p:nvGraphicFramePr>
          <p:cNvPr id="15421" name="Group 6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0704"/>
        </p:xfrm>
        <a:graphic>
          <a:graphicData uri="http://schemas.openxmlformats.org/drawingml/2006/table">
            <a:tbl>
              <a:tblPr/>
              <a:tblGrid>
                <a:gridCol w="2514600"/>
                <a:gridCol w="2971800"/>
                <a:gridCol w="2743200"/>
              </a:tblGrid>
              <a:tr h="45259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какое –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кто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-отн.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ничем-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отр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  тот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указ.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ничего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-отр.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кто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-вопр.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это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–указ.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чьё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–отн.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что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-вопр.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с вами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 –личн.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какова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-отн.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таков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-указ.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3.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кто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-отн.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сам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-опред.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собой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–опред.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тот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-указ.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4.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из какой-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 опр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это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-указ.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чей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–отн.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того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-указ.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2.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кто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-отн.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тот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-указ.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3.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-личн.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о чём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вопр.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. тех-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указ.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кто-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 отн..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4BAE2"/>
          </a:solidFill>
        </p:spPr>
        <p:txBody>
          <a:bodyPr/>
          <a:lstStyle/>
          <a:p>
            <a:r>
              <a:rPr lang="ru-RU" sz="4000"/>
              <a:t>Синтаксический разбор предложения.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Ещё  природа не проснулась ,</a:t>
            </a:r>
          </a:p>
          <a:p>
            <a:pPr>
              <a:buFontTx/>
              <a:buNone/>
            </a:pPr>
            <a:endParaRPr lang="ru-RU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Но  сквозь редеющего сна</a:t>
            </a:r>
          </a:p>
          <a:p>
            <a:pPr>
              <a:buFontTx/>
              <a:buNone/>
            </a:pPr>
            <a:endParaRPr lang="ru-RU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Весну послышала она </a:t>
            </a:r>
          </a:p>
          <a:p>
            <a:pPr>
              <a:buFontTx/>
              <a:buNone/>
            </a:pPr>
            <a:endParaRPr lang="ru-RU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И ей невольно улыбнулась.(</a:t>
            </a:r>
            <a:r>
              <a:rPr lang="ru-RU" i="1">
                <a:solidFill>
                  <a:schemeClr val="accent2"/>
                </a:solidFill>
              </a:rPr>
              <a:t> Ф.И.Тютчев)</a:t>
            </a:r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457</Words>
  <Application>Microsoft Office PowerPoint</Application>
  <PresentationFormat>Экран 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Что называется местоимением? Разряды местоимений. Правописание местоимений. Морфологические признаки. Синтаксическая роль.</vt:lpstr>
      <vt:lpstr>Задание:  Заменить в предложении существительные, где нужно местоимениями.</vt:lpstr>
      <vt:lpstr>Указать у местоимений разряд , число, падеж.</vt:lpstr>
      <vt:lpstr>Распределить  местоимения.</vt:lpstr>
      <vt:lpstr>Правильно ли распределены местоимения ? Дополнить своими примерами.</vt:lpstr>
      <vt:lpstr>Кто , какой , чей , который , каков , сколько – местоимения  вопросительные  или  относительные ?</vt:lpstr>
      <vt:lpstr>Каким членом предложения является местоимение , укажите его разряд. </vt:lpstr>
      <vt:lpstr>Проверьте , правильно ли указали  разряды. </vt:lpstr>
      <vt:lpstr>Синтаксический разбор предложения.</vt:lpstr>
      <vt:lpstr>Морфологический разбор местоимений.</vt:lpstr>
      <vt:lpstr>                1. Личное местоимение первого числа. 2. Указательное местоимение в винительном падеже множественного числа. 3. Одно из определенных местоимений. 4. Одно из указательных местоимений. 5. личное местоимение женского рода. 6. Указательное местоимение в творительном падеже множественного числа. 7. Личное местоимение первого лица единственного числа в творительном падеже. 8. возвратное местоимение в дательном падеже. 9. одно из отрицательных местоимений в творительном падеже множественного числа. 10. определительное местоимение в творительном падеже. 11. одно из отрицательных местоимений в дательном падеже. </vt:lpstr>
      <vt:lpstr>                </vt:lpstr>
      <vt:lpstr> Давайте пошушукаемся: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</dc:creator>
  <cp:lastModifiedBy>п</cp:lastModifiedBy>
  <cp:revision>12</cp:revision>
  <cp:lastPrinted>1601-01-01T00:00:00Z</cp:lastPrinted>
  <dcterms:created xsi:type="dcterms:W3CDTF">1601-01-01T00:00:00Z</dcterms:created>
  <dcterms:modified xsi:type="dcterms:W3CDTF">2012-04-24T12:35:04Z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