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6363-9B21-4E7E-BE82-ED3BCD453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86FA-47C7-41FC-AEA4-BFCBDBAB58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F80-1B62-4A11-AC6E-88A372E335E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DF43F-35CB-406E-8942-A87F5196FF5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2653-10E1-49DC-9D67-339B04860D1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79D3-CCBC-406D-BA4B-E1F2C49F591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F575A-E79C-4AC8-8464-DA0DD178D7F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A363-4316-49FA-8E8C-AC64AAF222C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0DF8-D276-41E9-8F9C-DE2CB3267A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2D15-7A14-41F4-BCD3-A7DA4A7EA4F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ECA0-7702-45C0-8FB5-C958E69A530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1EEF-EF11-413C-AB01-0EF35709EB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02CB4-EB40-4BED-9563-BAFFD3F2026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D1249-5A6C-4C80-9820-A5CB802F41D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9206-C173-4630-A013-915419002EC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C3A9B0-CC6A-4232-BDB3-B48D96392BD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32656"/>
            <a:ext cx="7772400" cy="2969022"/>
          </a:xfrm>
        </p:spPr>
        <p:txBody>
          <a:bodyPr/>
          <a:lstStyle/>
          <a:p>
            <a:pPr algn="ctr">
              <a:defRPr/>
            </a:pPr>
            <a:r>
              <a:rPr lang="ru-RU" sz="6000" b="1" dirty="0" smtClean="0"/>
              <a:t>Возрастные особенности семиклассников</a:t>
            </a:r>
            <a:endParaRPr lang="ru-RU" sz="6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4221088"/>
            <a:ext cx="7164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 подростковом возрасте многие человеческие достоинства проявляются в чудаческих и неподобающих поступках»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И.Гете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8964613" cy="969962"/>
          </a:xfrm>
        </p:spPr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008000"/>
                </a:solidFill>
                <a:latin typeface="Century Gothic" pitchFamily="34" charset="0"/>
              </a:rPr>
              <a:t>Подражание взрослым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1531938"/>
            <a:ext cx="8016875" cy="4202112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Внешний облик</a:t>
            </a:r>
          </a:p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Манеры </a:t>
            </a:r>
          </a:p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Развлечения </a:t>
            </a:r>
            <a:r>
              <a:rPr lang="ru-RU" i="1" smtClean="0">
                <a:latin typeface="Comic Sans MS" pitchFamily="66" charset="0"/>
              </a:rPr>
              <a:t>(поездки за город, дискотеки)</a:t>
            </a:r>
          </a:p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Романтические отношения </a:t>
            </a:r>
            <a:r>
              <a:rPr lang="ru-RU" i="1" smtClean="0">
                <a:latin typeface="Comic Sans MS" pitchFamily="66" charset="0"/>
              </a:rPr>
              <a:t>(свидания, записки) </a:t>
            </a:r>
          </a:p>
          <a:p>
            <a:pPr eaLnBrk="1" hangingPunct="1">
              <a:defRPr/>
            </a:pPr>
            <a:endParaRPr lang="ru-RU" i="1" smtClean="0">
              <a:latin typeface="Comic Sans MS" pitchFamily="66" charset="0"/>
            </a:endParaRPr>
          </a:p>
        </p:txBody>
      </p:sp>
      <p:pic>
        <p:nvPicPr>
          <p:cNvPr id="14340" name="Picture 7" descr="j021270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950" y="4365625"/>
            <a:ext cx="1285875" cy="18081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529638" cy="1401762"/>
          </a:xfrm>
        </p:spPr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008000"/>
                </a:solidFill>
                <a:latin typeface="Century Gothic" pitchFamily="34" charset="0"/>
              </a:rPr>
              <a:t>Чувство взрослости -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3525" y="1557338"/>
            <a:ext cx="8485188" cy="4538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Comic Sans MS" pitchFamily="66" charset="0"/>
              </a:rPr>
              <a:t> 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отношение подростка к себе как к взрослому и осознание себя в какой-то мере взрослым человеком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latin typeface="Comic Sans MS" pitchFamily="66" charset="0"/>
              </a:rPr>
              <a:t>Центральное новообразование младшего подросткового возраста (11-13 лет)</a:t>
            </a:r>
          </a:p>
          <a:p>
            <a:pPr eaLnBrk="1" hangingPunct="1">
              <a:defRPr/>
            </a:pPr>
            <a:r>
              <a:rPr lang="ru-RU" sz="2800" b="1" dirty="0" smtClean="0">
                <a:latin typeface="Comic Sans MS" pitchFamily="66" charset="0"/>
              </a:rPr>
              <a:t>Особая форма самосознания, не жестко связанная с процессом полового созревания</a:t>
            </a:r>
          </a:p>
          <a:p>
            <a:pPr eaLnBrk="1" hangingPunct="1">
              <a:defRPr/>
            </a:pPr>
            <a:endParaRPr lang="ru-RU" sz="28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ru-RU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404813"/>
            <a:ext cx="8015288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008000"/>
                </a:solidFill>
                <a:latin typeface="Century Gothic" pitchFamily="34" charset="0"/>
              </a:rPr>
              <a:t>Как проявляется чувство взрослости подростка?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Comic Sans MS" pitchFamily="66" charset="0"/>
              </a:rPr>
              <a:t>В желании, чтобы все – и взрослые и сверстники – относились к нему не как к маленькому, а как к взрослому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ru-RU" sz="24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Comic Sans MS" pitchFamily="66" charset="0"/>
              </a:rPr>
              <a:t>В стремлении к самостоятельности, желании оградить некоторые стороны своей жизни от вмешательства родителей</a:t>
            </a:r>
            <a:r>
              <a:rPr lang="ru-RU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                               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355976" y="2564904"/>
            <a:ext cx="3744342" cy="1295400"/>
          </a:xfrm>
          <a:prstGeom prst="cloudCallout">
            <a:avLst>
              <a:gd name="adj1" fmla="val -71338"/>
              <a:gd name="adj2" fmla="val -313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208713" y="2513013"/>
            <a:ext cx="95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0" y="2708920"/>
            <a:ext cx="496855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Претендует на </a:t>
            </a: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равноправие</a:t>
            </a:r>
          </a:p>
          <a:p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 </a:t>
            </a: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в отношениях со взрослыми </a:t>
            </a:r>
            <a:endParaRPr lang="ru-RU" sz="1600" b="1" i="1" dirty="0">
              <a:solidFill>
                <a:srgbClr val="990033"/>
              </a:solidFill>
              <a:latin typeface="Comic Sans MS" pitchFamily="66" charset="0"/>
            </a:endParaRPr>
          </a:p>
          <a:p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и </a:t>
            </a: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идет на конфликты, </a:t>
            </a:r>
            <a:endParaRPr lang="ru-RU" sz="1600" b="1" i="1" dirty="0">
              <a:solidFill>
                <a:srgbClr val="990033"/>
              </a:solidFill>
              <a:latin typeface="Comic Sans MS" pitchFamily="66" charset="0"/>
            </a:endParaRPr>
          </a:p>
          <a:p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отстаивая </a:t>
            </a: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свою «взрослую» позицию</a:t>
            </a: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4932040" y="5373216"/>
            <a:ext cx="3600400" cy="1152525"/>
          </a:xfrm>
          <a:prstGeom prst="cloudCallout">
            <a:avLst>
              <a:gd name="adj1" fmla="val -70509"/>
              <a:gd name="adj2" fmla="val -404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4767263" y="5105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5148064" y="5517232"/>
            <a:ext cx="3419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Вопросы внешности,  отношений со сверстниками, иногда учебы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4859338" y="4797425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7369175" y="288925"/>
            <a:ext cx="200025" cy="195263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04813"/>
            <a:ext cx="8412163" cy="60483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latin typeface="Comic Sans MS" pitchFamily="66" charset="0"/>
              </a:rPr>
              <a:t>Появляются собственные вкусы, взгляды, оценки, собственная линия поведения</a:t>
            </a:r>
          </a:p>
          <a:p>
            <a:pPr eaLnBrk="1" hangingPunct="1">
              <a:defRPr/>
            </a:pPr>
            <a:endParaRPr lang="ru-RU" sz="20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ru-RU" sz="20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Comic Sans MS" pitchFamily="66" charset="0"/>
              </a:rPr>
              <a:t>Появляется моральный «кодекс», предписывающий подросткам четкий стиль поведения в дружеских отношениях со сверстниками: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mic Sans MS" pitchFamily="66" charset="0"/>
              </a:rPr>
              <a:t>         </a:t>
            </a:r>
            <a:r>
              <a:rPr lang="ru-RU" sz="1800" b="1" i="1" dirty="0" smtClean="0">
                <a:latin typeface="Comic Sans MS" pitchFamily="66" charset="0"/>
              </a:rPr>
              <a:t>взаимная поддержка,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Comic Sans MS" pitchFamily="66" charset="0"/>
              </a:rPr>
              <a:t>          помощь в случае нужды,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Comic Sans MS" pitchFamily="66" charset="0"/>
              </a:rPr>
              <a:t>          уверенность в друге и доверие к нему,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Comic Sans MS" pitchFamily="66" charset="0"/>
              </a:rPr>
              <a:t>          защита друга в его отсутствие,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Comic Sans MS" pitchFamily="66" charset="0"/>
              </a:rPr>
              <a:t>          принятие успехов друга,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latin typeface="Comic Sans MS" pitchFamily="66" charset="0"/>
              </a:rPr>
              <a:t>          эмоциональный комфорт в общении.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CC6600"/>
                </a:solidFill>
                <a:latin typeface="Comic Sans MS" pitchFamily="66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Так как подросток во многом непоследователен и противоречив, он часто отступает от этого свода правил, но от друзей ожидает их неукоснительного соблюдения</a:t>
            </a:r>
            <a:endParaRPr lang="ru-RU" sz="2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004048" y="908720"/>
            <a:ext cx="3240360" cy="1008062"/>
          </a:xfrm>
          <a:prstGeom prst="cloudCallout">
            <a:avLst>
              <a:gd name="adj1" fmla="val -76880"/>
              <a:gd name="adj2" fmla="val -46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508625" y="147478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20072" y="981075"/>
            <a:ext cx="2879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Все нестабильно, взгляды могут измениться через неделю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516688" y="2852738"/>
            <a:ext cx="2627312" cy="865187"/>
          </a:xfrm>
          <a:prstGeom prst="cloudCallout">
            <a:avLst>
              <a:gd name="adj1" fmla="val -76125"/>
              <a:gd name="adj2" fmla="val -553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659563" y="3068638"/>
            <a:ext cx="2484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 dirty="0">
                <a:solidFill>
                  <a:srgbClr val="990033"/>
                </a:solidFill>
                <a:latin typeface="Comic Sans MS" pitchFamily="66" charset="0"/>
              </a:rPr>
              <a:t>«Один за всех и все за одного»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543800" cy="431800"/>
          </a:xfrm>
        </p:spPr>
        <p:txBody>
          <a:bodyPr/>
          <a:lstStyle/>
          <a:p>
            <a:pPr algn="ctr" eaLnBrk="1" hangingPunct="1"/>
            <a:r>
              <a:rPr lang="ru-RU" sz="2400" b="1" dirty="0" smtClean="0"/>
              <a:t>Памятка для родителей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424862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Старайтесь говорить со своим ребенком открыто и откровенно на самые деликатные темы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Опасайтесь получения вашим ребенком информации из чужих уст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Если Вы чего-то не знаете или в чем-то сомневаетесь, не стесняйтесь сказать об этом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Постарайтесь сделать так, чтобы ваши дети не воспринимали сексуальные отношения как нечто постыдное и грязное. От этого зависит их физиологическое взросление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В период полового созревания мальчикам важно получать поддержку со стороны мам, а девочкам- со стороны пап.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Проявляйте ласку к своим детям, демонстрируйте им свою любовь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Будьте особенно внимательны и наблюдательны, обращайте внимание на любые изменения в поведении своего ребенка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Старайтесь защитить своего ребенка всеми возможными средствами, если он в этом нуждается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В самостоятельности ребенка не следует видеть угрозу лишиться его. Помните, что ребенку нужна не столько самостоятельность, сколько право на нее.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/>
              <a:t>Не перегружайте ребенка опекой и контролем</a:t>
            </a:r>
          </a:p>
          <a:p>
            <a:pPr eaLnBrk="1" hangingPunct="1">
              <a:lnSpc>
                <a:spcPct val="90000"/>
              </a:lnSpc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250"/>
            <a:ext cx="7772400" cy="61214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Анкетирование родителей по теме: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«Первые проблемы подросткового возраста»</a:t>
            </a:r>
          </a:p>
          <a:p>
            <a:pPr>
              <a:defRPr/>
            </a:pPr>
            <a:r>
              <a:rPr lang="ru-RU" sz="2400" dirty="0" smtClean="0"/>
              <a:t>1. Можете ли вы подтвердить или опровергнуть с помощью ответов «да» или «нет», что ваш ребенок стал больше интересоваться: </a:t>
            </a:r>
            <a:br>
              <a:rPr lang="ru-RU" sz="2400" dirty="0" smtClean="0"/>
            </a:br>
            <a:r>
              <a:rPr lang="ru-RU" sz="2400" dirty="0" smtClean="0"/>
              <a:t>А. Своей внешностью; Б. Своим весом и ростом; В. Гигиеной собственного тела; Г. Противоположным полом. </a:t>
            </a:r>
            <a:br>
              <a:rPr lang="ru-RU" sz="2400" dirty="0" smtClean="0"/>
            </a:br>
            <a:r>
              <a:rPr lang="ru-RU" sz="2400" dirty="0" smtClean="0"/>
              <a:t>2. Что он стал больше: </a:t>
            </a:r>
            <a:br>
              <a:rPr lang="ru-RU" sz="2400" dirty="0" smtClean="0"/>
            </a:br>
            <a:r>
              <a:rPr lang="ru-RU" sz="2400" dirty="0" smtClean="0"/>
              <a:t>А. Общаться с друзьями по телефону; Б. Проводить время с друзьями вне дома; В. Проводить время у зеркала; Г. Обращать внимание на свою одежду. </a:t>
            </a:r>
            <a:br>
              <a:rPr lang="ru-RU" sz="2400" dirty="0" smtClean="0"/>
            </a:br>
            <a:r>
              <a:rPr lang="ru-RU" sz="2400" dirty="0" smtClean="0"/>
              <a:t>3. В личностном плане он стал: </a:t>
            </a:r>
            <a:br>
              <a:rPr lang="ru-RU" sz="2400" dirty="0" smtClean="0"/>
            </a:br>
            <a:r>
              <a:rPr lang="ru-RU" sz="2400" dirty="0" smtClean="0"/>
              <a:t>А. Более скрытным; Б. Менее реагирующим на родительскую ласку и внимание; В. Чутко реагирующим на замечания в свой адрес; Г. Менее ответственным в учебной деятельности.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8000"/>
                </a:solidFill>
                <a:latin typeface="Century Gothic" pitchFamily="34" charset="0"/>
              </a:rPr>
              <a:t>Подростковый возраст </a:t>
            </a:r>
            <a:r>
              <a:rPr lang="ru-RU" sz="3600" dirty="0" smtClean="0">
                <a:solidFill>
                  <a:srgbClr val="008000"/>
                </a:solidFill>
                <a:latin typeface="Century Gothic" pitchFamily="34" charset="0"/>
              </a:rPr>
              <a:t>(11-15 лет)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Перестройка  организма  ребенка –</a:t>
            </a:r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 половое созревание</a:t>
            </a:r>
          </a:p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Границы этого периода достаточно неопределенны</a:t>
            </a:r>
          </a:p>
          <a:p>
            <a:pPr eaLnBrk="1" hangingPunct="1">
              <a:defRPr/>
            </a:pPr>
            <a:r>
              <a:rPr lang="ru-RU" b="1" smtClean="0">
                <a:latin typeface="Comic Sans MS" pitchFamily="66" charset="0"/>
              </a:rPr>
              <a:t>Протекает трудно и для ребенка, и для близких ему взрослых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CC6600"/>
                </a:solidFill>
                <a:latin typeface="Comic Sans MS" pitchFamily="66" charset="0"/>
              </a:rPr>
              <a:t>Подростковый возраст называют затянувшимся кризисом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9752" y="764704"/>
            <a:ext cx="6408712" cy="1600200"/>
          </a:xfrm>
        </p:spPr>
        <p:txBody>
          <a:bodyPr/>
          <a:lstStyle/>
          <a:p>
            <a:pPr eaLnBrk="1" hangingPunct="1"/>
            <a:r>
              <a:rPr lang="ru-RU" dirty="0" smtClean="0"/>
              <a:t>Что с ними происходит?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/>
          <a:lstStyle/>
          <a:p>
            <a:pPr eaLnBrk="1" hangingPunct="1"/>
            <a:r>
              <a:rPr lang="ru-RU" sz="2600" dirty="0" smtClean="0"/>
              <a:t>Развитие подростка – это начало поиска себя, своего уникального «Я».</a:t>
            </a:r>
          </a:p>
          <a:p>
            <a:pPr eaLnBrk="1" hangingPunct="1"/>
            <a:r>
              <a:rPr lang="ru-RU" sz="2600" dirty="0" smtClean="0"/>
              <a:t>Путь становления индивидуальности</a:t>
            </a:r>
          </a:p>
          <a:p>
            <a:pPr eaLnBrk="1" hangingPunct="1"/>
            <a:r>
              <a:rPr lang="ru-RU" sz="2600" dirty="0" smtClean="0"/>
              <a:t>Время обострения проблем, когда часто возникает взаимо</a:t>
            </a:r>
            <a:r>
              <a:rPr lang="ru-RU" sz="2600" dirty="0" smtClean="0">
                <a:solidFill>
                  <a:srgbClr val="FF0000"/>
                </a:solidFill>
              </a:rPr>
              <a:t>не</a:t>
            </a:r>
            <a:r>
              <a:rPr lang="ru-RU" sz="2600" dirty="0" smtClean="0"/>
              <a:t>понимание детей и взрослых.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6250"/>
            <a:ext cx="252095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07375" cy="52562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Ребенок вынужден постоянно приспосабливаться к физическим и физиологическим изменениям, происходящим в его организме, переживать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«гормональную бурю».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Подростки как будто все время находятся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в состоянии стресса.</a:t>
            </a:r>
          </a:p>
        </p:txBody>
      </p:sp>
      <p:pic>
        <p:nvPicPr>
          <p:cNvPr id="7171" name="Picture 7" descr="j029382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4724400"/>
            <a:ext cx="1744663" cy="183673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510588" cy="9334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8000"/>
                </a:solidFill>
                <a:latin typeface="Century Gothic" pitchFamily="34" charset="0"/>
              </a:rPr>
              <a:t>Новый </a:t>
            </a:r>
            <a:r>
              <a:rPr lang="ru-RU" sz="4000" b="1" i="1" dirty="0" smtClean="0">
                <a:solidFill>
                  <a:srgbClr val="008000"/>
                </a:solidFill>
                <a:latin typeface="Century Gothic" pitchFamily="34" charset="0"/>
              </a:rPr>
              <a:t>образ физического «Я»</a:t>
            </a:r>
            <a:endParaRPr lang="ru-RU" sz="4000" b="1" dirty="0" smtClean="0">
              <a:solidFill>
                <a:srgbClr val="008000"/>
              </a:solidFill>
              <a:latin typeface="Century Gothic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3999" cy="53289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Резко повышается интерес к своей внешности: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Comic Sans MS" pitchFamily="66" charset="0"/>
              </a:rPr>
              <a:t>Ребенок остро переживает все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изъяны внешности</a:t>
            </a:r>
            <a:r>
              <a:rPr lang="ru-RU" sz="2800" dirty="0" smtClean="0">
                <a:latin typeface="Comic Sans MS" pitchFamily="66" charset="0"/>
              </a:rPr>
              <a:t>, действительные и мнимые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Comic Sans MS" pitchFamily="66" charset="0"/>
              </a:rPr>
              <a:t>Непропорциональность частей тела, неловкость движений, неправильность черт лица, кожа, теряющая детскую чистоту, излишний вес или худоба – все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расстраивает</a:t>
            </a:r>
            <a:r>
              <a:rPr lang="ru-RU" sz="2800" dirty="0" smtClean="0">
                <a:latin typeface="Comic Sans MS" pitchFamily="66" charset="0"/>
              </a:rPr>
              <a:t>, а иногда приводит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к чувству неполноценности, замкнутости, даже неврозу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Comic Sans MS" pitchFamily="66" charset="0"/>
              </a:rPr>
              <a:t>Тяжелые эмоциональные реакции на свою внешность смягчаются при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теплых, доверительных отношениях</a:t>
            </a:r>
            <a:r>
              <a:rPr lang="ru-RU" sz="2800" dirty="0" smtClean="0">
                <a:latin typeface="Comic Sans MS" pitchFamily="66" charset="0"/>
              </a:rPr>
              <a:t> с близкими взрослыми, которые должны проявить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и понимание, и тактичность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510588" cy="1149499"/>
          </a:xfrm>
        </p:spPr>
        <p:txBody>
          <a:bodyPr/>
          <a:lstStyle/>
          <a:p>
            <a:pPr eaLnBrk="1" hangingPunct="1"/>
            <a:r>
              <a:rPr lang="ru-RU" dirty="0" smtClean="0"/>
              <a:t>Ничего особенного, просто они взрослеют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7" y="1412776"/>
            <a:ext cx="9577064" cy="432635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100" dirty="0" smtClean="0"/>
              <a:t>Эмоциональная возбудимость в юношеском возрасте повышена, что связано с гормональной и физиологической перестройкой организма, бурными психическими процессами, происходящими в головном мозге. Психическая неуравновешенность, резкая смена настроения, раздражительность, тревожность, замкнутость, застенчивость - эти черты характера, проявляющиеся в подростковом возрасте, осложняют отношения с окружающими, ведут к конфликтам со сверстниками и родителями.</a:t>
            </a:r>
          </a:p>
          <a:p>
            <a:pPr eaLnBrk="1" hangingPunct="1">
              <a:lnSpc>
                <a:spcPct val="150000"/>
              </a:lnSpc>
            </a:pPr>
            <a:r>
              <a:rPr lang="ru-RU" sz="2100" dirty="0" smtClean="0"/>
              <a:t>  Замкнутость, чувство собственной неполноценности, свойственные этому возрасту, иногда перерастают в самоизоляцию, затрудняющую общение с окружающими и выбор жизненного пути.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60648"/>
            <a:ext cx="9144000" cy="3860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Критическое отношение к прежним авторитетам.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Повышенные затраты ресурсов организма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Эмоциональная неустойчивость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dirty="0" smtClean="0"/>
              <a:t>     (неожиданные переходы от радужных надежд к унынию и пессимизму).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Подростки противоречивы: в семье они стремятся к своей независимости, праву поступать по-своему, а среди сверстников они соглашатели, проявляющие чрезмерную зависимость от чужого мнения.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Интерес к противоположному полу, повышается внимание к своей  внешности. Подростки могут страдать от заниженной самооценки,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000" dirty="0" smtClean="0"/>
              <a:t>     становиться застенчивыми, домоседами 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dirty="0" smtClean="0"/>
          </a:p>
        </p:txBody>
      </p:sp>
      <p:pic>
        <p:nvPicPr>
          <p:cNvPr id="7171" name="Picture 3" descr="Купи игрушку!!!!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7894" y="4941168"/>
            <a:ext cx="235610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5536" y="1556792"/>
            <a:ext cx="85693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B7E7FF"/>
              </a:buClr>
              <a:buSzPct val="70000"/>
              <a:buFont typeface="Wingdings" pitchFamily="2" charset="2"/>
              <a:buNone/>
            </a:pPr>
            <a:r>
              <a:rPr lang="ru-RU" sz="2400" dirty="0">
                <a:solidFill>
                  <a:srgbClr val="FFFFFF"/>
                </a:solidFill>
              </a:rPr>
              <a:t>Эти </a:t>
            </a:r>
            <a:r>
              <a:rPr lang="ru-RU" sz="2400" dirty="0">
                <a:solidFill>
                  <a:srgbClr val="FFFFFF"/>
                </a:solidFill>
              </a:rPr>
              <a:t>типичные проблемы подросткового возраста лавиной обрушиваются на неокрепшую психику еще недавнего ребенка, вызывая изменения в его поведении и недоумение и раздражение у родителей.</a:t>
            </a:r>
          </a:p>
          <a:p>
            <a:pPr>
              <a:spcBef>
                <a:spcPct val="50000"/>
              </a:spcBef>
            </a:pPr>
            <a:endParaRPr lang="ru-RU" sz="2400" dirty="0">
              <a:solidFill>
                <a:srgbClr val="FFFFFF"/>
              </a:solidFill>
            </a:endParaRPr>
          </a:p>
        </p:txBody>
      </p:sp>
      <p:pic>
        <p:nvPicPr>
          <p:cNvPr id="3" name="Рисунок 2" descr="tajnaja-zhizn-podrostkov-kak-uderzh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005064"/>
            <a:ext cx="2947392" cy="22989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Облака</vt:lpstr>
      <vt:lpstr>Слайд 1</vt:lpstr>
      <vt:lpstr>Слайд 2</vt:lpstr>
      <vt:lpstr>Подростковый возраст (11-15 лет)</vt:lpstr>
      <vt:lpstr>Что с ними происходит?</vt:lpstr>
      <vt:lpstr>Ребенок вынужден постоянно приспосабливаться к физическим и физиологическим изменениям, происходящим в его организме, переживать «гормональную бурю». Подростки как будто все время находятся в состоянии стресса.</vt:lpstr>
      <vt:lpstr>Новый образ физического «Я»</vt:lpstr>
      <vt:lpstr>Ничего особенного, просто они взрослеют</vt:lpstr>
      <vt:lpstr>Слайд 8</vt:lpstr>
      <vt:lpstr>Слайд 9</vt:lpstr>
      <vt:lpstr>Подражание взрослым</vt:lpstr>
      <vt:lpstr>Чувство взрослости -</vt:lpstr>
      <vt:lpstr>Как проявляется чувство взрослости подростка?</vt:lpstr>
      <vt:lpstr>Слайд 13</vt:lpstr>
      <vt:lpstr>Памятка для родителей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</cp:revision>
  <dcterms:created xsi:type="dcterms:W3CDTF">2014-08-25T18:13:05Z</dcterms:created>
  <dcterms:modified xsi:type="dcterms:W3CDTF">2014-08-25T18:13:58Z</dcterms:modified>
</cp:coreProperties>
</file>