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2" r:id="rId3"/>
    <p:sldId id="265" r:id="rId4"/>
    <p:sldId id="284" r:id="rId5"/>
    <p:sldId id="285" r:id="rId6"/>
    <p:sldId id="263" r:id="rId7"/>
    <p:sldId id="303" r:id="rId8"/>
    <p:sldId id="272" r:id="rId9"/>
    <p:sldId id="275" r:id="rId10"/>
    <p:sldId id="286" r:id="rId11"/>
    <p:sldId id="300" r:id="rId12"/>
    <p:sldId id="302" r:id="rId13"/>
    <p:sldId id="276" r:id="rId14"/>
    <p:sldId id="280" r:id="rId15"/>
    <p:sldId id="282" r:id="rId16"/>
    <p:sldId id="283" r:id="rId17"/>
    <p:sldId id="298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00523-B579-4F35-B960-F840CC8A65D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4AC6CC-2B2C-4448-B5D7-E3E61B95D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5651BA-23DE-4C07-AD9C-EB58B061409B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52948-EE78-495C-913F-8B617335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AF82-2A59-4ED2-BDE7-062899FF52F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7FF7-7FC5-4D00-9292-E1CEE8B2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BE13-022D-417F-9030-E39D29B62E8B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72DD-AF3E-4979-AAC3-767EEFBD1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E7B1-750D-4C57-96CF-0995BC67DFC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A5A9-77D6-4963-895D-8B328F93A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133FFA-0C73-4699-A97B-2353889D31A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6672C3-D558-433C-B358-788449CA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1511-4700-4B80-98F8-707071690B0D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0416-6C81-4488-9810-013A4D5A5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A15D4F-C742-4D74-B570-7FBDD64D339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7897F-D22A-4144-BCAF-512CCFF9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1154-D88E-47C5-9177-7EEB97F5A41D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6CE4-8880-4652-A4A8-381776F9D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0A5669-77BE-4C71-B6E8-B3838A38FBA3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C6F403-6591-41D2-8FA7-3302B006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E86F4-4B0C-4C86-ACD2-1C25FBE7746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AB74DA-5966-47DF-AFD2-5793D1866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8707E-D3B2-4CED-8DFF-3BC33B930AB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91FBAD-C921-4F2F-8923-168595BE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1236F24-9CA9-4F2B-97FF-B0E2A23DEC0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2635344-F0EF-4AFD-862E-0EA226E5E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6" r:id="rId10"/>
    <p:sldLayoutId id="214748371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8358187" cy="4714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Профилактика эмоционального выгорания и поддержка психического здоровья педагогов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5286375"/>
            <a:ext cx="7316787" cy="1571625"/>
          </a:xfrm>
        </p:spPr>
        <p:txBody>
          <a:bodyPr/>
          <a:lstStyle/>
          <a:p>
            <a:pPr marL="26988" eaLnBrk="1" hangingPunct="1"/>
            <a:r>
              <a:rPr lang="ru-RU" b="1" i="1" smtClean="0">
                <a:solidFill>
                  <a:srgbClr val="770F62"/>
                </a:solidFill>
              </a:rPr>
              <a:t>Психологическая служба </a:t>
            </a:r>
          </a:p>
          <a:p>
            <a:pPr marL="26988" eaLnBrk="1" hangingPunct="1"/>
            <a:r>
              <a:rPr lang="ru-RU" b="1" i="1" smtClean="0">
                <a:solidFill>
                  <a:srgbClr val="770F62"/>
                </a:solidFill>
              </a:rPr>
              <a:t>МАОУ «Лицей №62»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919663"/>
            <a:ext cx="20716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14338"/>
            <a:ext cx="12858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2940050" y="122238"/>
            <a:ext cx="62277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1200" b="1" i="1">
              <a:solidFill>
                <a:srgbClr val="770F62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ф</a:t>
            </a:r>
            <a:r>
              <a:rPr lang="en-GB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447800"/>
            <a:ext cx="4286250" cy="512445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Различные движения потягивания и расслабления мышц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Посещение бассейна, тренажерного зала, занятия йогой и т.д.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28813"/>
            <a:ext cx="4048125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7762" cy="868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</a:t>
            </a: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214438"/>
            <a:ext cx="7786687" cy="503396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РЕЛАКСАЦИЯ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— это метод, с помощью которого можно частично или полностью избавляться от физического или психического напряжения.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00438"/>
            <a:ext cx="3529013" cy="23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3240087" cy="24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Pictures\imagesCAAEW0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6528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Users\User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75" y="404813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User\Pictures\imagesCADMNW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3644900"/>
            <a:ext cx="37861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Users\User\Pictures\imagesCAOLDSJ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0605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Users\User\Pictures\imagesCAU20S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933825"/>
            <a:ext cx="32686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2. ЕСТЕСТВЕННЫЕ СПОСОБЫ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РЕГУЛЯЦИИ ОРГАНИЗМА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5" y="1500188"/>
            <a:ext cx="6648450" cy="48006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длительный сон,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вкусная еда,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общение с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природой 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животными,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движение,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танцы,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музыка.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" y="3571875"/>
            <a:ext cx="17843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AXO-1\Рабочий стол\КАРТИНКИ\отпустите\Офигевший к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500188"/>
            <a:ext cx="1643063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C:\Documents and Settings\AXO-1\Рабочий стол\КАРТИНКИ\с телефона 2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857875"/>
            <a:ext cx="781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718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29256" y="3786190"/>
            <a:ext cx="1333504" cy="188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215188" y="3714750"/>
            <a:ext cx="159385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XO-1\Рабочий стол\КАРТИНКИ\маи рисунки\презентация\got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00" y="1500188"/>
            <a:ext cx="127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939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ЕСТЕСТВЕННЫЕ СПОСОБЫ РЕГУЛЯЦИИ ОРГАНИЗМА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643063" y="2428875"/>
            <a:ext cx="7291387" cy="38195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баня, сауна, массаж;</a:t>
            </a:r>
          </a:p>
          <a:p>
            <a:pPr eaLnBrk="1" hangingPunct="1"/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горячая ванна </a:t>
            </a:r>
            <a:endParaRPr lang="en-US" sz="5400" b="1" smtClean="0">
              <a:solidFill>
                <a:srgbClr val="852F74"/>
              </a:solidFill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с пеной; </a:t>
            </a:r>
          </a:p>
          <a:p>
            <a:pPr eaLnBrk="1" hangingPunct="1"/>
            <a:r>
              <a:rPr lang="en-US" sz="5400" b="1" smtClean="0">
                <a:solidFill>
                  <a:srgbClr val="852F74"/>
                </a:solidFill>
                <a:latin typeface="Cambria" pitchFamily="18" charset="0"/>
              </a:rPr>
              <a:t>SPA-</a:t>
            </a:r>
            <a:r>
              <a:rPr lang="ru-RU" sz="5400" b="1" smtClean="0">
                <a:solidFill>
                  <a:srgbClr val="852F74"/>
                </a:solidFill>
                <a:latin typeface="Cambria" pitchFamily="18" charset="0"/>
              </a:rPr>
              <a:t>процедуры.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1428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00500"/>
            <a:ext cx="15716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434387" cy="14398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3. Способы эмоциональной саморегуляции: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050" y="1785938"/>
            <a:ext cx="7092950" cy="5072062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смех, улыбка, юмор;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размышления о хорошем, приятном;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рассматривание цветов в помещении, пейзажа за окном, фотографий, других приятных или дорогих вещей;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мысленное обращение к высшим силам (Богу, Вселенной, великой идее);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Picture 2" descr="C:\Documents and Settings\AXO-1\Рабочий стол\КАРТИНКИ\с телефона 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XO-1\Рабочий стол\КАРТИНКИ\маи рисунки\презентация\Camom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1643062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Способы эмоциональной саморегуляции:</a:t>
            </a: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1357313"/>
            <a:ext cx="6862762" cy="5286375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«купание» (реальное или мысленное) в солнечных лучах;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вдыхание свежего воздуха;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чтение стихов;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высказывание похвалы, комплиментов кому-либо просто так.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Занятие любимым делом - хобби 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600" dirty="0"/>
          </a:p>
        </p:txBody>
      </p:sp>
      <p:pic>
        <p:nvPicPr>
          <p:cNvPr id="4" name="Picture 4" descr="C:\Documents and Settings\AXO-1\Рабочий стол\КАРТИНКИ\с телефона 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28750"/>
            <a:ext cx="18986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AXO-1\Рабочий стол\КАРТИНКИ\с телефона 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00500"/>
            <a:ext cx="192881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12144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САМОВНУШЕНИЕ И САМОПООЩРЕНИЕ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643063" y="1214438"/>
            <a:ext cx="7291387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Находите возможность хвалить себя в течение рабочего дня </a:t>
            </a:r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не менее 3–5 раз.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В случае даже незначительных успехов целесообразно хвалить себя, мысленно говоря:</a:t>
            </a:r>
            <a:br>
              <a:rPr lang="ru-RU" b="1" smtClean="0">
                <a:solidFill>
                  <a:srgbClr val="852F74"/>
                </a:solidFill>
                <a:latin typeface="Cambria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«МОЛОДЕЦ!», «УМНИЦА!», «ЗДОРОВО ПОЛУЧИЛОСЬ!», «Я ОТЛИЧНО СПРАВИЛАСЬ!», «КАК Я ЛЮБЛЮ СЕБЯ!».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Дарите себе подарочки и милые безделушки.</a:t>
            </a:r>
          </a:p>
        </p:txBody>
      </p:sp>
      <p:pic>
        <p:nvPicPr>
          <p:cNvPr id="30723" name="Picture 2" descr="C:\Documents and Settings\AXO-1\Рабочий стол\КАРТИНКИ\с телефона 2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0"/>
            <a:ext cx="12858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Documents and Settings\AXO-1\Рабочий стол\КАРТИНКИ\с телефона 2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0" y="142875"/>
            <a:ext cx="20891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C:\Documents and Settings\AXO-1\Рабочий стол\КАРТИНКИ\с телефона 24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572000"/>
            <a:ext cx="1190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/>
                </a:solidFill>
                <a:latin typeface="Cambria" pitchFamily="18" charset="0"/>
              </a:rPr>
              <a:t>ВЫВОДЫ: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5053013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852F74"/>
                </a:solidFill>
                <a:latin typeface="Cambria" pitchFamily="18" charset="0"/>
              </a:rPr>
              <a:t>ЗАБОТЬТЕСЬ О СВОЕМ ПСИХИЧЕСКОМ ЗДОРОВЬЕ, КОЛЛЕГИ!</a:t>
            </a:r>
          </a:p>
          <a:p>
            <a:pPr eaLnBrk="1" hangingPunct="1"/>
            <a:r>
              <a:rPr lang="ru-RU" sz="4400" b="1" smtClean="0">
                <a:solidFill>
                  <a:srgbClr val="852F74"/>
                </a:solidFill>
                <a:latin typeface="Cambria" pitchFamily="18" charset="0"/>
              </a:rPr>
              <a:t>НЕ ДОВОДИТЕ УРОВЕНЬ ПСИХИЧЕСКИХ НАРУЗОК ДО КРИТИЧЕСКИХ!</a:t>
            </a:r>
          </a:p>
          <a:p>
            <a:pPr eaLnBrk="1" hangingPunct="1"/>
            <a:endParaRPr lang="ru-RU" smtClean="0"/>
          </a:p>
        </p:txBody>
      </p:sp>
      <p:pic>
        <p:nvPicPr>
          <p:cNvPr id="31747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14313"/>
            <a:ext cx="1714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214938"/>
            <a:ext cx="1714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ГЛАВНЫЙ СЕКРЕТ</a:t>
            </a:r>
            <a: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–</a:t>
            </a:r>
            <a:b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</a:b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УЛЫБКА!!!</a:t>
            </a: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357313"/>
            <a:ext cx="7027863" cy="5260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Немного истории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785813" y="857250"/>
            <a:ext cx="8358187" cy="6000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solidFill>
                  <a:srgbClr val="772754"/>
                </a:solidFill>
                <a:latin typeface="Cambria" pitchFamily="18" charset="0"/>
              </a:rPr>
              <a:t>   </a:t>
            </a: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Термин «burnout» («выгорание», «сгорание») предложил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 Г. Фрейденбергер в 1974 г.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 для описания деморализации, разочарования и крайней усталости, наблюдаемых у специалистов, работающих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 в системе профессий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852F74"/>
                </a:solidFill>
                <a:latin typeface="Cambria" pitchFamily="18" charset="0"/>
              </a:rPr>
              <a:t>  «человек-человек». </a:t>
            </a:r>
          </a:p>
          <a:p>
            <a:pPr eaLnBrk="1" hangingPunct="1"/>
            <a:endParaRPr lang="ru-RU" smtClean="0"/>
          </a:p>
        </p:txBody>
      </p:sp>
      <p:pic>
        <p:nvPicPr>
          <p:cNvPr id="15363" name="Picture 4" descr="LECTURE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5857875" y="4500563"/>
            <a:ext cx="30718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214813"/>
            <a:ext cx="7499350" cy="1857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СПАСИБО ЗА ВНИМАНИЕ!</a:t>
            </a:r>
            <a:endParaRPr lang="ru-RU" sz="9600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C:\Documents and Settings\AXO-1\Рабочий стол\КАРТИНКИ\маи рисунки\презентация\flow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42875"/>
            <a:ext cx="4953000" cy="3714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Подзаголовок 2"/>
          <p:cNvSpPr txBox="1">
            <a:spLocks/>
          </p:cNvSpPr>
          <p:nvPr/>
        </p:nvSpPr>
        <p:spPr bwMode="auto">
          <a:xfrm rot="-5400000">
            <a:off x="-2590006" y="3198019"/>
            <a:ext cx="62293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1600" b="1" i="1">
              <a:solidFill>
                <a:srgbClr val="770F62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Cambria" pitchFamily="18" charset="0"/>
              </a:rPr>
              <a:t>ЭМОЦИОНАЛЬНОЕ выгорание  – </a:t>
            </a:r>
            <a:endParaRPr lang="ru-RU" sz="5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571625"/>
            <a:ext cx="7499350" cy="4676775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852F74"/>
                </a:solidFill>
                <a:latin typeface="Cambria" pitchFamily="18" charset="0"/>
              </a:rPr>
              <a:t>это синдром,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852F74"/>
                </a:solidFill>
                <a:latin typeface="Cambria" pitchFamily="18" charset="0"/>
              </a:rPr>
              <a:t>развивающийся на фоне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852F74"/>
                </a:solidFill>
                <a:latin typeface="Cambria" pitchFamily="18" charset="0"/>
              </a:rPr>
              <a:t>хронического стресса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852F74"/>
                </a:solidFill>
                <a:latin typeface="Cambria" pitchFamily="18" charset="0"/>
              </a:rPr>
              <a:t>ведущий к истощению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852F74"/>
                </a:solidFill>
                <a:latin typeface="Cambria" pitchFamily="18" charset="0"/>
              </a:rPr>
              <a:t>эмоциональных,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852F74"/>
                </a:solidFill>
                <a:latin typeface="Cambria" pitchFamily="18" charset="0"/>
              </a:rPr>
              <a:t>Энергетических и личностных ресурсов работающего человека.</a:t>
            </a:r>
          </a:p>
        </p:txBody>
      </p:sp>
      <p:pic>
        <p:nvPicPr>
          <p:cNvPr id="1026" name="Picture 2" descr="C:\Documents and Settings\AXO-1\Рабочий стол\КАРТИНКИ\с телефона 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642938"/>
            <a:ext cx="1143000" cy="164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939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Причины напряженности педагога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Cambria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928688" y="1773238"/>
            <a:ext cx="8215312" cy="50847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Особая ответственность педагога за выполнение своих профессиональных функций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Загруженность рабочего дня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Высокие эмоциональные и интеллектуальные нагрузки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Чувствительность к имеющимся трудностям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Неблагоприятные социальные условия и психологическая обстановка дома или на работе</a:t>
            </a:r>
          </a:p>
          <a:p>
            <a:pPr eaLnBrk="1" hangingPunct="1">
              <a:lnSpc>
                <a:spcPct val="7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Требование творческого отношения к профессиональной деятельности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52F74"/>
                </a:solidFill>
                <a:latin typeface="Cambria" pitchFamily="18" charset="0"/>
              </a:rPr>
              <a:t>Нестабильность заработной платы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1303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Проявление СЭВ у педагогов</a:t>
            </a:r>
            <a:b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 (по стажу работы):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000125" y="1773238"/>
            <a:ext cx="814387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Чаще всего у педагогов со стажем работы от 5 до 7 и от 7 до 10 лет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8–11% – от 1 года до 3 лет, и у педагогов с 10-летним стажем (адаптация в ОУ, у педагогов со стажем более 10 лет выработаны определенные способы саморегуляции и психологической защиты)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852F74"/>
                </a:solidFill>
                <a:latin typeface="Cambria" pitchFamily="18" charset="0"/>
              </a:rPr>
              <a:t>22% – от 15 до 20 лет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8684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Стадии эмоционального выгорания: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2571750"/>
            <a:ext cx="5946775" cy="3929063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1 .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Снижение самооценки.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2. Стадия одиночества.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3.  Эмоциональное истощение, 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соматизация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ПОТЕРЯ ТРУДОСПОСОБНОСТИ!</a:t>
            </a:r>
          </a:p>
        </p:txBody>
      </p:sp>
      <p:pic>
        <p:nvPicPr>
          <p:cNvPr id="1027" name="Picture 3" descr="C:\Documents and Settings\AXO-1\Рабочий стол\КАРТИНКИ\с телефона 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852738"/>
            <a:ext cx="1785938" cy="274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58888" y="620713"/>
            <a:ext cx="877887" cy="2376487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1"/>
          <p:cNvSpPr/>
          <p:nvPr/>
        </p:nvSpPr>
        <p:spPr>
          <a:xfrm>
            <a:off x="2825750" y="1557338"/>
            <a:ext cx="877888" cy="2376487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1"/>
          <p:cNvSpPr/>
          <p:nvPr/>
        </p:nvSpPr>
        <p:spPr>
          <a:xfrm>
            <a:off x="4392613" y="2060575"/>
            <a:ext cx="877887" cy="2376488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"/>
          <p:cNvSpPr/>
          <p:nvPr/>
        </p:nvSpPr>
        <p:spPr>
          <a:xfrm>
            <a:off x="5959475" y="2744788"/>
            <a:ext cx="877888" cy="2376487"/>
          </a:xfrm>
          <a:custGeom>
            <a:avLst/>
            <a:gdLst/>
            <a:ahLst/>
            <a:cxnLst/>
            <a:rect l="l" t="t" r="r" b="b"/>
            <a:pathLst>
              <a:path w="1152129" h="3117787">
                <a:moveTo>
                  <a:pt x="420200" y="682484"/>
                </a:moveTo>
                <a:lnTo>
                  <a:pt x="576065" y="1181249"/>
                </a:lnTo>
                <a:lnTo>
                  <a:pt x="731348" y="684339"/>
                </a:lnTo>
                <a:cubicBezTo>
                  <a:pt x="685069" y="707637"/>
                  <a:pt x="632729" y="720080"/>
                  <a:pt x="577483" y="720080"/>
                </a:cubicBezTo>
                <a:cubicBezTo>
                  <a:pt x="520851" y="720080"/>
                  <a:pt x="467272" y="707005"/>
                  <a:pt x="420200" y="682484"/>
                </a:cubicBezTo>
                <a:close/>
                <a:moveTo>
                  <a:pt x="577483" y="0"/>
                </a:moveTo>
                <a:cubicBezTo>
                  <a:pt x="776328" y="0"/>
                  <a:pt x="937523" y="161195"/>
                  <a:pt x="937523" y="360040"/>
                </a:cubicBezTo>
                <a:cubicBezTo>
                  <a:pt x="937523" y="486356"/>
                  <a:pt x="872475" y="597478"/>
                  <a:pt x="773771" y="661312"/>
                </a:cubicBezTo>
                <a:cubicBezTo>
                  <a:pt x="995282" y="747357"/>
                  <a:pt x="1152129" y="982991"/>
                  <a:pt x="1152129" y="1259444"/>
                </a:cubicBezTo>
                <a:lnTo>
                  <a:pt x="1152129" y="1901330"/>
                </a:lnTo>
                <a:lnTo>
                  <a:pt x="912406" y="1901330"/>
                </a:lnTo>
                <a:lnTo>
                  <a:pt x="1152128" y="3117787"/>
                </a:lnTo>
                <a:lnTo>
                  <a:pt x="773020" y="3117787"/>
                </a:lnTo>
                <a:lnTo>
                  <a:pt x="580324" y="2270643"/>
                </a:lnTo>
                <a:lnTo>
                  <a:pt x="552736" y="2270643"/>
                </a:lnTo>
                <a:lnTo>
                  <a:pt x="360040" y="3117787"/>
                </a:lnTo>
                <a:lnTo>
                  <a:pt x="0" y="3117787"/>
                </a:lnTo>
                <a:lnTo>
                  <a:pt x="239722" y="1901330"/>
                </a:lnTo>
                <a:lnTo>
                  <a:pt x="0" y="1901330"/>
                </a:lnTo>
                <a:lnTo>
                  <a:pt x="0" y="1259444"/>
                </a:lnTo>
                <a:cubicBezTo>
                  <a:pt x="0" y="982318"/>
                  <a:pt x="157610" y="746211"/>
                  <a:pt x="379947" y="660635"/>
                </a:cubicBezTo>
                <a:cubicBezTo>
                  <a:pt x="281970" y="596585"/>
                  <a:pt x="217443" y="485848"/>
                  <a:pt x="217443" y="360040"/>
                </a:cubicBezTo>
                <a:cubicBezTo>
                  <a:pt x="217443" y="161195"/>
                  <a:pt x="378638" y="0"/>
                  <a:pt x="57748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08925" y="3789363"/>
            <a:ext cx="431800" cy="2087562"/>
          </a:xfrm>
          <a:custGeom>
            <a:avLst/>
            <a:gdLst/>
            <a:ahLst/>
            <a:cxnLst/>
            <a:rect l="l" t="t" r="r" b="b"/>
            <a:pathLst>
              <a:path w="432048" h="2088191">
                <a:moveTo>
                  <a:pt x="216024" y="1728191"/>
                </a:moveTo>
                <a:cubicBezTo>
                  <a:pt x="315435" y="1728191"/>
                  <a:pt x="396024" y="1808780"/>
                  <a:pt x="396024" y="1908191"/>
                </a:cubicBezTo>
                <a:cubicBezTo>
                  <a:pt x="396024" y="2007602"/>
                  <a:pt x="315435" y="2088191"/>
                  <a:pt x="216024" y="2088191"/>
                </a:cubicBezTo>
                <a:cubicBezTo>
                  <a:pt x="116613" y="2088191"/>
                  <a:pt x="36024" y="2007602"/>
                  <a:pt x="36024" y="1908191"/>
                </a:cubicBezTo>
                <a:cubicBezTo>
                  <a:pt x="36024" y="1808780"/>
                  <a:pt x="116613" y="1728191"/>
                  <a:pt x="216024" y="1728191"/>
                </a:cubicBezTo>
                <a:close/>
                <a:moveTo>
                  <a:pt x="216024" y="0"/>
                </a:moveTo>
                <a:cubicBezTo>
                  <a:pt x="335331" y="0"/>
                  <a:pt x="432048" y="87631"/>
                  <a:pt x="432048" y="195730"/>
                </a:cubicBezTo>
                <a:lnTo>
                  <a:pt x="429409" y="219453"/>
                </a:lnTo>
                <a:lnTo>
                  <a:pt x="432048" y="219453"/>
                </a:lnTo>
                <a:lnTo>
                  <a:pt x="216024" y="1728191"/>
                </a:lnTo>
                <a:lnTo>
                  <a:pt x="0" y="219453"/>
                </a:lnTo>
                <a:lnTo>
                  <a:pt x="2640" y="219453"/>
                </a:lnTo>
                <a:cubicBezTo>
                  <a:pt x="538" y="211732"/>
                  <a:pt x="0" y="203788"/>
                  <a:pt x="0" y="195730"/>
                </a:cubicBezTo>
                <a:cubicBezTo>
                  <a:pt x="0" y="87631"/>
                  <a:pt x="96717" y="0"/>
                  <a:pt x="21602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136775" y="274638"/>
            <a:ext cx="6797675" cy="12827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200" b="1" dirty="0" smtClean="0">
                <a:latin typeface="Cambria" pitchFamily="18" charset="0"/>
              </a:rPr>
              <a:t>Психоэмоциональное истощение не должно  достигать критических значений!!!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46325" y="4081463"/>
            <a:ext cx="18367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Деперсонализация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94125" y="4581525"/>
            <a:ext cx="2073275" cy="709613"/>
          </a:xfrm>
          <a:prstGeom prst="rect">
            <a:avLst/>
          </a:prstGeom>
        </p:spPr>
        <p:txBody>
          <a:bodyPr wrap="none"/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Сворачивание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личных достижений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38" y="5297488"/>
            <a:ext cx="1222375" cy="738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Ослабление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защиты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организма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90" name="Прямоугольник 20"/>
          <p:cNvSpPr>
            <a:spLocks noChangeArrowheads="1"/>
          </p:cNvSpPr>
          <p:nvPr/>
        </p:nvSpPr>
        <p:spPr bwMode="auto">
          <a:xfrm>
            <a:off x="7235825" y="6035675"/>
            <a:ext cx="17986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Cambria" pitchFamily="18" charset="0"/>
              </a:rPr>
              <a:t>Потеря</a:t>
            </a:r>
          </a:p>
          <a:p>
            <a:pPr algn="ctr"/>
            <a:r>
              <a:rPr lang="ru-RU" sz="1400" b="1">
                <a:solidFill>
                  <a:srgbClr val="C00000"/>
                </a:solidFill>
                <a:latin typeface="Cambria" pitchFamily="18" charset="0"/>
              </a:rPr>
              <a:t>трудоспособности!</a:t>
            </a:r>
            <a:endParaRPr lang="ru-RU" sz="1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8143875" cy="2011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Способы профилактики эмоционального выгорания и поддержка психического здоровья педагогов.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143125"/>
            <a:ext cx="8220075" cy="47148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endParaRPr lang="ru-RU" sz="3600" dirty="0"/>
          </a:p>
        </p:txBody>
      </p:sp>
      <p:pic>
        <p:nvPicPr>
          <p:cNvPr id="5" name="Picture 3" descr="C:\Documents and Settings\AXO-1\Рабочий стол\КАРТИНКИ\Силуэты\J0186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14625"/>
            <a:ext cx="5092700" cy="387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1. </a:t>
            </a:r>
            <a:r>
              <a:rPr lang="en-GB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Физиологическая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саморегуляция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.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>
            <a:noAutofit/>
          </a:bodyPr>
          <a:lstStyle/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Болезни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души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неотделимы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от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болезней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тела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</a:t>
            </a:r>
          </a:p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Спутник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стресса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это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мышечный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зажим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Мышечный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зажим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остаточное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явление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напряжения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появившееся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из-за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отрицательных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эмоций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и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нереализованных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желаний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u="sng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ru-RU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</a:t>
            </a:r>
            <a:r>
              <a:rPr lang="en-GB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ышечный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панцирь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». </a:t>
            </a:r>
          </a:p>
          <a:p>
            <a:pPr marL="209550" lvl="1" indent="0" eaLnBrk="1" fontAlgn="auto" hangingPunct="1"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  <a:defRPr/>
            </a:pP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Он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образуется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людей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умеющих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отдыхать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то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есть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снимать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стресс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8113"/>
            <a:ext cx="10715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4429125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1168</TotalTime>
  <Words>432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Corbel</vt:lpstr>
      <vt:lpstr>Wingdings 2</vt:lpstr>
      <vt:lpstr>Verdana</vt:lpstr>
      <vt:lpstr>Calibri</vt:lpstr>
      <vt:lpstr>Gill Sans MT</vt:lpstr>
      <vt:lpstr>Cambria</vt:lpstr>
      <vt:lpstr>StarSymbol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Профилактика эмоционального выгорания и поддержка психического здоровья педагогов</vt:lpstr>
      <vt:lpstr>Немного истории</vt:lpstr>
      <vt:lpstr>ЭМОЦИОНАЛЬНОЕ выгорание  – </vt:lpstr>
      <vt:lpstr>Причины напряженности педагога</vt:lpstr>
      <vt:lpstr>Проявление СЭВ у педагогов  (по стажу работы):</vt:lpstr>
      <vt:lpstr>Стадии эмоционального выгорания:</vt:lpstr>
      <vt:lpstr>Психоэмоциональное истощение не должно  достигать критических значений!!!</vt:lpstr>
      <vt:lpstr>Способы профилактики эмоционального выгорания и поддержка психического здоровья педагогов.</vt:lpstr>
      <vt:lpstr>1. Физиологическая саморегуляция.</vt:lpstr>
      <vt:lpstr>Способы физиологической саморегуляции:</vt:lpstr>
      <vt:lpstr>Способы физиологической саморегуляции:</vt:lpstr>
      <vt:lpstr>Слайд 12</vt:lpstr>
      <vt:lpstr>2. ЕСТЕСТВЕННЫЕ СПОСОБЫ РЕГУЛЯЦИИ ОРГАНИЗМА </vt:lpstr>
      <vt:lpstr>ЕСТЕСТВЕННЫЕ СПОСОБЫ РЕГУЛЯЦИИ ОРГАНИЗМА</vt:lpstr>
      <vt:lpstr>3. Способы эмоциональной саморегуляции:</vt:lpstr>
      <vt:lpstr>Способы эмоциональной саморегуляции:</vt:lpstr>
      <vt:lpstr>САМОВНУШЕНИЕ И САМОПООЩРЕНИЕ</vt:lpstr>
      <vt:lpstr>ВЫВОДЫ:</vt:lpstr>
      <vt:lpstr>ГЛАВНЫЙ СЕКРЕТ– УЛЫБКА!!!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</dc:title>
  <dc:creator>5psy.ru – первый психологический портал г. Пятигорска</dc:creator>
  <cp:lastModifiedBy>Учитель</cp:lastModifiedBy>
  <cp:revision>221</cp:revision>
  <dcterms:modified xsi:type="dcterms:W3CDTF">2014-03-13T09:54:18Z</dcterms:modified>
</cp:coreProperties>
</file>