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1" r:id="rId4"/>
    <p:sldId id="262" r:id="rId5"/>
    <p:sldId id="263" r:id="rId6"/>
    <p:sldId id="257" r:id="rId7"/>
    <p:sldId id="260" r:id="rId8"/>
    <p:sldId id="264" r:id="rId9"/>
    <p:sldId id="265" r:id="rId10"/>
    <p:sldId id="273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B7616-56AA-40C2-AF44-ADDFC9EF2ED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4AA7E-592B-4AEF-AD22-A37B9793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CA01-7EBB-429B-A465-E9A244C5E25D}" type="datetime1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84A-D220-486F-90A1-4455B95D6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0842-7553-4162-A9C1-6012216F8FDB}" type="datetime1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84A-D220-486F-90A1-4455B95D6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788-75C6-47A5-8ABA-AF87885F5FB9}" type="datetime1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84A-D220-486F-90A1-4455B95D6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784F-AA04-4871-977B-61B0A35F8ABC}" type="datetime1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84A-D220-486F-90A1-4455B95D6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E9A2-691D-4921-AB11-BB243929B15D}" type="datetime1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84A-D220-486F-90A1-4455B95D6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983E-6E28-48DA-8C71-F63F26F56EF2}" type="datetime1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84A-D220-486F-90A1-4455B95D6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CE4F-9EC8-4C56-80F1-79291DC707A0}" type="datetime1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84A-D220-486F-90A1-4455B95D6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2C6B-888C-46FD-9B19-702472617ED3}" type="datetime1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84A-D220-486F-90A1-4455B95D6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2500-45FB-4A72-B1E7-84A10D3EE27B}" type="datetime1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84A-D220-486F-90A1-4455B95D6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3919-43FE-43F2-9BBC-E660C764E603}" type="datetime1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84A-D220-486F-90A1-4455B95D6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7D51-B5D1-4D73-868C-E4BD40868B80}" type="datetime1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84A-D220-486F-90A1-4455B95D6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aple-leaf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736897">
            <a:off x="5808431" y="12399"/>
            <a:ext cx="2607921" cy="1955941"/>
          </a:xfrm>
          <a:prstGeom prst="rect">
            <a:avLst/>
          </a:prstGeom>
        </p:spPr>
      </p:pic>
      <p:pic>
        <p:nvPicPr>
          <p:cNvPr id="11" name="Рисунок 10" descr="fall-leaf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72087">
            <a:off x="6198905" y="722909"/>
            <a:ext cx="3714376" cy="3168320"/>
          </a:xfrm>
          <a:prstGeom prst="rect">
            <a:avLst/>
          </a:prstGeom>
        </p:spPr>
      </p:pic>
      <p:pic>
        <p:nvPicPr>
          <p:cNvPr id="8" name="Рисунок 7" descr="128425.jp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989190">
            <a:off x="-934921" y="2407683"/>
            <a:ext cx="4860537" cy="3240359"/>
          </a:xfrm>
          <a:prstGeom prst="rect">
            <a:avLst/>
          </a:prstGeom>
        </p:spPr>
      </p:pic>
      <p:pic>
        <p:nvPicPr>
          <p:cNvPr id="7" name="Рисунок 6" descr="fall-leaf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62546">
            <a:off x="872344" y="3961397"/>
            <a:ext cx="3600400" cy="3071101"/>
          </a:xfrm>
          <a:prstGeom prst="rect">
            <a:avLst/>
          </a:prstGeom>
        </p:spPr>
      </p:pic>
      <p:pic>
        <p:nvPicPr>
          <p:cNvPr id="9" name="Рисунок 8" descr="mapleleaf_006.jp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36630">
            <a:off x="-762799" y="3230978"/>
            <a:ext cx="4157377" cy="51161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6925-D9EC-4D79-9C7B-7EDCFEAB1BC7}" type="datetime1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A84A-D220-486F-90A1-4455B95D69E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 descr="128425.jp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026263">
            <a:off x="6647108" y="72617"/>
            <a:ext cx="3174742" cy="2116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НАЧАЛЬНАЯ ФОРМА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ГЛАГОЛА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0070C0"/>
                </a:solidFill>
              </a:rPr>
              <a:t>Боерык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</a:rPr>
              <a:t>фигыль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Нияз\Desktop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86058"/>
            <a:ext cx="3143272" cy="2629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500042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/>
              <a:t>К основе глагола  мы добавляем </a:t>
            </a:r>
          </a:p>
          <a:p>
            <a:r>
              <a:rPr lang="tt-RU" sz="4000" b="1" dirty="0" smtClean="0"/>
              <a:t>разные окончания.</a:t>
            </a:r>
            <a:endParaRPr lang="ru-RU" sz="4000" b="1" dirty="0"/>
          </a:p>
        </p:txBody>
      </p:sp>
      <p:pic>
        <p:nvPicPr>
          <p:cNvPr id="8194" name="Picture 2" descr="C:\Users\Нияз\Desktop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571750"/>
            <a:ext cx="4071966" cy="3415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яз\Desktop\7625151_47290-7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14686"/>
            <a:ext cx="5334000" cy="3495675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pic>
        <p:nvPicPr>
          <p:cNvPr id="1027" name="Picture 3" descr="C:\Users\Нияз\Desktop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14356"/>
            <a:ext cx="3357586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pic>
        <p:nvPicPr>
          <p:cNvPr id="1026" name="Picture 2" descr="C:\Users\Нияз\Desktop\0007-007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67" y="357166"/>
            <a:ext cx="638179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ияз\Desktop\1273093507_rrrrsrrrrryor-024_rrrisr-srrr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0108"/>
            <a:ext cx="5000660" cy="4362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ияз\Desktop\87910126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50" y="785794"/>
            <a:ext cx="521970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pic>
        <p:nvPicPr>
          <p:cNvPr id="4098" name="Picture 2" descr="C:\Users\Нияз\Desktop\rech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857364"/>
            <a:ext cx="4476750" cy="4062431"/>
          </a:xfrm>
          <a:prstGeom prst="rect">
            <a:avLst/>
          </a:prstGeom>
          <a:noFill/>
        </p:spPr>
      </p:pic>
      <p:pic>
        <p:nvPicPr>
          <p:cNvPr id="4" name="Picture 3" descr="C:\Users\Нияз\Desktop\e7be9f51929256a1b7466935f42c36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2928926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pic>
        <p:nvPicPr>
          <p:cNvPr id="5122" name="Picture 2" descr="C:\Users\Нияз\Desktop\70cd738955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38250"/>
            <a:ext cx="500066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pic>
        <p:nvPicPr>
          <p:cNvPr id="6146" name="Picture 2" descr="C:\Users\Нияз\Desktop\cd2e896bc9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476500"/>
            <a:ext cx="5072098" cy="4381500"/>
          </a:xfrm>
          <a:prstGeom prst="rect">
            <a:avLst/>
          </a:prstGeom>
          <a:noFill/>
        </p:spPr>
      </p:pic>
      <p:pic>
        <p:nvPicPr>
          <p:cNvPr id="6147" name="Picture 3" descr="C:\Users\Нияз\Desktop\e7be9f51929256a1b7466935f42c36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810007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Нияз\Desktop\1367577138_j423549_13673889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5286412" cy="5357850"/>
          </a:xfrm>
          <a:prstGeom prst="rect">
            <a:avLst/>
          </a:prstGeom>
          <a:noFill/>
        </p:spPr>
      </p:pic>
      <p:pic>
        <p:nvPicPr>
          <p:cNvPr id="4" name="Picture 3" descr="C:\Users\Нияз\Desktop\e7be9f51929256a1b7466935f42c36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3071802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Нияз\Desktop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5286412" cy="3370088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14744" y="314324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rgbClr val="00B0F0"/>
                </a:solidFill>
              </a:rPr>
              <a:t>МОИ МИЛЫЕ ДРУЗ</a:t>
            </a:r>
            <a:r>
              <a:rPr lang="ru-RU" sz="2400" b="1" dirty="0" smtClean="0">
                <a:solidFill>
                  <a:srgbClr val="00B0F0"/>
                </a:solidFill>
              </a:rPr>
              <a:t>ЬЯ!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КАКИЕ ЗНАНИЯ ВЫ СЕГОДНЯ ПОЛУЧИЛИ?!!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Исәнмесез!</a:t>
            </a:r>
            <a:br>
              <a:rPr lang="tt-RU" dirty="0" smtClean="0"/>
            </a:br>
            <a:r>
              <a:rPr lang="tt-RU" dirty="0" smtClean="0"/>
              <a:t>Хәерле көн.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t-RU" sz="4000" b="1" dirty="0" smtClean="0"/>
              <a:t>Буген көн нинди?</a:t>
            </a:r>
          </a:p>
          <a:p>
            <a:pPr>
              <a:defRPr/>
            </a:pPr>
            <a:r>
              <a:rPr lang="tt-RU" sz="4000" b="1" dirty="0" smtClean="0"/>
              <a:t>Янгыр явамы?</a:t>
            </a:r>
          </a:p>
          <a:p>
            <a:pPr>
              <a:defRPr/>
            </a:pPr>
            <a:r>
              <a:rPr lang="tt-RU" sz="4000" b="1" dirty="0" smtClean="0"/>
              <a:t>Җил исәме?</a:t>
            </a:r>
          </a:p>
          <a:p>
            <a:pPr>
              <a:defRPr/>
            </a:pPr>
            <a:r>
              <a:rPr lang="tt-RU" sz="4000" b="1" dirty="0" smtClean="0"/>
              <a:t>Агачларның яфраклары коеламы?</a:t>
            </a:r>
          </a:p>
          <a:p>
            <a:pPr>
              <a:defRPr/>
            </a:pPr>
            <a:r>
              <a:rPr lang="tt-RU" sz="4000" b="1" dirty="0" smtClean="0"/>
              <a:t>Агачлар нинди төстә?</a:t>
            </a:r>
            <a:endParaRPr lang="ru-RU" sz="4000" b="1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3" descr="C:\Users\Нияз\Desktop\e7be9f51929256a1b7466935f42c36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33575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1934" y="2928934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САУ БУЛЫГЫЗ!!!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Көн-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214422"/>
            <a:ext cx="8229600" cy="4525963"/>
          </a:xfrm>
        </p:spPr>
        <p:txBody>
          <a:bodyPr/>
          <a:lstStyle/>
          <a:p>
            <a:r>
              <a:rPr lang="tt-RU" b="1" dirty="0" smtClean="0">
                <a:solidFill>
                  <a:srgbClr val="C00000"/>
                </a:solidFill>
              </a:rPr>
              <a:t>КОЯШЛЫ</a:t>
            </a:r>
          </a:p>
          <a:p>
            <a:r>
              <a:rPr lang="tt-RU" b="1" dirty="0" smtClean="0">
                <a:solidFill>
                  <a:srgbClr val="FF0000"/>
                </a:solidFill>
              </a:rPr>
              <a:t>ҖИЛ ИСӘ</a:t>
            </a:r>
          </a:p>
          <a:p>
            <a:r>
              <a:rPr lang="tt-RU" b="1" dirty="0" smtClean="0">
                <a:solidFill>
                  <a:srgbClr val="FFC000"/>
                </a:solidFill>
              </a:rPr>
              <a:t>    ЯҢГЫР ЯУМЫЙ</a:t>
            </a:r>
          </a:p>
          <a:p>
            <a:pPr>
              <a:buNone/>
            </a:pPr>
            <a:r>
              <a:rPr lang="tt-RU" b="1" smtClean="0">
                <a:solidFill>
                  <a:srgbClr val="92D050"/>
                </a:solidFill>
              </a:rPr>
              <a:t> </a:t>
            </a:r>
            <a:r>
              <a:rPr lang="tt-RU" b="1" dirty="0" smtClean="0">
                <a:solidFill>
                  <a:srgbClr val="92D050"/>
                </a:solidFill>
              </a:rPr>
              <a:t>ЯФРАКЛАР ТӨРЛЕ ТӨСТӘ</a:t>
            </a:r>
          </a:p>
          <a:p>
            <a:r>
              <a:rPr lang="tt-RU" b="1" dirty="0" smtClean="0"/>
              <a:t>       </a:t>
            </a:r>
            <a:r>
              <a:rPr lang="tt-RU" b="1" dirty="0" smtClean="0">
                <a:solidFill>
                  <a:srgbClr val="00B050"/>
                </a:solidFill>
              </a:rPr>
              <a:t>ЯФРАКЛАР  КОЕЛА</a:t>
            </a:r>
          </a:p>
          <a:p>
            <a:r>
              <a:rPr lang="tt-RU" b="1" dirty="0" smtClean="0">
                <a:solidFill>
                  <a:srgbClr val="00B050"/>
                </a:solidFill>
              </a:rPr>
              <a:t>         КОШЛАР ҖЫЛЫ ЯККА КИТӘЛӘР</a:t>
            </a:r>
          </a:p>
          <a:p>
            <a:r>
              <a:rPr lang="tt-RU" b="1" dirty="0" smtClean="0">
                <a:solidFill>
                  <a:srgbClr val="00B050"/>
                </a:solidFill>
              </a:rPr>
              <a:t>                        ҮЛӘННӘРДӘ ЧЫК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Нияз\Desktop\e7be9f51929256a1b7466935f42c36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428860" cy="178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5716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i="1" dirty="0" smtClean="0"/>
              <a:t>ЕГЕРМЕ ДҮРТЕНЧЕ СЕНТЯБР</a:t>
            </a:r>
            <a:r>
              <a:rPr lang="ru-RU" sz="2400" b="1" i="1" dirty="0" smtClean="0"/>
              <a:t>Ь.</a:t>
            </a:r>
            <a:r>
              <a:rPr lang="tt-RU" sz="2400" b="1" i="1" dirty="0" smtClean="0"/>
              <a:t/>
            </a:r>
            <a:br>
              <a:rPr lang="tt-RU" sz="2400" b="1" i="1" dirty="0" smtClean="0"/>
            </a:br>
            <a:r>
              <a:rPr lang="tt-RU" sz="2400" b="1" i="1" dirty="0" smtClean="0"/>
              <a:t>ДҮШӘМБЕ  КӨН.</a:t>
            </a:r>
            <a:br>
              <a:rPr lang="tt-RU" sz="2400" b="1" i="1" dirty="0" smtClean="0"/>
            </a:br>
            <a:r>
              <a:rPr lang="tt-RU" sz="2400" b="1" i="1" dirty="0" smtClean="0"/>
              <a:t>СЫЙНЫФ ЭШЕ</a:t>
            </a:r>
            <a:br>
              <a:rPr lang="tt-RU" sz="2400" b="1" i="1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1500174"/>
            <a:ext cx="13573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/>
              <a:t>Тор-</a:t>
            </a:r>
          </a:p>
          <a:p>
            <a:r>
              <a:rPr lang="tt-RU" sz="2400" b="1" dirty="0" smtClean="0"/>
              <a:t>Юын-</a:t>
            </a:r>
          </a:p>
          <a:p>
            <a:r>
              <a:rPr lang="tt-RU" sz="2400" b="1" dirty="0" smtClean="0"/>
              <a:t>Утыр-</a:t>
            </a:r>
          </a:p>
          <a:p>
            <a:r>
              <a:rPr lang="tt-RU" sz="2400" b="1" dirty="0" smtClean="0"/>
              <a:t>Аша-</a:t>
            </a:r>
          </a:p>
          <a:p>
            <a:r>
              <a:rPr lang="tt-RU" sz="2400" b="1" dirty="0" smtClean="0"/>
              <a:t>Эч-</a:t>
            </a:r>
          </a:p>
          <a:p>
            <a:r>
              <a:rPr lang="tt-RU" sz="2400" b="1" dirty="0" smtClean="0"/>
              <a:t>Киен-</a:t>
            </a:r>
          </a:p>
          <a:p>
            <a:r>
              <a:rPr lang="tt-RU" sz="2400" b="1" dirty="0" smtClean="0"/>
              <a:t>Кит-</a:t>
            </a:r>
          </a:p>
          <a:p>
            <a:r>
              <a:rPr lang="tt-RU" sz="2400" b="1" dirty="0" smtClean="0"/>
              <a:t>Укы -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1428736"/>
            <a:ext cx="22145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/>
              <a:t>Встан</a:t>
            </a:r>
            <a:r>
              <a:rPr lang="ru-RU" sz="2400" b="1" dirty="0" err="1" smtClean="0"/>
              <a:t>ь</a:t>
            </a:r>
            <a:endParaRPr lang="ru-RU" sz="2400" b="1" dirty="0" smtClean="0"/>
          </a:p>
          <a:p>
            <a:r>
              <a:rPr lang="ru-RU" sz="2400" b="1" dirty="0" smtClean="0"/>
              <a:t>Умойся</a:t>
            </a:r>
          </a:p>
          <a:p>
            <a:r>
              <a:rPr lang="ru-RU" sz="2400" b="1" dirty="0" smtClean="0"/>
              <a:t>Садись</a:t>
            </a:r>
          </a:p>
          <a:p>
            <a:r>
              <a:rPr lang="ru-RU" sz="2400" b="1" dirty="0" smtClean="0"/>
              <a:t>Ешь</a:t>
            </a:r>
          </a:p>
          <a:p>
            <a:r>
              <a:rPr lang="ru-RU" sz="2400" b="1" dirty="0" smtClean="0"/>
              <a:t>Пей</a:t>
            </a:r>
          </a:p>
          <a:p>
            <a:r>
              <a:rPr lang="ru-RU" sz="2400" b="1" dirty="0" smtClean="0"/>
              <a:t>Одевайся</a:t>
            </a:r>
          </a:p>
          <a:p>
            <a:r>
              <a:rPr lang="ru-RU" sz="2400" b="1" dirty="0" smtClean="0"/>
              <a:t>Уходи</a:t>
            </a:r>
          </a:p>
          <a:p>
            <a:r>
              <a:rPr lang="ru-RU" sz="2400" b="1" dirty="0" smtClean="0"/>
              <a:t>учись</a:t>
            </a:r>
            <a:endParaRPr lang="ru-RU" sz="2400" b="1" dirty="0"/>
          </a:p>
        </p:txBody>
      </p:sp>
      <p:pic>
        <p:nvPicPr>
          <p:cNvPr id="7" name="Picture 2" descr="C:\Users\Нияз\Desktop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86190"/>
            <a:ext cx="2714644" cy="2629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928670"/>
            <a:ext cx="4429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/>
              <a:t>1.Ребята, ск</a:t>
            </a:r>
            <a:r>
              <a:rPr lang="ru-RU" sz="2800" b="1" dirty="0" err="1" smtClean="0"/>
              <a:t>ажите</a:t>
            </a:r>
            <a:r>
              <a:rPr lang="ru-RU" sz="2800" b="1" dirty="0" smtClean="0"/>
              <a:t> пожалуйста, какие слова мы прочитали ?</a:t>
            </a:r>
          </a:p>
          <a:p>
            <a:r>
              <a:rPr lang="ru-RU" sz="2800" b="1" dirty="0" smtClean="0"/>
              <a:t>2.Что они обозначают?</a:t>
            </a:r>
          </a:p>
          <a:p>
            <a:r>
              <a:rPr lang="ru-RU" sz="2800" b="1" dirty="0" smtClean="0"/>
              <a:t>3. Зачем они нам нужны?</a:t>
            </a:r>
          </a:p>
          <a:p>
            <a:r>
              <a:rPr lang="ru-RU" sz="2800" b="1" dirty="0" smtClean="0"/>
              <a:t>4.Сегодня у нас какая </a:t>
            </a:r>
            <a:r>
              <a:rPr lang="ru-RU" sz="2800" b="1" dirty="0" smtClean="0">
                <a:solidFill>
                  <a:srgbClr val="FF0000"/>
                </a:solidFill>
              </a:rPr>
              <a:t>тема </a:t>
            </a:r>
            <a:r>
              <a:rPr lang="ru-RU" sz="2800" b="1" dirty="0" smtClean="0"/>
              <a:t>урока будет?</a:t>
            </a:r>
          </a:p>
          <a:p>
            <a:pPr algn="r"/>
            <a:r>
              <a:rPr lang="ru-RU" sz="2800" b="1" dirty="0" smtClean="0"/>
              <a:t>        5.Давайте себе </a:t>
            </a:r>
            <a:r>
              <a:rPr lang="ru-RU" sz="2800" b="1" dirty="0" smtClean="0">
                <a:solidFill>
                  <a:srgbClr val="FF0000"/>
                </a:solidFill>
              </a:rPr>
              <a:t>цель   </a:t>
            </a:r>
            <a:r>
              <a:rPr lang="ru-RU" sz="2800" b="1" dirty="0" smtClean="0"/>
              <a:t>           поставим.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5716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i="1" dirty="0" smtClean="0"/>
              <a:t/>
            </a:r>
            <a:br>
              <a:rPr lang="tt-RU" sz="2400" b="1" i="1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1500174"/>
            <a:ext cx="13573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/>
              <a:t>Тор-</a:t>
            </a:r>
          </a:p>
          <a:p>
            <a:r>
              <a:rPr lang="tt-RU" sz="2400" b="1" dirty="0" smtClean="0"/>
              <a:t>Юын-</a:t>
            </a:r>
          </a:p>
          <a:p>
            <a:r>
              <a:rPr lang="tt-RU" sz="2400" b="1" dirty="0" smtClean="0"/>
              <a:t>Утыр-</a:t>
            </a:r>
          </a:p>
          <a:p>
            <a:r>
              <a:rPr lang="tt-RU" sz="2400" b="1" dirty="0" smtClean="0"/>
              <a:t>Аша-</a:t>
            </a:r>
          </a:p>
          <a:p>
            <a:r>
              <a:rPr lang="tt-RU" sz="2400" b="1" dirty="0" smtClean="0"/>
              <a:t>Эч-</a:t>
            </a:r>
          </a:p>
          <a:p>
            <a:r>
              <a:rPr lang="tt-RU" sz="2400" b="1" dirty="0" smtClean="0"/>
              <a:t>Киен-</a:t>
            </a:r>
          </a:p>
          <a:p>
            <a:r>
              <a:rPr lang="tt-RU" sz="2400" b="1" dirty="0" smtClean="0"/>
              <a:t>Кит-</a:t>
            </a:r>
          </a:p>
          <a:p>
            <a:r>
              <a:rPr lang="tt-RU" sz="2400" b="1" dirty="0" smtClean="0"/>
              <a:t>Укы -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1428736"/>
            <a:ext cx="22145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/>
              <a:t>Встан</a:t>
            </a:r>
            <a:r>
              <a:rPr lang="ru-RU" sz="2400" b="1" dirty="0" err="1" smtClean="0"/>
              <a:t>ь</a:t>
            </a:r>
            <a:endParaRPr lang="ru-RU" sz="2400" b="1" dirty="0" smtClean="0"/>
          </a:p>
          <a:p>
            <a:r>
              <a:rPr lang="ru-RU" sz="2400" b="1" dirty="0" smtClean="0"/>
              <a:t>Умойся</a:t>
            </a:r>
          </a:p>
          <a:p>
            <a:r>
              <a:rPr lang="ru-RU" sz="2400" b="1" dirty="0" smtClean="0"/>
              <a:t>Садись</a:t>
            </a:r>
          </a:p>
          <a:p>
            <a:r>
              <a:rPr lang="ru-RU" sz="2400" b="1" dirty="0" smtClean="0"/>
              <a:t>Ешь</a:t>
            </a:r>
          </a:p>
          <a:p>
            <a:r>
              <a:rPr lang="ru-RU" sz="2400" b="1" dirty="0" smtClean="0"/>
              <a:t>Пей</a:t>
            </a:r>
          </a:p>
          <a:p>
            <a:r>
              <a:rPr lang="ru-RU" sz="2400" b="1" dirty="0" smtClean="0"/>
              <a:t>Одевайся</a:t>
            </a:r>
          </a:p>
          <a:p>
            <a:r>
              <a:rPr lang="ru-RU" sz="2400" b="1" dirty="0" smtClean="0"/>
              <a:t>Уходи</a:t>
            </a:r>
          </a:p>
          <a:p>
            <a:r>
              <a:rPr lang="ru-RU" sz="2400" b="1" dirty="0" smtClean="0"/>
              <a:t>учись</a:t>
            </a:r>
            <a:endParaRPr lang="ru-RU" sz="2400" b="1" dirty="0"/>
          </a:p>
        </p:txBody>
      </p:sp>
      <p:pic>
        <p:nvPicPr>
          <p:cNvPr id="7" name="Picture 2" descr="C:\Users\Нияз\Desktop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86190"/>
            <a:ext cx="2714644" cy="2629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57166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Когда отрицаем-</a:t>
            </a:r>
            <a:r>
              <a:rPr lang="tt-RU" sz="2800" b="1" i="1" dirty="0" smtClean="0"/>
              <a:t/>
            </a:r>
            <a:br>
              <a:rPr lang="tt-RU" sz="2800" b="1" i="1" dirty="0" smtClean="0"/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1500174"/>
            <a:ext cx="13573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/>
              <a:t>Тор-</a:t>
            </a:r>
            <a:r>
              <a:rPr lang="tt-RU" sz="2400" b="1" dirty="0" smtClean="0">
                <a:solidFill>
                  <a:srgbClr val="FF0000"/>
                </a:solidFill>
              </a:rPr>
              <a:t>ма</a:t>
            </a:r>
          </a:p>
          <a:p>
            <a:r>
              <a:rPr lang="tt-RU" sz="2400" b="1" dirty="0" smtClean="0"/>
              <a:t>Юын-</a:t>
            </a:r>
            <a:r>
              <a:rPr lang="tt-RU" sz="2400" b="1" dirty="0" smtClean="0">
                <a:solidFill>
                  <a:srgbClr val="FF0000"/>
                </a:solidFill>
              </a:rPr>
              <a:t>ма</a:t>
            </a:r>
          </a:p>
          <a:p>
            <a:r>
              <a:rPr lang="tt-RU" sz="2400" b="1" dirty="0" smtClean="0"/>
              <a:t>Утыр-</a:t>
            </a:r>
            <a:r>
              <a:rPr lang="tt-RU" sz="2400" b="1" dirty="0" smtClean="0">
                <a:solidFill>
                  <a:srgbClr val="FF0000"/>
                </a:solidFill>
              </a:rPr>
              <a:t>ма</a:t>
            </a:r>
          </a:p>
          <a:p>
            <a:r>
              <a:rPr lang="tt-RU" sz="2400" b="1" dirty="0" smtClean="0"/>
              <a:t>Аша-</a:t>
            </a:r>
            <a:r>
              <a:rPr lang="tt-RU" sz="2400" b="1" dirty="0" smtClean="0">
                <a:solidFill>
                  <a:srgbClr val="FF0000"/>
                </a:solidFill>
              </a:rPr>
              <a:t>ма</a:t>
            </a:r>
          </a:p>
          <a:p>
            <a:r>
              <a:rPr lang="tt-RU" sz="2400" b="1" dirty="0" smtClean="0"/>
              <a:t>Эч-</a:t>
            </a:r>
            <a:r>
              <a:rPr lang="tt-RU" sz="2400" b="1" dirty="0" smtClean="0">
                <a:solidFill>
                  <a:srgbClr val="FF0000"/>
                </a:solidFill>
              </a:rPr>
              <a:t>мә</a:t>
            </a:r>
          </a:p>
          <a:p>
            <a:r>
              <a:rPr lang="tt-RU" sz="2400" b="1" dirty="0" smtClean="0"/>
              <a:t>Киен-</a:t>
            </a:r>
            <a:r>
              <a:rPr lang="tt-RU" sz="2400" b="1" dirty="0" smtClean="0">
                <a:solidFill>
                  <a:srgbClr val="FF0000"/>
                </a:solidFill>
              </a:rPr>
              <a:t>мә</a:t>
            </a:r>
          </a:p>
          <a:p>
            <a:r>
              <a:rPr lang="tt-RU" sz="2400" b="1" dirty="0" smtClean="0"/>
              <a:t>Кит-</a:t>
            </a:r>
            <a:r>
              <a:rPr lang="tt-RU" sz="2400" b="1" dirty="0" smtClean="0">
                <a:solidFill>
                  <a:srgbClr val="FF0000"/>
                </a:solidFill>
              </a:rPr>
              <a:t>мә</a:t>
            </a:r>
          </a:p>
          <a:p>
            <a:r>
              <a:rPr lang="tt-RU" sz="2400" b="1" dirty="0" smtClean="0"/>
              <a:t>Укы -</a:t>
            </a:r>
            <a:r>
              <a:rPr lang="tt-RU" sz="2400" b="1" dirty="0" smtClean="0">
                <a:solidFill>
                  <a:srgbClr val="FF0000"/>
                </a:solidFill>
              </a:rPr>
              <a:t>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428736"/>
            <a:ext cx="22145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/>
              <a:t>Не   вставай</a:t>
            </a:r>
            <a:endParaRPr lang="ru-RU" sz="2400" b="1" dirty="0" smtClean="0"/>
          </a:p>
          <a:p>
            <a:r>
              <a:rPr lang="ru-RU" sz="2400" b="1" dirty="0" smtClean="0"/>
              <a:t>Не  умывайся</a:t>
            </a:r>
          </a:p>
          <a:p>
            <a:r>
              <a:rPr lang="ru-RU" sz="2400" b="1" dirty="0" smtClean="0"/>
              <a:t>Не  сиди</a:t>
            </a:r>
          </a:p>
          <a:p>
            <a:r>
              <a:rPr lang="ru-RU" sz="2400" b="1" dirty="0" smtClean="0"/>
              <a:t>Не  ешь</a:t>
            </a:r>
          </a:p>
          <a:p>
            <a:r>
              <a:rPr lang="ru-RU" sz="2400" b="1" dirty="0" smtClean="0"/>
              <a:t>Не  пей</a:t>
            </a:r>
          </a:p>
          <a:p>
            <a:r>
              <a:rPr lang="ru-RU" sz="2400" b="1" dirty="0" smtClean="0"/>
              <a:t>Не  одевайся</a:t>
            </a:r>
          </a:p>
          <a:p>
            <a:r>
              <a:rPr lang="ru-RU" sz="2400" b="1" dirty="0" smtClean="0"/>
              <a:t>Не  уходи</a:t>
            </a:r>
          </a:p>
          <a:p>
            <a:r>
              <a:rPr lang="ru-RU" sz="2400" b="1" dirty="0" smtClean="0"/>
              <a:t>Не  учись</a:t>
            </a:r>
            <a:endParaRPr lang="ru-RU" sz="2400" b="1" dirty="0"/>
          </a:p>
        </p:txBody>
      </p:sp>
      <p:pic>
        <p:nvPicPr>
          <p:cNvPr id="7" name="Picture 2" descr="C:\Users\Нияз\Desktop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071942"/>
            <a:ext cx="2714644" cy="2629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28926" y="114298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Скажите по татарский :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1928802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1.Иди, бегай, прыгай, пиши, читай,</a:t>
            </a:r>
          </a:p>
          <a:p>
            <a:r>
              <a:rPr lang="ru-RU" b="1" dirty="0" smtClean="0"/>
              <a:t>приходи, уходи, встань, садись, </a:t>
            </a:r>
          </a:p>
          <a:p>
            <a:r>
              <a:rPr lang="ru-RU" b="1" dirty="0" smtClean="0"/>
              <a:t>мой, пей, ешь, спи, лежи.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335756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b="1" dirty="0" smtClean="0"/>
              <a:t>В отрицательной форме?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421481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b="1" dirty="0" smtClean="0"/>
              <a:t>Скажите парами.</a:t>
            </a:r>
            <a:endParaRPr lang="ru-RU" b="1" dirty="0"/>
          </a:p>
        </p:txBody>
      </p:sp>
      <p:pic>
        <p:nvPicPr>
          <p:cNvPr id="8" name="Picture 2" descr="C:\Users\Нияз\Desktop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857628"/>
            <a:ext cx="2714644" cy="2629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00298" y="107154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/>
              <a:t>Как  ска</a:t>
            </a:r>
            <a:r>
              <a:rPr lang="ru-RU" b="1" dirty="0" err="1" smtClean="0"/>
              <a:t>жем</a:t>
            </a:r>
            <a:r>
              <a:rPr lang="ru-RU" b="1" dirty="0" smtClean="0"/>
              <a:t> :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1357298"/>
            <a:ext cx="23360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Ты хорошо учись!</a:t>
            </a:r>
          </a:p>
          <a:p>
            <a:r>
              <a:rPr lang="ru-RU" sz="2000" b="1" dirty="0" smtClean="0"/>
              <a:t>Утром пей молоко!</a:t>
            </a:r>
          </a:p>
          <a:p>
            <a:r>
              <a:rPr lang="ru-RU" sz="2000" b="1" dirty="0" smtClean="0"/>
              <a:t>Не кричи!</a:t>
            </a:r>
          </a:p>
          <a:p>
            <a:r>
              <a:rPr lang="ru-RU" sz="2000" b="1" dirty="0" smtClean="0"/>
              <a:t>Не  бегай!</a:t>
            </a:r>
          </a:p>
          <a:p>
            <a:r>
              <a:rPr lang="ru-RU" sz="2000" b="1" dirty="0" smtClean="0"/>
              <a:t>Ешь кашу!</a:t>
            </a:r>
          </a:p>
          <a:p>
            <a:r>
              <a:rPr lang="ru-RU" sz="2000" b="1" dirty="0" smtClean="0"/>
              <a:t>Много читай!</a:t>
            </a:r>
          </a:p>
          <a:p>
            <a:r>
              <a:rPr lang="ru-RU" sz="2000" b="1" dirty="0" smtClean="0"/>
              <a:t> Слушай маму!</a:t>
            </a:r>
            <a:endParaRPr lang="ru-RU" sz="2000" b="1" dirty="0"/>
          </a:p>
        </p:txBody>
      </p:sp>
      <p:pic>
        <p:nvPicPr>
          <p:cNvPr id="6" name="Picture 2" descr="C:\Users\Нияз\Desktop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86190"/>
            <a:ext cx="2714644" cy="2629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e8b52e67fa2167bee371b232f31cbed682cbfe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268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НАЧАЛЬНАЯ ФОРМА  ГЛАГОЛА </vt:lpstr>
      <vt:lpstr>Исәнмесез! Хәерле көн.</vt:lpstr>
      <vt:lpstr>Көн-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Нияз</cp:lastModifiedBy>
  <cp:revision>19</cp:revision>
  <dcterms:created xsi:type="dcterms:W3CDTF">2012-06-11T14:44:33Z</dcterms:created>
  <dcterms:modified xsi:type="dcterms:W3CDTF">2014-09-23T16:52:10Z</dcterms:modified>
</cp:coreProperties>
</file>