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70" r:id="rId5"/>
    <p:sldId id="258" r:id="rId6"/>
    <p:sldId id="260" r:id="rId7"/>
    <p:sldId id="261" r:id="rId8"/>
    <p:sldId id="262" r:id="rId9"/>
    <p:sldId id="269" r:id="rId10"/>
    <p:sldId id="271" r:id="rId11"/>
    <p:sldId id="263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microsoft.com/office/2007/relationships/hdphoto" Target="../media/hdphoto2.wdp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3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31000" b="-3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347-34F8-4D80-A58D-64BC61BB9D6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D3DB-0912-41B3-AB49-F2169FA59D97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8643">
                        <a14:foregroundMark x1="27602" y1="23810" x2="23982" y2="44286"/>
                        <a14:foregroundMark x1="50679" y1="38095" x2="50679" y2="38095"/>
                        <a14:foregroundMark x1="52036" y1="38571" x2="54751" y2="29048"/>
                        <a14:foregroundMark x1="51131" y1="39048" x2="56109" y2="45238"/>
                        <a14:foregroundMark x1="45249" y1="62857" x2="49774" y2="45238"/>
                        <a14:foregroundMark x1="35294" y1="36667" x2="35294" y2="36667"/>
                        <a14:foregroundMark x1="34389" y1="38095" x2="38462" y2="28571"/>
                        <a14:foregroundMark x1="44344" y1="43333" x2="43439" y2="395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2547696" cy="24208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4762" l="9774" r="8947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40352" y="29964"/>
            <a:ext cx="1334046" cy="219272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034376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DA347-34F8-4D80-A58D-64BC61BB9D6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8D3DB-0912-41B3-AB49-F2169FA59D97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  <a14:imgEffect>
                      <a14:brightnessContrast contrast="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92144" y="4293096"/>
            <a:ext cx="1548780" cy="2564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7616853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t="-36000" b="-3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DA347-34F8-4D80-A58D-64BC61BB9D64}" type="datetimeFigureOut">
              <a:rPr lang="ru-RU" smtClean="0"/>
              <a:t>28.11.2014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D3DB-0912-41B3-AB49-F2169FA59D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104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10736" cy="1944216"/>
          </a:xfrm>
        </p:spPr>
        <p:txBody>
          <a:bodyPr>
            <a:normAutofit/>
          </a:bodyPr>
          <a:lstStyle/>
          <a:p>
            <a: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Двадцать шестое ноября.</a:t>
            </a:r>
            <a:b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Классная работа.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endParaRPr lang="ru-RU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3688" y="3338086"/>
            <a:ext cx="7380312" cy="2976736"/>
          </a:xfrm>
        </p:spPr>
        <p:txBody>
          <a:bodyPr>
            <a:normAutofit/>
          </a:bodyPr>
          <a:lstStyle/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Наш урок мы посвятим новой теме, </a:t>
            </a:r>
          </a:p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Она лишь звёнышко в стройной системе.</a:t>
            </a:r>
          </a:p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Но надо повторить поторопиться</a:t>
            </a:r>
          </a:p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То, что дальше нам может пригодиться.</a:t>
            </a:r>
            <a:endParaRPr lang="ru-RU" sz="30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06489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Муниципальное казенное общеобразовательное учреждение</a:t>
            </a:r>
          </a:p>
          <a:p>
            <a:pPr algn="ctr"/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«Подъеланская средняя общеобразовательная школа»</a:t>
            </a:r>
            <a:endParaRPr lang="ru-RU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6309320"/>
            <a:ext cx="4932040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Автор </a:t>
            </a: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презентации Мойсеева Е.И., учитель русского языка и литературы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0031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472608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Задачи урока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0"/>
            <a:ext cx="648072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Повторить теоретические сведения об имени существительном;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Повторить орфографические правила, касающиеся имени существительного;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Познакомиться с разносклоня-емыми существительными;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…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  <p:pic>
        <p:nvPicPr>
          <p:cNvPr id="4098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504554"/>
            <a:ext cx="889454" cy="889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278053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976664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Внимание! Учебник!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1600200"/>
            <a:ext cx="6552728" cy="49971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Читаем учебник на стр. 87 - 88</a:t>
            </a:r>
          </a:p>
          <a:p>
            <a:pPr marL="0" indent="0" algn="just">
              <a:buNone/>
            </a:pP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buFontTx/>
              <a:buChar char="-"/>
            </a:pPr>
            <a:r>
              <a:rPr lang="ru-RU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Какие ещё существительные относятся к разносклоняемым?	</a:t>
            </a:r>
          </a:p>
          <a:p>
            <a:pPr algn="just">
              <a:buFontTx/>
              <a:buChar char="-"/>
            </a:pPr>
            <a:r>
              <a:rPr lang="ru-RU" sz="35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Упражнение 206.</a:t>
            </a:r>
            <a:endParaRPr lang="ru-RU" sz="35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059674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404664"/>
            <a:ext cx="5832648" cy="720080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Закрепим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0"/>
            <a:ext cx="6408712" cy="4997152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Отметьте падеж имён существительных:</a:t>
            </a:r>
          </a:p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Пламя костра, вожак племен.., у него мало времен.., счастливого пут.., есть много красивых имён, масло делают из семян подсолнуха, шёл домой окольными путями, птицы питаются семенами растений, машина времен.., человек без роду, без племен..</a:t>
            </a:r>
          </a:p>
        </p:txBody>
      </p:sp>
    </p:spTree>
    <p:extLst>
      <p:ext uri="{BB962C8B-B14F-4D97-AF65-F5344CB8AC3E}">
        <p14:creationId xmlns:p14="http://schemas.microsoft.com/office/powerpoint/2010/main" val="24370557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760640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Итоги урока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63688" y="1600200"/>
            <a:ext cx="6048672" cy="4525963"/>
          </a:xfrm>
        </p:spPr>
        <p:txBody>
          <a:bodyPr/>
          <a:lstStyle/>
          <a:p>
            <a:pPr algn="just">
              <a:buFontTx/>
              <a:buChar char="-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Всё ли запланированное выполнили?</a:t>
            </a:r>
          </a:p>
          <a:p>
            <a:pPr algn="just">
              <a:buFontTx/>
              <a:buChar char="-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Все задачи решили?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074" name="Picture 2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492896"/>
            <a:ext cx="936104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69521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74638"/>
            <a:ext cx="5400600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b="1" dirty="0">
              <a:ln>
                <a:solidFill>
                  <a:srgbClr val="002060"/>
                </a:solidFill>
              </a:ln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11760" y="1600200"/>
            <a:ext cx="547260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Выучить параграф 37.</a:t>
            </a:r>
          </a:p>
          <a:p>
            <a:pPr marL="514350" indent="-514350">
              <a:buAutoNum type="arabicPeriod"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Упражнение 208 или 209– одно на выбор.</a:t>
            </a:r>
            <a:endParaRPr lang="ru-RU" b="1" dirty="0">
              <a:ln>
                <a:solidFill>
                  <a:srgbClr val="002060"/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User\Desktop\Для презентаций\school\анимация школа\796421063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51" y="-315416"/>
            <a:ext cx="2751950" cy="3716551"/>
          </a:xfrm>
          <a:prstGeom prst="rect">
            <a:avLst/>
          </a:prstGeom>
          <a:effectLst>
            <a:glow rad="127000">
              <a:schemeClr val="accent1">
                <a:alpha val="0"/>
              </a:schemeClr>
            </a:glow>
            <a:softEdge rad="3556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089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68519" y="2159858"/>
            <a:ext cx="5904656" cy="4536504"/>
          </a:xfrm>
        </p:spPr>
        <p:txBody>
          <a:bodyPr>
            <a:prstTxWarp prst="textInflat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Молодцы мы, молодцы!</a:t>
            </a:r>
          </a:p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Славно потрудились!</a:t>
            </a:r>
          </a:p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Школы нашей мудрецы </a:t>
            </a:r>
          </a:p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Знаньями делились!</a:t>
            </a:r>
          </a:p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Отдыхать теперь пора,</a:t>
            </a:r>
          </a:p>
          <a:p>
            <a:pPr marL="0" indent="0" algn="ctr">
              <a:buNone/>
            </a:pPr>
            <a:r>
              <a:rPr lang="ru-RU" b="1" dirty="0" smtClean="0">
                <a:ln>
                  <a:solidFill>
                    <a:srgbClr val="002060"/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Ждут друзья нас и игра!</a:t>
            </a:r>
          </a:p>
          <a:p>
            <a:pPr marL="0" indent="0" algn="ctr">
              <a:buNone/>
            </a:pPr>
            <a:endParaRPr lang="ru-RU" dirty="0">
              <a:solidFill>
                <a:schemeClr val="tx2">
                  <a:lumMod val="50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 descr="C:\Users\User\Desktop\Для презентаций\school\анимация школа\567166767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116632"/>
            <a:ext cx="2018959" cy="242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4221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472608" cy="1143000"/>
          </a:xfrm>
        </p:spPr>
        <p:txBody>
          <a:bodyPr>
            <a:prstTxWarp prst="textInflate">
              <a:avLst/>
            </a:prstTxWarp>
          </a:bodyPr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Задачи урока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600200"/>
            <a:ext cx="6480720" cy="4525963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Повторить теоретические сведения об имени существительном;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Повторить орфографические правила, касающиеся имени существительного;</a:t>
            </a:r>
          </a:p>
          <a:p>
            <a:pPr marL="514350" indent="-514350" algn="just">
              <a:buAutoNum type="arabicPeriod"/>
            </a:pPr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…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7118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274638"/>
            <a:ext cx="6048672" cy="994122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Повторение – мать учения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664" y="1600200"/>
            <a:ext cx="6480720" cy="5069160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Определите склонение всех существительных в тексте:</a:t>
            </a:r>
          </a:p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	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Наступила осень. Дни стали холоднее и короче. Лес оделся в осенний огненно-зелёный наряд. С деревьев начали опадать листья. Скоро они все 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опадут, 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и тогда, идя по лесу, можно будет загребать их ногой и подбрасывать вверх. Они красиво кружатся в воздухе и мягко падают на землю. Красивая пора – осень!</a:t>
            </a:r>
          </a:p>
        </p:txBody>
      </p:sp>
    </p:spTree>
    <p:extLst>
      <p:ext uri="{BB962C8B-B14F-4D97-AF65-F5344CB8AC3E}">
        <p14:creationId xmlns:p14="http://schemas.microsoft.com/office/powerpoint/2010/main" val="37817955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2"/>
            <a:ext cx="6748463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>
            <a:off x="1979712" y="6093296"/>
            <a:ext cx="4896544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983695" y="2564904"/>
            <a:ext cx="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6876256" y="2564904"/>
            <a:ext cx="0" cy="3528392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124" idx="2"/>
          </p:cNvCxnSpPr>
          <p:nvPr/>
        </p:nvCxnSpPr>
        <p:spPr>
          <a:xfrm>
            <a:off x="4436368" y="5346570"/>
            <a:ext cx="0" cy="784733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3" name="Овал 12"/>
          <p:cNvSpPr/>
          <p:nvPr/>
        </p:nvSpPr>
        <p:spPr>
          <a:xfrm flipH="1">
            <a:off x="1905713" y="5063511"/>
            <a:ext cx="147998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31" y="5063511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0643" y="5108445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3987" y="4056339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261" y="3071813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31" y="4063266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90531" y="3078740"/>
            <a:ext cx="17145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Прямоугольник 13"/>
          <p:cNvSpPr/>
          <p:nvPr/>
        </p:nvSpPr>
        <p:spPr>
          <a:xfrm>
            <a:off x="1691680" y="2060848"/>
            <a:ext cx="7200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1-е</a:t>
            </a:r>
            <a:endParaRPr lang="ru-RU" sz="2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139952" y="2060848"/>
            <a:ext cx="720080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2-е</a:t>
            </a:r>
            <a:endParaRPr lang="ru-RU" sz="2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16216" y="2060848"/>
            <a:ext cx="792088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3-е</a:t>
            </a:r>
            <a:endParaRPr lang="ru-RU" sz="2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331640" y="2924944"/>
            <a:ext cx="550621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Р</a:t>
            </a:r>
            <a:endParaRPr lang="ru-RU" sz="32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331639" y="3913006"/>
            <a:ext cx="550621" cy="524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</a:rPr>
              <a:t>Д</a:t>
            </a:r>
            <a:endParaRPr lang="ru-RU" sz="2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331640" y="4869161"/>
            <a:ext cx="550620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sz="28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159732" y="2943737"/>
            <a:ext cx="504056" cy="4942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2195736" y="3913006"/>
            <a:ext cx="504056" cy="524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195736" y="4869161"/>
            <a:ext cx="504056" cy="576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117713" y="4594865"/>
            <a:ext cx="720080" cy="6326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149774" y="2927797"/>
            <a:ext cx="576064" cy="5012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6084168" y="3919933"/>
            <a:ext cx="576064" cy="5247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84168" y="4869161"/>
            <a:ext cx="706363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</a:t>
            </a:r>
            <a:endParaRPr lang="ru-RU" sz="3600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882260" y="1124744"/>
            <a:ext cx="5786084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- Что это за схема?</a:t>
            </a:r>
            <a:endParaRPr lang="ru-RU" sz="4400" b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68129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274638"/>
            <a:ext cx="6192688" cy="778098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Повторение – мать учения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5656" y="1844824"/>
            <a:ext cx="6552728" cy="3888432"/>
          </a:xfrm>
        </p:spPr>
        <p:txBody>
          <a:bodyPr>
            <a:normAutofit fontScale="92500"/>
          </a:bodyPr>
          <a:lstStyle/>
          <a:p>
            <a:pPr marL="514350" indent="-514350" algn="just">
              <a:buAutoNum type="arabicPeriod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Найдите строчку, в которой все существительные  1 склонения:</a:t>
            </a:r>
          </a:p>
          <a:p>
            <a:pPr marL="514350" indent="-514350" algn="just">
              <a:buAutoNum type="arabicParenR"/>
            </a:pPr>
            <a:r>
              <a:rPr lang="ru-RU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Century" panose="02040604050505020304" pitchFamily="18" charset="0"/>
              </a:rPr>
              <a:t>П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Century" panose="02040604050505020304" pitchFamily="18" charset="0"/>
              </a:rPr>
              <a:t>чела, пашня, брошь, брошка;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Century" panose="02040604050505020304" pitchFamily="18" charset="0"/>
              </a:rPr>
              <a:t>Сыч, седло, знамя, юноша;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Century" panose="02040604050505020304" pitchFamily="18" charset="0"/>
              </a:rPr>
              <a:t>Племя, стремя, пламя, земля;</a:t>
            </a:r>
          </a:p>
          <a:p>
            <a:pPr marL="514350" indent="-514350" algn="just">
              <a:buAutoNum type="arabicParenR"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  <a:latin typeface="Century" panose="02040604050505020304" pitchFamily="18" charset="0"/>
              </a:rPr>
              <a:t>Тема, книга, перемена, система</a:t>
            </a:r>
            <a:endParaRPr lang="ru-RU" dirty="0">
              <a:latin typeface="Century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964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268760"/>
            <a:ext cx="6624736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2. Отметьте строчку, в которой все существительные в предложном падеже имеют окончание  –Е:</a:t>
            </a:r>
          </a:p>
          <a:p>
            <a:pPr marL="514350" indent="-514350" algn="just">
              <a:buAutoNum type="arabicParenR"/>
            </a:pPr>
            <a:r>
              <a:rPr lang="ru-RU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о кон.., о пут.., о долин..</a:t>
            </a:r>
          </a:p>
          <a:p>
            <a:pPr marL="514350" indent="-514350" algn="just">
              <a:buAutoNum type="arabicParenR"/>
            </a:pPr>
            <a:r>
              <a:rPr lang="ru-RU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в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 проруб.., в имен.., в цирк..</a:t>
            </a:r>
          </a:p>
          <a:p>
            <a:pPr marL="514350" indent="-514350" algn="just">
              <a:buAutoNum type="arabicParenR"/>
            </a:pPr>
            <a:r>
              <a:rPr lang="ru-RU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н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а ветк.., на юбиле.., на окн..</a:t>
            </a:r>
          </a:p>
          <a:p>
            <a:pPr marL="514350" indent="-514350" algn="just">
              <a:buAutoNum type="arabicParenR"/>
            </a:pPr>
            <a:r>
              <a:rPr lang="ru-RU" b="1" dirty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н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Century" panose="02040604050505020304" pitchFamily="18" charset="0"/>
              </a:rPr>
              <a:t>а лекци.., на темен.., на вертикал..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Century" panose="020406040505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9" y="0"/>
            <a:ext cx="6192688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4608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52034" y="836712"/>
            <a:ext cx="6120680" cy="28063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2">
                    <a:lumMod val="75000"/>
                  </a:schemeClr>
                </a:solidFill>
              </a:rPr>
              <a:t>Все ли существительные в предыдущих двух заданиях можно отнести к склонениям по тому принципу, который мы применяем обычно?</a:t>
            </a:r>
            <a:endParaRPr lang="ru-RU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24356" y="1419523"/>
            <a:ext cx="6576036" cy="5249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26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User\Desktop\Для презентаций\school\анимация школа\568964665.gif">
            <a:hlinkClick r:id="rId2" action="ppaction://hlinksldjump"/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645024"/>
            <a:ext cx="2932261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0835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274638"/>
            <a:ext cx="5688632" cy="1143000"/>
          </a:xfrm>
        </p:spPr>
        <p:txBody>
          <a:bodyPr>
            <a:prstTxWarp prst="textInflate">
              <a:avLst/>
            </a:prstTxWarp>
            <a:normAutofit fontScale="90000"/>
          </a:bodyPr>
          <a:lstStyle/>
          <a:p>
            <a:r>
              <a:rPr lang="ru-RU" b="1" dirty="0" smtClean="0">
                <a:ln>
                  <a:solidFill>
                    <a:schemeClr val="tx2">
                      <a:lumMod val="75000"/>
                    </a:schemeClr>
                  </a:solidFill>
                </a:ln>
                <a:solidFill>
                  <a:schemeClr val="tx2">
                    <a:lumMod val="75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это за существительные?</a:t>
            </a:r>
            <a:endParaRPr lang="ru-RU" b="1" dirty="0">
              <a:ln>
                <a:solidFill>
                  <a:schemeClr val="tx2">
                    <a:lumMod val="75000"/>
                  </a:schemeClr>
                </a:solidFill>
              </a:ln>
              <a:solidFill>
                <a:schemeClr val="tx2">
                  <a:lumMod val="75000"/>
                </a:schemeClr>
              </a:soli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556792"/>
            <a:ext cx="3384376" cy="4248473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Знамя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Племя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Стремя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Пламя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Имя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Темя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ru-RU" sz="36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Путь …</a:t>
            </a:r>
            <a:endParaRPr lang="ru-RU" sz="3600" b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anose="02040604050505020304" pitchFamily="18" charset="0"/>
            </a:endParaRPr>
          </a:p>
        </p:txBody>
      </p:sp>
      <p:pic>
        <p:nvPicPr>
          <p:cNvPr id="4098" name="Picture 2" descr="C:\Users\User\Desktop\Для презентаций\school\анимация школа\568964665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5690042"/>
            <a:ext cx="2016224" cy="1138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81673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44824"/>
            <a:ext cx="8710736" cy="216024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Двадцать шестое ноября.</a:t>
            </a:r>
            <a:b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sz="3600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Классная работа.</a:t>
            </a:r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/>
            </a:r>
            <a:b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</a:br>
            <a:r>
              <a:rPr lang="ru-RU" b="1" i="1" dirty="0" smtClean="0">
                <a:ln>
                  <a:solidFill>
                    <a:schemeClr val="accent2">
                      <a:lumMod val="75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Разносклоняемые существительные.</a:t>
            </a:r>
            <a:endParaRPr lang="ru-RU" b="1" i="1" dirty="0">
              <a:ln>
                <a:solidFill>
                  <a:schemeClr val="accent2">
                    <a:lumMod val="75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51720" y="4365104"/>
            <a:ext cx="7380312" cy="1013614"/>
          </a:xfrm>
        </p:spPr>
        <p:txBody>
          <a:bodyPr>
            <a:normAutofit lnSpcReduction="10000"/>
          </a:bodyPr>
          <a:lstStyle/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Наш урок мы посвятим новой теме, </a:t>
            </a:r>
          </a:p>
          <a:p>
            <a:pPr algn="l"/>
            <a:r>
              <a:rPr lang="ru-RU" sz="3000" b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C00000"/>
                </a:solidFill>
              </a:rPr>
              <a:t>Она лишь звёнышко в стройной системе.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88640"/>
            <a:ext cx="8064896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Муниципальное казенное общеобразовательное учреждение</a:t>
            </a:r>
          </a:p>
          <a:p>
            <a:pPr algn="ctr"/>
            <a:r>
              <a:rPr lang="ru-RU" b="1" i="1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tx2">
                    <a:lumMod val="50000"/>
                  </a:schemeClr>
                </a:solidFill>
                <a:latin typeface="Georgia" panose="02040502050405020303" pitchFamily="18" charset="0"/>
              </a:rPr>
              <a:t>«Подъеланская средняя общеобразовательная школа»</a:t>
            </a:r>
            <a:endParaRPr lang="ru-RU" b="1" i="1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chemeClr val="tx2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6309320"/>
            <a:ext cx="4932040" cy="54868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dirty="0" smtClean="0">
                <a:ln>
                  <a:solidFill>
                    <a:schemeClr val="tx2">
                      <a:lumMod val="50000"/>
                    </a:schemeClr>
                  </a:solidFill>
                </a:ln>
                <a:solidFill>
                  <a:srgbClr val="002060"/>
                </a:solidFill>
              </a:rPr>
              <a:t>Авторт презентации Мойсеева Е.И., учитель русского языка и литературы</a:t>
            </a:r>
            <a:endParaRPr lang="ru-RU" dirty="0">
              <a:ln>
                <a:solidFill>
                  <a:schemeClr val="tx2">
                    <a:lumMod val="50000"/>
                  </a:schemeClr>
                </a:solidFill>
              </a:ln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55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346</Words>
  <Application>Microsoft Office PowerPoint</Application>
  <PresentationFormat>Экран (4:3)</PresentationFormat>
  <Paragraphs>80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Двадцать шестое ноября. Классная работа. </vt:lpstr>
      <vt:lpstr>Задачи урока</vt:lpstr>
      <vt:lpstr>Повторение – мать учения</vt:lpstr>
      <vt:lpstr>Презентация PowerPoint</vt:lpstr>
      <vt:lpstr>Повторение – мать учения</vt:lpstr>
      <vt:lpstr>Презентация PowerPoint</vt:lpstr>
      <vt:lpstr>Презентация PowerPoint</vt:lpstr>
      <vt:lpstr>Что это за существительные?</vt:lpstr>
      <vt:lpstr>Двадцать шестое ноября. Классная работа. Разносклоняемые существительные.</vt:lpstr>
      <vt:lpstr>Задачи урока</vt:lpstr>
      <vt:lpstr>Внимание! Учебник!</vt:lpstr>
      <vt:lpstr>Закрепим</vt:lpstr>
      <vt:lpstr>Итоги урока</vt:lpstr>
      <vt:lpstr>Домашнее задание</vt:lpstr>
      <vt:lpstr>Презентация PowerPoint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19</cp:revision>
  <dcterms:created xsi:type="dcterms:W3CDTF">2014-11-23T14:54:20Z</dcterms:created>
  <dcterms:modified xsi:type="dcterms:W3CDTF">2014-11-28T13:47:38Z</dcterms:modified>
</cp:coreProperties>
</file>