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1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D817B6-DE47-426F-9382-F26444892248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0D0B61-6DA8-45FB-AE6B-EE548755260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7200" b="1" dirty="0" smtClean="0">
              <a:solidFill>
                <a:schemeClr val="tx1"/>
              </a:solidFill>
            </a:rPr>
            <a:t>Цель:</a:t>
          </a:r>
          <a:endParaRPr lang="ru-RU" sz="7200" dirty="0">
            <a:solidFill>
              <a:schemeClr val="tx1"/>
            </a:solidFill>
          </a:endParaRPr>
        </a:p>
      </dgm:t>
    </dgm:pt>
    <dgm:pt modelId="{6E1AF698-79FB-4B29-84A9-512D4D00C70C}" type="parTrans" cxnId="{1559F1F6-C633-4666-BC3D-10D40D7493B8}">
      <dgm:prSet/>
      <dgm:spPr/>
      <dgm:t>
        <a:bodyPr/>
        <a:lstStyle/>
        <a:p>
          <a:endParaRPr lang="ru-RU"/>
        </a:p>
      </dgm:t>
    </dgm:pt>
    <dgm:pt modelId="{A78A438E-E6E6-4725-8A7A-C86B4158AB7C}" type="sibTrans" cxnId="{1559F1F6-C633-4666-BC3D-10D40D7493B8}">
      <dgm:prSet/>
      <dgm:spPr/>
      <dgm:t>
        <a:bodyPr/>
        <a:lstStyle/>
        <a:p>
          <a:endParaRPr lang="ru-RU"/>
        </a:p>
      </dgm:t>
    </dgm:pt>
    <dgm:pt modelId="{CBB5DC3E-3BC3-484F-A036-5201C4FF09AB}" type="pres">
      <dgm:prSet presAssocID="{40D817B6-DE47-426F-9382-F26444892248}" presName="linear" presStyleCnt="0">
        <dgm:presLayoutVars>
          <dgm:animLvl val="lvl"/>
          <dgm:resizeHandles val="exact"/>
        </dgm:presLayoutVars>
      </dgm:prSet>
      <dgm:spPr/>
    </dgm:pt>
    <dgm:pt modelId="{8431F6D4-4CEF-48F1-98E3-E9182C6AA0D7}" type="pres">
      <dgm:prSet presAssocID="{6B0D0B61-6DA8-45FB-AE6B-EE548755260B}" presName="parentText" presStyleLbl="node1" presStyleIdx="0" presStyleCnt="1" custLinFactNeighborX="-1042" custLinFactNeighborY="-6798">
        <dgm:presLayoutVars>
          <dgm:chMax val="0"/>
          <dgm:bulletEnabled val="1"/>
        </dgm:presLayoutVars>
      </dgm:prSet>
      <dgm:spPr/>
    </dgm:pt>
  </dgm:ptLst>
  <dgm:cxnLst>
    <dgm:cxn modelId="{1559F1F6-C633-4666-BC3D-10D40D7493B8}" srcId="{40D817B6-DE47-426F-9382-F26444892248}" destId="{6B0D0B61-6DA8-45FB-AE6B-EE548755260B}" srcOrd="0" destOrd="0" parTransId="{6E1AF698-79FB-4B29-84A9-512D4D00C70C}" sibTransId="{A78A438E-E6E6-4725-8A7A-C86B4158AB7C}"/>
    <dgm:cxn modelId="{48F346DA-EBCF-4B24-9105-7218312D31DD}" type="presOf" srcId="{40D817B6-DE47-426F-9382-F26444892248}" destId="{CBB5DC3E-3BC3-484F-A036-5201C4FF09AB}" srcOrd="0" destOrd="0" presId="urn:microsoft.com/office/officeart/2005/8/layout/vList2"/>
    <dgm:cxn modelId="{845B02F4-9E0E-4ED3-B100-90E50339202D}" type="presOf" srcId="{6B0D0B61-6DA8-45FB-AE6B-EE548755260B}" destId="{8431F6D4-4CEF-48F1-98E3-E9182C6AA0D7}" srcOrd="0" destOrd="0" presId="urn:microsoft.com/office/officeart/2005/8/layout/vList2"/>
    <dgm:cxn modelId="{5E5A7E0C-A6A9-4633-AA2A-E1729C1E09AD}" type="presParOf" srcId="{CBB5DC3E-3BC3-484F-A036-5201C4FF09AB}" destId="{8431F6D4-4CEF-48F1-98E3-E9182C6AA0D7}" srcOrd="0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C08040-B47E-4A13-9644-358B820D81DD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42DD7E9-F534-4678-A991-9F04152900A0}">
      <dgm:prSet/>
      <dgm:spPr/>
      <dgm:t>
        <a:bodyPr/>
        <a:lstStyle/>
        <a:p>
          <a:pPr rtl="0"/>
          <a:r>
            <a:rPr lang="ru-RU" b="1" baseline="0" dirty="0" smtClean="0"/>
            <a:t>Применение ИКТ в учебном процессе способствует:</a:t>
          </a:r>
          <a:endParaRPr lang="ru-RU" b="1" baseline="0" dirty="0"/>
        </a:p>
      </dgm:t>
    </dgm:pt>
    <dgm:pt modelId="{8575E6E4-D5EC-477D-8559-F455CE65AC86}" type="parTrans" cxnId="{EC15864F-D74C-467F-BB54-C9C66EACE031}">
      <dgm:prSet/>
      <dgm:spPr/>
      <dgm:t>
        <a:bodyPr/>
        <a:lstStyle/>
        <a:p>
          <a:endParaRPr lang="ru-RU"/>
        </a:p>
      </dgm:t>
    </dgm:pt>
    <dgm:pt modelId="{63CCDC29-9A35-4444-9AFB-3E41D5DF5765}" type="sibTrans" cxnId="{EC15864F-D74C-467F-BB54-C9C66EACE031}">
      <dgm:prSet/>
      <dgm:spPr/>
      <dgm:t>
        <a:bodyPr/>
        <a:lstStyle/>
        <a:p>
          <a:endParaRPr lang="ru-RU"/>
        </a:p>
      </dgm:t>
    </dgm:pt>
    <dgm:pt modelId="{C3CE17F3-F87B-4A06-8C66-F7FC02DF5394}" type="pres">
      <dgm:prSet presAssocID="{79C08040-B47E-4A13-9644-358B820D81D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A23601-32F5-48CA-BFB9-FB657FC5F726}" type="pres">
      <dgm:prSet presAssocID="{842DD7E9-F534-4678-A991-9F04152900A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AD9243-E325-4706-AF34-2EDF6C57B586}" type="presOf" srcId="{79C08040-B47E-4A13-9644-358B820D81DD}" destId="{C3CE17F3-F87B-4A06-8C66-F7FC02DF5394}" srcOrd="0" destOrd="0" presId="urn:microsoft.com/office/officeart/2005/8/layout/vList2"/>
    <dgm:cxn modelId="{EC15864F-D74C-467F-BB54-C9C66EACE031}" srcId="{79C08040-B47E-4A13-9644-358B820D81DD}" destId="{842DD7E9-F534-4678-A991-9F04152900A0}" srcOrd="0" destOrd="0" parTransId="{8575E6E4-D5EC-477D-8559-F455CE65AC86}" sibTransId="{63CCDC29-9A35-4444-9AFB-3E41D5DF5765}"/>
    <dgm:cxn modelId="{FB1E07DA-BA0C-4182-910F-9A4B1A4B46FD}" type="presOf" srcId="{842DD7E9-F534-4678-A991-9F04152900A0}" destId="{EAA23601-32F5-48CA-BFB9-FB657FC5F726}" srcOrd="0" destOrd="0" presId="urn:microsoft.com/office/officeart/2005/8/layout/vList2"/>
    <dgm:cxn modelId="{F40675DE-E19F-47FA-BC28-818BF2153A79}" type="presParOf" srcId="{C3CE17F3-F87B-4A06-8C66-F7FC02DF5394}" destId="{EAA23601-32F5-48CA-BFB9-FB657FC5F726}" srcOrd="0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A7CE06-F046-44E6-B234-A1BC088FC6F2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DDF9EBB-966F-4B11-8E6F-45EEF9356AB1}">
      <dgm:prSet/>
      <dgm:spPr/>
      <dgm:t>
        <a:bodyPr/>
        <a:lstStyle/>
        <a:p>
          <a:pPr rtl="0"/>
          <a:r>
            <a:rPr lang="ru-RU" b="1" baseline="0" dirty="0" smtClean="0"/>
            <a:t>ИКТ на уроках русского языка и литературы:</a:t>
          </a:r>
          <a:endParaRPr lang="ru-RU" b="1" baseline="0" dirty="0"/>
        </a:p>
      </dgm:t>
    </dgm:pt>
    <dgm:pt modelId="{34641ACD-E27D-4783-86D5-0F6D9A41DF54}" type="parTrans" cxnId="{062950DD-66BE-4CBD-B03E-385AF7EEEE66}">
      <dgm:prSet/>
      <dgm:spPr/>
      <dgm:t>
        <a:bodyPr/>
        <a:lstStyle/>
        <a:p>
          <a:endParaRPr lang="ru-RU"/>
        </a:p>
      </dgm:t>
    </dgm:pt>
    <dgm:pt modelId="{6AA88446-F19E-4D50-98AF-9604EE054A4A}" type="sibTrans" cxnId="{062950DD-66BE-4CBD-B03E-385AF7EEEE66}">
      <dgm:prSet/>
      <dgm:spPr/>
      <dgm:t>
        <a:bodyPr/>
        <a:lstStyle/>
        <a:p>
          <a:endParaRPr lang="ru-RU"/>
        </a:p>
      </dgm:t>
    </dgm:pt>
    <dgm:pt modelId="{A3E8F367-9BE8-42CE-B64B-8D4504E16101}" type="pres">
      <dgm:prSet presAssocID="{A5A7CE06-F046-44E6-B234-A1BC088FC6F2}" presName="linear" presStyleCnt="0">
        <dgm:presLayoutVars>
          <dgm:animLvl val="lvl"/>
          <dgm:resizeHandles val="exact"/>
        </dgm:presLayoutVars>
      </dgm:prSet>
      <dgm:spPr/>
    </dgm:pt>
    <dgm:pt modelId="{98BE1A28-302B-4EA6-9928-3C6B19773E12}" type="pres">
      <dgm:prSet presAssocID="{3DDF9EBB-966F-4B11-8E6F-45EEF9356AB1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626DA22-32AE-446B-8A92-F47697510DBF}" type="presOf" srcId="{3DDF9EBB-966F-4B11-8E6F-45EEF9356AB1}" destId="{98BE1A28-302B-4EA6-9928-3C6B19773E12}" srcOrd="0" destOrd="0" presId="urn:microsoft.com/office/officeart/2005/8/layout/vList2"/>
    <dgm:cxn modelId="{1D450C18-3F8C-43F9-AA2B-1FDD8E048546}" type="presOf" srcId="{A5A7CE06-F046-44E6-B234-A1BC088FC6F2}" destId="{A3E8F367-9BE8-42CE-B64B-8D4504E16101}" srcOrd="0" destOrd="0" presId="urn:microsoft.com/office/officeart/2005/8/layout/vList2"/>
    <dgm:cxn modelId="{062950DD-66BE-4CBD-B03E-385AF7EEEE66}" srcId="{A5A7CE06-F046-44E6-B234-A1BC088FC6F2}" destId="{3DDF9EBB-966F-4B11-8E6F-45EEF9356AB1}" srcOrd="0" destOrd="0" parTransId="{34641ACD-E27D-4783-86D5-0F6D9A41DF54}" sibTransId="{6AA88446-F19E-4D50-98AF-9604EE054A4A}"/>
    <dgm:cxn modelId="{C5439083-B608-4374-AA33-391F227B4D06}" type="presParOf" srcId="{A3E8F367-9BE8-42CE-B64B-8D4504E16101}" destId="{98BE1A28-302B-4EA6-9928-3C6B19773E12}" srcOrd="0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1900095-DFB1-4DBE-BBC6-0BCF4808BC2F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3BA4BD-DA9E-4725-A1C6-0BFA6E5447DC}">
      <dgm:prSet/>
      <dgm:spPr/>
      <dgm:t>
        <a:bodyPr/>
        <a:lstStyle/>
        <a:p>
          <a:pPr rtl="0"/>
          <a:r>
            <a:rPr lang="ru-RU" b="1" baseline="0" dirty="0" smtClean="0"/>
            <a:t>Основные направления использования компьютерных технологий на уроках</a:t>
          </a:r>
          <a:endParaRPr lang="ru-RU" b="1" baseline="0" dirty="0"/>
        </a:p>
      </dgm:t>
    </dgm:pt>
    <dgm:pt modelId="{97F15BEE-2DF2-4EB4-88A9-7D699C47D32C}" type="parTrans" cxnId="{7AADDFC6-7F93-439F-B6D1-4787FEC43431}">
      <dgm:prSet/>
      <dgm:spPr/>
      <dgm:t>
        <a:bodyPr/>
        <a:lstStyle/>
        <a:p>
          <a:endParaRPr lang="ru-RU"/>
        </a:p>
      </dgm:t>
    </dgm:pt>
    <dgm:pt modelId="{C26FD984-EBED-478B-8AF2-6E0F611F4539}" type="sibTrans" cxnId="{7AADDFC6-7F93-439F-B6D1-4787FEC43431}">
      <dgm:prSet/>
      <dgm:spPr/>
      <dgm:t>
        <a:bodyPr/>
        <a:lstStyle/>
        <a:p>
          <a:endParaRPr lang="ru-RU"/>
        </a:p>
      </dgm:t>
    </dgm:pt>
    <dgm:pt modelId="{AA74A332-88F0-4017-8C4C-803FC9F511F5}" type="pres">
      <dgm:prSet presAssocID="{41900095-DFB1-4DBE-BBC6-0BCF4808BC2F}" presName="linear" presStyleCnt="0">
        <dgm:presLayoutVars>
          <dgm:animLvl val="lvl"/>
          <dgm:resizeHandles val="exact"/>
        </dgm:presLayoutVars>
      </dgm:prSet>
      <dgm:spPr/>
    </dgm:pt>
    <dgm:pt modelId="{16A769A4-19A9-4196-9408-FE9DEE1608F3}" type="pres">
      <dgm:prSet presAssocID="{743BA4BD-DA9E-4725-A1C6-0BFA6E5447DC}" presName="parentText" presStyleLbl="node1" presStyleIdx="0" presStyleCnt="1" custLinFactNeighborY="180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EFFF80-BBA9-4D85-9E6A-CFD651626AED}" type="presOf" srcId="{41900095-DFB1-4DBE-BBC6-0BCF4808BC2F}" destId="{AA74A332-88F0-4017-8C4C-803FC9F511F5}" srcOrd="0" destOrd="0" presId="urn:microsoft.com/office/officeart/2005/8/layout/vList2"/>
    <dgm:cxn modelId="{7AADDFC6-7F93-439F-B6D1-4787FEC43431}" srcId="{41900095-DFB1-4DBE-BBC6-0BCF4808BC2F}" destId="{743BA4BD-DA9E-4725-A1C6-0BFA6E5447DC}" srcOrd="0" destOrd="0" parTransId="{97F15BEE-2DF2-4EB4-88A9-7D699C47D32C}" sibTransId="{C26FD984-EBED-478B-8AF2-6E0F611F4539}"/>
    <dgm:cxn modelId="{EF916B54-A7DE-4A1C-8F51-E11C6BA0DD55}" type="presOf" srcId="{743BA4BD-DA9E-4725-A1C6-0BFA6E5447DC}" destId="{16A769A4-19A9-4196-9408-FE9DEE1608F3}" srcOrd="0" destOrd="0" presId="urn:microsoft.com/office/officeart/2005/8/layout/vList2"/>
    <dgm:cxn modelId="{126F7FC7-3DE1-4588-A7EC-62A85AAFF7ED}" type="presParOf" srcId="{AA74A332-88F0-4017-8C4C-803FC9F511F5}" destId="{16A769A4-19A9-4196-9408-FE9DEE1608F3}" srcOrd="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2400" y="0"/>
            <a:ext cx="8991600" cy="8833187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Курсовая работа</a:t>
            </a:r>
          </a:p>
          <a:p>
            <a:pPr algn="ctr"/>
            <a:endParaRPr lang="ru-RU" sz="4000" dirty="0" smtClean="0">
              <a:latin typeface="Arial Black" pitchFamily="34" charset="0"/>
            </a:endParaRPr>
          </a:p>
          <a:p>
            <a:pPr algn="ctr"/>
            <a:r>
              <a:rPr lang="ru-RU" sz="4400" b="1" dirty="0" smtClean="0">
                <a:ln w="19050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Использование информационно - коммуникационных технологий на уроках русского языка и литературы</a:t>
            </a:r>
          </a:p>
          <a:p>
            <a:pPr algn="ctr"/>
            <a:endParaRPr lang="ru-RU" sz="5000" dirty="0" smtClean="0"/>
          </a:p>
          <a:p>
            <a:pPr algn="ctr"/>
            <a:r>
              <a:rPr lang="ru-RU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Маренкова</a:t>
            </a: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 Надежда Алексеевна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7467600" cy="6245352"/>
          </a:xfrm>
        </p:spPr>
        <p:txBody>
          <a:bodyPr/>
          <a:lstStyle/>
          <a:p>
            <a:r>
              <a:rPr lang="ru-RU" sz="3000" b="1" dirty="0" smtClean="0"/>
              <a:t>Организация индивидуальной работы учащихся, развитие их познавательной, самостоятельности и творчества;</a:t>
            </a:r>
          </a:p>
          <a:p>
            <a:r>
              <a:rPr lang="ru-RU" sz="3000" b="1" dirty="0" smtClean="0"/>
              <a:t>Развитие </a:t>
            </a:r>
            <a:r>
              <a:rPr lang="ru-RU" sz="3000" b="1" dirty="0" smtClean="0"/>
              <a:t>наглядно-образного мышления, коммуникативных навыков учащихся;</a:t>
            </a:r>
          </a:p>
          <a:p>
            <a:r>
              <a:rPr lang="ru-RU" sz="3000" b="1" dirty="0" smtClean="0"/>
              <a:t>Формирование навыков работы с информацией (производить поиск, отбор, переработку, выделение смысловых групп, выстраивание логических </a:t>
            </a:r>
            <a:r>
              <a:rPr lang="ru-RU" sz="3000" b="1" dirty="0" smtClean="0"/>
              <a:t>связей и др.</a:t>
            </a:r>
            <a:r>
              <a:rPr lang="ru-RU" b="1" dirty="0" smtClean="0"/>
              <a:t>).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447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200" b="1" dirty="0" smtClean="0"/>
              <a:t>Связь обучения и мотивации изучения русского языка и литературы.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7467600" cy="4721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b="1" dirty="0" smtClean="0"/>
              <a:t>Управление мотивацией изучения русского языка – одна из центральных проблем методики обучения в школе.</a:t>
            </a:r>
          </a:p>
          <a:p>
            <a:pPr>
              <a:buNone/>
            </a:pPr>
            <a:r>
              <a:rPr lang="ru-RU" sz="2600" b="1" dirty="0" smtClean="0"/>
              <a:t>Интерес к процессу обучения русскому языку держится на внутренних мотивах.</a:t>
            </a:r>
          </a:p>
          <a:p>
            <a:pPr>
              <a:buNone/>
            </a:pPr>
            <a:r>
              <a:rPr lang="ru-RU" sz="2600" b="1" dirty="0" smtClean="0"/>
              <a:t>Доминирующим мотивом является познавательный мотив</a:t>
            </a:r>
          </a:p>
          <a:p>
            <a:pPr>
              <a:buNone/>
            </a:pPr>
            <a:r>
              <a:rPr lang="ru-RU" sz="2600" b="1" dirty="0" smtClean="0"/>
              <a:t>Использование ИКТ в учебном процессе способствует формированию положительной мотивации.</a:t>
            </a:r>
            <a:endParaRPr lang="ru-RU" sz="26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b="1" dirty="0" smtClean="0"/>
              <a:t>Использование ИКТ в условиях школы является эффективным: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Оно создало комфортные условия для проведения процесса обучения;</a:t>
            </a:r>
          </a:p>
          <a:p>
            <a:r>
              <a:rPr lang="ru-RU" sz="2800" b="1" dirty="0" smtClean="0"/>
              <a:t>Способствует повышению информационной культуры учащихся;</a:t>
            </a:r>
          </a:p>
          <a:p>
            <a:r>
              <a:rPr lang="ru-RU" sz="2800" b="1" dirty="0" smtClean="0"/>
              <a:t>Расширило их языковую и социокультурную компетенции;</a:t>
            </a:r>
          </a:p>
          <a:p>
            <a:r>
              <a:rPr lang="ru-RU" sz="2800" b="1" dirty="0" smtClean="0"/>
              <a:t>Изменило в положительную сторону мотивы изучения русского языка и литературы. </a:t>
            </a:r>
            <a:endParaRPr lang="ru-RU" sz="28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2652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Изучение нового материала русского языка с использованием ИКТ</a:t>
            </a:r>
            <a:br>
              <a:rPr lang="ru-RU" b="1" dirty="0" smtClean="0"/>
            </a:br>
            <a:r>
              <a:rPr lang="ru-RU" b="1" dirty="0" smtClean="0"/>
              <a:t> (в 7 классе).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2700" b="1" dirty="0" smtClean="0"/>
              <a:t>ТЕМА: </a:t>
            </a:r>
            <a:r>
              <a:rPr lang="ru-RU" sz="2700" dirty="0" smtClean="0"/>
              <a:t>Понятие о причастии.</a:t>
            </a:r>
          </a:p>
          <a:p>
            <a:pPr>
              <a:buNone/>
            </a:pPr>
            <a:r>
              <a:rPr lang="ru-RU" sz="2700" b="1" dirty="0" smtClean="0"/>
              <a:t>ЦЕЛЬ:</a:t>
            </a:r>
            <a:r>
              <a:rPr lang="ru-RU" sz="2700" dirty="0" smtClean="0"/>
              <a:t> Ознакомление учащихся с грамматическими признаками причастия</a:t>
            </a:r>
          </a:p>
          <a:p>
            <a:pPr>
              <a:buNone/>
            </a:pPr>
            <a:r>
              <a:rPr lang="ru-RU" sz="2700" b="1" dirty="0" smtClean="0"/>
              <a:t>ЗАДАЧИ:</a:t>
            </a:r>
          </a:p>
          <a:p>
            <a:pPr>
              <a:buNone/>
            </a:pPr>
            <a:r>
              <a:rPr lang="ru-RU" sz="2700" b="1" dirty="0" smtClean="0"/>
              <a:t>Образовательные:</a:t>
            </a:r>
          </a:p>
          <a:p>
            <a:r>
              <a:rPr lang="ru-RU" sz="2700" dirty="0" smtClean="0"/>
              <a:t>Изучение грамматических признаков причастий;</a:t>
            </a:r>
          </a:p>
          <a:p>
            <a:r>
              <a:rPr lang="ru-RU" sz="2700" dirty="0" smtClean="0"/>
              <a:t>Формирование умений различать причастия и прилагательные;</a:t>
            </a:r>
          </a:p>
          <a:p>
            <a:r>
              <a:rPr lang="ru-RU" sz="2700" dirty="0" smtClean="0"/>
              <a:t>Пополнение словарного запаса учащихся.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7772400" cy="62453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dirty="0" smtClean="0"/>
              <a:t>Развивающие:</a:t>
            </a:r>
          </a:p>
          <a:p>
            <a:r>
              <a:rPr lang="ru-RU" sz="3200" dirty="0" smtClean="0"/>
              <a:t>Развитие креативного мышления, языковой памяти, воображения;</a:t>
            </a:r>
          </a:p>
          <a:p>
            <a:r>
              <a:rPr lang="ru-RU" sz="3200" dirty="0" smtClean="0"/>
              <a:t>Овладение приемами языкового анализа и синтеза, сравнения, обобщения, классификации, структурирования информации.</a:t>
            </a:r>
          </a:p>
          <a:p>
            <a:pPr>
              <a:buNone/>
            </a:pPr>
            <a:r>
              <a:rPr lang="ru-RU" sz="3200" b="1" dirty="0" smtClean="0"/>
              <a:t>Воспитательные:</a:t>
            </a:r>
            <a:endParaRPr lang="ru-RU" sz="3200" b="1" dirty="0" smtClean="0"/>
          </a:p>
          <a:p>
            <a:r>
              <a:rPr lang="ru-RU" sz="3200" dirty="0" smtClean="0"/>
              <a:t>Воспитание интереса к изучению языка;</a:t>
            </a:r>
          </a:p>
          <a:p>
            <a:r>
              <a:rPr lang="ru-RU" sz="3200" dirty="0" smtClean="0"/>
              <a:t>Воспитание положительной мотивации учебной деятельности.</a:t>
            </a:r>
            <a:endParaRPr lang="ru-RU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7543800" cy="62453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100" b="1" dirty="0" smtClean="0"/>
              <a:t>Педагогические технологии:</a:t>
            </a:r>
          </a:p>
          <a:p>
            <a:r>
              <a:rPr lang="ru-RU" sz="3100" dirty="0" smtClean="0"/>
              <a:t>Личностно-ориентированная;</a:t>
            </a:r>
          </a:p>
          <a:p>
            <a:r>
              <a:rPr lang="ru-RU" sz="3100" dirty="0" smtClean="0"/>
              <a:t>Информационно-коммуникационная;</a:t>
            </a:r>
          </a:p>
          <a:p>
            <a:r>
              <a:rPr lang="ru-RU" sz="3100" dirty="0" smtClean="0"/>
              <a:t>Здоровьесберегающая.</a:t>
            </a:r>
          </a:p>
          <a:p>
            <a:pPr>
              <a:buNone/>
            </a:pPr>
            <a:r>
              <a:rPr lang="ru-RU" sz="3100" b="1" dirty="0" smtClean="0"/>
              <a:t>Предполагаемые результаты:</a:t>
            </a:r>
          </a:p>
          <a:p>
            <a:pPr>
              <a:buNone/>
            </a:pPr>
            <a:r>
              <a:rPr lang="ru-RU" sz="3100" dirty="0" smtClean="0"/>
              <a:t>Обучающиеся </a:t>
            </a:r>
          </a:p>
          <a:p>
            <a:r>
              <a:rPr lang="ru-RU" sz="3100" dirty="0" smtClean="0"/>
              <a:t>д</a:t>
            </a:r>
            <a:r>
              <a:rPr lang="ru-RU" sz="3100" dirty="0" smtClean="0"/>
              <a:t>олжны знать определение причастия как части речи и его признаки;</a:t>
            </a:r>
          </a:p>
          <a:p>
            <a:r>
              <a:rPr lang="ru-RU" sz="3100" dirty="0" smtClean="0"/>
              <a:t>должны отличать причастие от других частей речи, находить их в предложении.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1534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500" b="1" dirty="0" smtClean="0"/>
              <a:t>Урок по рассказу И.С.Тургенева «Бежин</a:t>
            </a:r>
            <a:r>
              <a:rPr lang="ru-RU" sz="2500" b="1" dirty="0" smtClean="0"/>
              <a:t> </a:t>
            </a:r>
            <a:r>
              <a:rPr lang="ru-RU" sz="2500" b="1" dirty="0" smtClean="0"/>
              <a:t>луг». </a:t>
            </a:r>
            <a:br>
              <a:rPr lang="ru-RU" sz="2500" b="1" dirty="0" smtClean="0"/>
            </a:br>
            <a:r>
              <a:rPr lang="ru-RU" sz="2500" b="1" dirty="0" smtClean="0"/>
              <a:t>«Волшебная красота и сила русского слова».</a:t>
            </a:r>
            <a:endParaRPr lang="ru-RU" sz="25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02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ЦЕЛИ:</a:t>
            </a:r>
          </a:p>
          <a:p>
            <a:r>
              <a:rPr lang="ru-RU" dirty="0" smtClean="0"/>
              <a:t>Помочь учащимся осознать многообразные связи русских писателей с природой;</a:t>
            </a:r>
          </a:p>
          <a:p>
            <a:r>
              <a:rPr lang="ru-RU" dirty="0" smtClean="0"/>
              <a:t>Развивать навыки выразительного чтения и пересказа, нахождения изобразительно-выразительных средств;</a:t>
            </a:r>
          </a:p>
          <a:p>
            <a:r>
              <a:rPr lang="ru-RU" dirty="0" smtClean="0"/>
              <a:t>Воспитывать у учащихся чувство прекрасного, чувство любви к русскому языку, к живой природе.</a:t>
            </a:r>
          </a:p>
          <a:p>
            <a:pPr>
              <a:buNone/>
            </a:pPr>
            <a:r>
              <a:rPr lang="ru-RU" b="1" dirty="0" smtClean="0"/>
              <a:t>ОБОРУДОВАНИЕ:</a:t>
            </a:r>
          </a:p>
          <a:p>
            <a:pPr marL="457200" indent="-457200">
              <a:buNone/>
            </a:pPr>
            <a:r>
              <a:rPr lang="ru-RU" b="1" dirty="0" smtClean="0"/>
              <a:t>1. </a:t>
            </a:r>
            <a:r>
              <a:rPr lang="ru-RU" dirty="0" smtClean="0"/>
              <a:t>Альбом «И.С.Тургенев».</a:t>
            </a:r>
            <a:endParaRPr lang="ru-RU" b="1" dirty="0" smtClean="0"/>
          </a:p>
          <a:p>
            <a:pPr marL="457200" indent="-457200">
              <a:buNone/>
            </a:pPr>
            <a:r>
              <a:rPr lang="ru-RU" b="1" dirty="0" smtClean="0"/>
              <a:t>2. </a:t>
            </a:r>
            <a:r>
              <a:rPr lang="ru-RU" dirty="0" smtClean="0"/>
              <a:t>Магнитофонные записи музыки.</a:t>
            </a:r>
          </a:p>
          <a:p>
            <a:pPr marL="457200" indent="-457200">
              <a:buNone/>
            </a:pPr>
            <a:r>
              <a:rPr lang="ru-RU" b="1" dirty="0" smtClean="0"/>
              <a:t>3. </a:t>
            </a:r>
            <a:r>
              <a:rPr lang="ru-RU" dirty="0" smtClean="0"/>
              <a:t>Компьютер (слайды).</a:t>
            </a:r>
            <a:endParaRPr lang="ru-RU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017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«Бежин луг» – самый поэтический и волшебный рассказ из цикла «Записки охотника» .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Бежин луг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828800"/>
            <a:ext cx="7010400" cy="46561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95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400" b="1" dirty="0" smtClean="0"/>
              <a:t>Речь автора музыкальна, мелодична, насыщена яркими эпитетами:</a:t>
            </a:r>
          </a:p>
          <a:p>
            <a:pPr algn="ctr">
              <a:buNone/>
            </a:pPr>
            <a:r>
              <a:rPr lang="ru-RU" sz="4400" b="1" dirty="0" smtClean="0"/>
              <a:t>«Сверкающие обагренные кусты», «красные, золотые потоки горячего света».</a:t>
            </a:r>
            <a:endParaRPr lang="ru-RU" sz="44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95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4200" b="1" dirty="0" smtClean="0"/>
              <a:t>Тургенев часто употребляет и такие художественные средства, как сравнение, метафора и другие формы переноса значения слов: верхний край облачка «засверкает змейками», «хлынули играющие лучи».</a:t>
            </a:r>
            <a:endParaRPr lang="ru-RU" sz="4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533400" y="228600"/>
          <a:ext cx="7467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43800" cy="5105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ru-RU" sz="3200" b="1" dirty="0" smtClean="0"/>
              <a:t>Теоретическое обоснование и разработка педагогических условий, обеспечивающих использование информационно-коммуникационных технологий в школе через усиление мотивов изучения предметов «Русский язык» и «Литература». </a:t>
            </a:r>
            <a:endParaRPr lang="ru-RU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467600" cy="616915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b="1" dirty="0" smtClean="0"/>
              <a:t>Рассказ «Бежин луг» - один из самых поэтичных рассказов в «Записках охотника». Он пробуждает в человеке способность воспринимать прекрасное, раскрывает красоту и русской природы, и выросших среди нее, на первый взгляд, ничем не приметных героев.</a:t>
            </a:r>
            <a:endParaRPr lang="ru-RU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 smtClean="0"/>
              <a:t>  Задачи:</a:t>
            </a:r>
            <a:endParaRPr lang="ru-RU" sz="6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Blip>
                <a:blip r:embed="rId2"/>
              </a:buBlip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рассмотреть сущность информационно-коммуникационных технологий.</a:t>
            </a:r>
          </a:p>
          <a:p>
            <a:pPr>
              <a:buBlip>
                <a:blip r:embed="rId2"/>
              </a:buBlip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теоретически обосновать использование информационно-коммуникационных технологий.</a:t>
            </a:r>
          </a:p>
          <a:p>
            <a:pPr>
              <a:buBlip>
                <a:blip r:embed="rId2"/>
              </a:buBlip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изучит влияние ИКТ на мотивацию обучения.</a:t>
            </a:r>
          </a:p>
          <a:p>
            <a:pPr>
              <a:buBlip>
                <a:blip r:embed="rId2"/>
              </a:buBlip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рассмотреть формы работы с обучающими программами и разработать уроки с использованием информационно-коммуникационных технологий.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7467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chemeClr val="tx2"/>
              </a:buClr>
            </a:pPr>
            <a:r>
              <a:rPr lang="ru-RU" dirty="0" smtClean="0"/>
              <a:t>Повышению качества обучения;</a:t>
            </a:r>
          </a:p>
          <a:p>
            <a:pPr>
              <a:buClr>
                <a:schemeClr val="tx2"/>
              </a:buClr>
            </a:pPr>
            <a:r>
              <a:rPr lang="ru-RU" dirty="0" smtClean="0"/>
              <a:t>Выработке общеучебных навыков рациональной организации учебного труда;</a:t>
            </a:r>
          </a:p>
          <a:p>
            <a:pPr>
              <a:buClr>
                <a:schemeClr val="tx2"/>
              </a:buClr>
            </a:pPr>
            <a:r>
              <a:rPr lang="ru-RU" dirty="0" smtClean="0"/>
              <a:t>Ориентированию  учебного процесса в сторону развития системного мышления;</a:t>
            </a:r>
          </a:p>
          <a:p>
            <a:pPr>
              <a:buClr>
                <a:schemeClr val="tx2"/>
              </a:buClr>
            </a:pPr>
            <a:r>
              <a:rPr lang="ru-RU" dirty="0" smtClean="0"/>
              <a:t>Эффективной организации познавательной деятельности учащихся и формированию высокого уровня мотивации, интереса к учебной деятельности;</a:t>
            </a:r>
          </a:p>
          <a:p>
            <a:pPr>
              <a:buClr>
                <a:schemeClr val="tx2"/>
              </a:buClr>
            </a:pPr>
            <a:r>
              <a:rPr lang="ru-RU" dirty="0" smtClean="0"/>
              <a:t>Развитию у каждого школьника собственной образовательной траектории.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457200" y="274638"/>
          <a:ext cx="7467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позволяют эффективно организовывать групповую и самостоятельную работу;</a:t>
            </a:r>
          </a:p>
          <a:p>
            <a:r>
              <a:rPr lang="ru-RU" dirty="0" smtClean="0"/>
              <a:t>с</a:t>
            </a:r>
            <a:r>
              <a:rPr lang="ru-RU" dirty="0" smtClean="0"/>
              <a:t>пособствуют  совершенствованию практических умений и навыков учащихся;</a:t>
            </a:r>
          </a:p>
          <a:p>
            <a:r>
              <a:rPr lang="ru-RU" dirty="0" smtClean="0"/>
              <a:t>п</a:t>
            </a:r>
            <a:r>
              <a:rPr lang="ru-RU" dirty="0" smtClean="0"/>
              <a:t>озволяют индивидуализировать процесс обучения;</a:t>
            </a:r>
          </a:p>
          <a:p>
            <a:r>
              <a:rPr lang="ru-RU" dirty="0" smtClean="0"/>
              <a:t>п</a:t>
            </a:r>
            <a:r>
              <a:rPr lang="ru-RU" dirty="0" smtClean="0"/>
              <a:t>овышают интерес к урокам русского языка и литературы;</a:t>
            </a:r>
          </a:p>
          <a:p>
            <a:r>
              <a:rPr lang="ru-RU" dirty="0" smtClean="0"/>
              <a:t>а</a:t>
            </a:r>
            <a:r>
              <a:rPr lang="ru-RU" dirty="0" smtClean="0"/>
              <a:t>ктивизируют познавательную деятельность учащихся;</a:t>
            </a:r>
          </a:p>
          <a:p>
            <a:r>
              <a:rPr lang="ru-RU" dirty="0" smtClean="0"/>
              <a:t>р</a:t>
            </a:r>
            <a:r>
              <a:rPr lang="ru-RU" dirty="0" smtClean="0"/>
              <a:t>азвивают творческий потенциал школьников.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77724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105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2800" b="1" dirty="0" smtClean="0"/>
              <a:t>Визуальная информация (иллюстративный, наглядный материал).</a:t>
            </a:r>
          </a:p>
          <a:p>
            <a:r>
              <a:rPr lang="ru-RU" sz="2800" b="1" dirty="0" smtClean="0"/>
              <a:t>Интерактивный демонстрационный материал (опорные схемы, таблицы, понятия).</a:t>
            </a:r>
          </a:p>
          <a:p>
            <a:r>
              <a:rPr lang="ru-RU" sz="2800" b="1" dirty="0" smtClean="0"/>
              <a:t>Тренажёр.</a:t>
            </a:r>
          </a:p>
          <a:p>
            <a:r>
              <a:rPr lang="ru-RU" sz="2800" b="1" dirty="0" smtClean="0"/>
              <a:t>Контроль за умениями и навыками учащихся.</a:t>
            </a:r>
          </a:p>
          <a:p>
            <a:r>
              <a:rPr lang="ru-RU" sz="2800" b="1" dirty="0" smtClean="0"/>
              <a:t>Самостоятельная поисковая творческая работа учащихся.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2652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Возможности компьютерных информационных технологий на уроках литературы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600" b="1" dirty="0" smtClean="0"/>
              <a:t>Подготовка презентаций иллюстративного и информационного материала («Времена года в стихах русских поэтов»).</a:t>
            </a:r>
          </a:p>
          <a:p>
            <a:r>
              <a:rPr lang="ru-RU" sz="2600" b="1" dirty="0" smtClean="0"/>
              <a:t>Сравнивание работ разных художников к одному и тому же произведению.</a:t>
            </a:r>
          </a:p>
          <a:p>
            <a:r>
              <a:rPr lang="ru-RU" sz="2600" b="1" dirty="0" smtClean="0"/>
              <a:t>Знакомство учащихся с портретами писателей и поэтов, фотографиями.</a:t>
            </a:r>
          </a:p>
          <a:p>
            <a:r>
              <a:rPr lang="ru-RU" sz="2600" b="1" dirty="0" smtClean="0"/>
              <a:t>Просмотр отрывков из фильмов.</a:t>
            </a:r>
          </a:p>
          <a:p>
            <a:r>
              <a:rPr lang="ru-RU" sz="2600" b="1" dirty="0" smtClean="0"/>
              <a:t>Заочные экскурсии в музеи.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Самостоятельная поисковая, творческая работа учащихся</a:t>
            </a:r>
            <a:endParaRPr lang="ru-RU" sz="3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3500" b="1" dirty="0" smtClean="0"/>
              <a:t>Поиск учащимися необходимой информации в Интернете  и её обработка;</a:t>
            </a:r>
          </a:p>
          <a:p>
            <a:r>
              <a:rPr lang="ru-RU" sz="3500" b="1" dirty="0" smtClean="0"/>
              <a:t>Редактирование текстов;</a:t>
            </a:r>
          </a:p>
          <a:p>
            <a:r>
              <a:rPr lang="ru-RU" sz="3500" b="1" dirty="0" smtClean="0"/>
              <a:t>Создание компьютерных рисунков, схем;</a:t>
            </a:r>
          </a:p>
          <a:p>
            <a:r>
              <a:rPr lang="ru-RU" sz="3500" b="1" dirty="0" smtClean="0"/>
              <a:t>Подготовка докладов, рефератов.</a:t>
            </a:r>
            <a:endParaRPr lang="ru-RU" sz="3500" b="1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219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700" b="1" dirty="0" smtClean="0"/>
              <a:t>Использование средств мультимедиа. Возможности и преимущества: </a:t>
            </a:r>
            <a:endParaRPr lang="ru-RU" sz="27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Повышение эффективности образовательного процесса;</a:t>
            </a:r>
          </a:p>
          <a:p>
            <a:r>
              <a:rPr lang="ru-RU" sz="3200" b="1" dirty="0" smtClean="0"/>
              <a:t>Возможность научить школьников применять компьютерную технику для решения учебных и трудовых задач;</a:t>
            </a:r>
          </a:p>
          <a:p>
            <a:r>
              <a:rPr lang="ru-RU" sz="3200" b="1" dirty="0" smtClean="0"/>
              <a:t>Повышение мотивации к учению;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152</TotalTime>
  <Words>772</Words>
  <PresentationFormat>Экран (4:3)</PresentationFormat>
  <Paragraphs>102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Эркер</vt:lpstr>
      <vt:lpstr>Слайд 1</vt:lpstr>
      <vt:lpstr>Слайд 2</vt:lpstr>
      <vt:lpstr>  Задачи:</vt:lpstr>
      <vt:lpstr>Слайд 4</vt:lpstr>
      <vt:lpstr>Слайд 5</vt:lpstr>
      <vt:lpstr>Слайд 6</vt:lpstr>
      <vt:lpstr>Возможности компьютерных информационных технологий на уроках литературы</vt:lpstr>
      <vt:lpstr>Самостоятельная поисковая, творческая работа учащихся</vt:lpstr>
      <vt:lpstr>Использование средств мультимедиа. Возможности и преимущества: </vt:lpstr>
      <vt:lpstr>Слайд 10</vt:lpstr>
      <vt:lpstr>Связь обучения и мотивации изучения русского языка и литературы.</vt:lpstr>
      <vt:lpstr>Использование ИКТ в условиях школы является эффективным:</vt:lpstr>
      <vt:lpstr>Изучение нового материала русского языка с использованием ИКТ  (в 7 классе).</vt:lpstr>
      <vt:lpstr>Слайд 14</vt:lpstr>
      <vt:lpstr>Слайд 15</vt:lpstr>
      <vt:lpstr>Урок по рассказу И.С.Тургенева «Бежин луг».  «Волшебная красота и сила русского слова».</vt:lpstr>
      <vt:lpstr>«Бежин луг» – самый поэтический и волшебный рассказ из цикла «Записки охотника» .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123</cp:lastModifiedBy>
  <cp:revision>17</cp:revision>
  <dcterms:modified xsi:type="dcterms:W3CDTF">2011-03-21T07:00:07Z</dcterms:modified>
</cp:coreProperties>
</file>