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6"/>
  </p:notesMasterIdLst>
  <p:sldIdLst>
    <p:sldId id="278" r:id="rId2"/>
    <p:sldId id="280" r:id="rId3"/>
    <p:sldId id="258" r:id="rId4"/>
    <p:sldId id="259" r:id="rId5"/>
    <p:sldId id="260" r:id="rId6"/>
    <p:sldId id="275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6" r:id="rId16"/>
    <p:sldId id="277" r:id="rId17"/>
    <p:sldId id="281" r:id="rId18"/>
    <p:sldId id="282" r:id="rId19"/>
    <p:sldId id="270" r:id="rId20"/>
    <p:sldId id="283" r:id="rId21"/>
    <p:sldId id="271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66"/>
    <a:srgbClr val="FF0000"/>
    <a:srgbClr val="808080"/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85" autoAdjust="0"/>
    <p:restoredTop sz="94660"/>
  </p:normalViewPr>
  <p:slideViewPr>
    <p:cSldViewPr>
      <p:cViewPr varScale="1">
        <p:scale>
          <a:sx n="68" d="100"/>
          <a:sy n="68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A99A445-CE23-4207-B061-88383FE1215C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014F3D1-2F28-49DB-A355-CAFCD6EA5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40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FADC0D-21B1-4341-A593-D8E47AAA7F87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6BEA92-FA2B-4728-ADB5-63D39E6F7A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BB493-7760-439E-AAA7-507D7E18C8DE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D3E7F-BF8D-476B-828F-9158888E5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1553C-5C06-466C-B75C-18C58830F449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E8581-995D-40BC-AC8F-6447F38FD1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257B4-954F-47E1-8FBA-D48BE42B84C7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58365-DCA5-4031-8992-77269A0C5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4D34F-6E7C-4788-8724-2CD04D95B7AE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A1099-5DB6-4C5A-AF2A-58A375CEB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82D26-F260-4A00-BFFB-7A94ACBC2E0C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55598-50AF-4B32-B7DF-2FBAB322C8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D82BD-DAA3-4D63-80EF-1AB0BAD35F8B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A8B3F-6C54-4D69-8600-92CCD03E3A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27652-60A4-4D2C-B3E0-DAA3E7EDEB3A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BD1D4-9230-4C28-9FB4-04C78E9D3B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F4DE1-FB62-4260-A00E-5681CABBFAEB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E1FF9-CB1B-4596-BECA-6B0035817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A9932-9EAF-4CB2-85AE-AA4D9B1C7CC8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93791-FB7C-4E9D-9BFD-BB80DC6B0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DDE01-7C39-47F7-87FF-E1DD20E6F3ED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3F9C9-6364-4BFA-96E2-BB4F454882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3011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3012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62A3AB87-D2B0-4219-ADAB-EF7FF4225C5D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9C827AA6-4AD5-4A00-97C5-69B66CE75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7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5" Type="http://schemas.openxmlformats.org/officeDocument/2006/relationships/slide" Target="slide23.xml"/><Relationship Id="rId4" Type="http://schemas.openxmlformats.org/officeDocument/2006/relationships/slide" Target="slide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971550" y="1844675"/>
            <a:ext cx="691356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 dirty="0">
                <a:solidFill>
                  <a:schemeClr val="bg1"/>
                </a:solidFill>
              </a:rPr>
              <a:t>Причастие</a:t>
            </a:r>
          </a:p>
        </p:txBody>
      </p:sp>
      <p:sp>
        <p:nvSpPr>
          <p:cNvPr id="3076" name="Прямоугольник 5"/>
          <p:cNvSpPr>
            <a:spLocks noChangeArrowheads="1"/>
          </p:cNvSpPr>
          <p:nvPr/>
        </p:nvSpPr>
        <p:spPr bwMode="auto">
          <a:xfrm>
            <a:off x="5940425" y="5392738"/>
            <a:ext cx="410527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 dirty="0">
                <a:latin typeface="Calibri" pitchFamily="34" charset="0"/>
              </a:rPr>
              <a:t>Презентацию подготовили </a:t>
            </a:r>
          </a:p>
          <a:p>
            <a:r>
              <a:rPr lang="ru-RU" sz="1800" b="1" dirty="0">
                <a:latin typeface="Calibri" pitchFamily="34" charset="0"/>
              </a:rPr>
              <a:t>ученики 7 «Б» класса</a:t>
            </a:r>
          </a:p>
          <a:p>
            <a:r>
              <a:rPr lang="ru-RU" sz="1800" b="1" dirty="0">
                <a:latin typeface="Calibri" pitchFamily="34" charset="0"/>
              </a:rPr>
              <a:t>Балакина Алла</a:t>
            </a:r>
          </a:p>
          <a:p>
            <a:r>
              <a:rPr lang="ru-RU" sz="1800" b="1" dirty="0">
                <a:latin typeface="Calibri" pitchFamily="34" charset="0"/>
              </a:rPr>
              <a:t>Назарова Александра</a:t>
            </a:r>
          </a:p>
          <a:p>
            <a:r>
              <a:rPr lang="ru-RU" sz="1800" b="1" dirty="0">
                <a:latin typeface="Calibri" pitchFamily="34" charset="0"/>
              </a:rPr>
              <a:t>Пономарёва Екатерина </a:t>
            </a:r>
          </a:p>
        </p:txBody>
      </p:sp>
      <p:sp>
        <p:nvSpPr>
          <p:cNvPr id="46086" name="TextBox 6"/>
          <p:cNvSpPr txBox="1">
            <a:spLocks noChangeArrowheads="1"/>
          </p:cNvSpPr>
          <p:nvPr/>
        </p:nvSpPr>
        <p:spPr bwMode="auto">
          <a:xfrm>
            <a:off x="642938" y="142875"/>
            <a:ext cx="8250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/>
              <a:t>Образовательное учреждение средняя общеобразовательная школа №9 «Образовательный центр» г.о.Октябрьск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3076" grpId="0"/>
      <p:bldP spid="4608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2786063"/>
            <a:ext cx="4929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000"/>
              <a:t>Если имеет приставку (кроме НЕ)</a:t>
            </a:r>
          </a:p>
          <a:p>
            <a:pPr marL="342900" indent="-342900"/>
            <a:r>
              <a:rPr lang="ru-RU" sz="2000" i="1"/>
              <a:t>Пример:  прочитанное письмо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0" y="3357563"/>
            <a:ext cx="42148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2. Если имеет зависимое слово</a:t>
            </a:r>
          </a:p>
          <a:p>
            <a:r>
              <a:rPr lang="ru-RU" sz="2000" i="1"/>
              <a:t>Пример: рыба жаренная в тесте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43125" y="4500563"/>
            <a:ext cx="55006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3. Образованы от безприставочных глаголов совершенного вида</a:t>
            </a:r>
          </a:p>
          <a:p>
            <a:r>
              <a:rPr lang="ru-RU" sz="2000" i="1"/>
              <a:t>Пример: купленный (купить)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23850" y="1628775"/>
            <a:ext cx="8353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В полных страдательных причастиях 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348038" y="404813"/>
            <a:ext cx="1296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НН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2296" grpId="0"/>
      <p:bldP spid="122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539750" y="2492375"/>
            <a:ext cx="4071938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Конченый человек, названый брат, приданое, прощеное воскресенье, смышленый</a:t>
            </a:r>
          </a:p>
        </p:txBody>
      </p:sp>
      <p:sp>
        <p:nvSpPr>
          <p:cNvPr id="13318" name="TextBox 8"/>
          <p:cNvSpPr txBox="1">
            <a:spLocks noChangeArrowheads="1"/>
          </p:cNvSpPr>
          <p:nvPr/>
        </p:nvSpPr>
        <p:spPr bwMode="auto">
          <a:xfrm>
            <a:off x="4140200" y="2492375"/>
            <a:ext cx="42862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Виданный, виденный, деланный вид, желанный, медленный, невиданный, негаданный, нежданный, неслыханный, нечаянный, священный, слыханный, топленный дом, чеканный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827088" y="1628775"/>
            <a:ext cx="21605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Н</a:t>
            </a:r>
          </a:p>
        </p:txBody>
      </p:sp>
      <p:sp>
        <p:nvSpPr>
          <p:cNvPr id="13317" name="Text Box 9"/>
          <p:cNvSpPr txBox="1">
            <a:spLocks noChangeArrowheads="1"/>
          </p:cNvSpPr>
          <p:nvPr/>
        </p:nvSpPr>
        <p:spPr bwMode="auto">
          <a:xfrm>
            <a:off x="5219700" y="1773238"/>
            <a:ext cx="2735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600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859338" y="1628775"/>
            <a:ext cx="3095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НН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50825" y="404813"/>
            <a:ext cx="7634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Исключения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/>
      <p:bldP spid="13320" grpId="0"/>
      <p:bldP spid="13322" grpId="0"/>
      <p:bldP spid="133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3544" y="4531932"/>
            <a:ext cx="3070215" cy="2319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827088" y="2420938"/>
            <a:ext cx="79200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/>
              <a:t>НЕ с причастиями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428625" y="1785938"/>
            <a:ext cx="81438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400"/>
              <a:t>1. С причастиями при которых нет зависимых слов</a:t>
            </a:r>
          </a:p>
          <a:p>
            <a:pPr marL="342900" indent="-342900"/>
            <a:r>
              <a:rPr lang="ru-RU" sz="2400" u="sng"/>
              <a:t>Пример: неотправленное письмо</a:t>
            </a:r>
          </a:p>
          <a:p>
            <a:pPr marL="342900" indent="-342900"/>
            <a:r>
              <a:rPr lang="ru-RU" sz="2400"/>
              <a:t>2. При наличие в качестве пояснительных слов наречия меры и степени: </a:t>
            </a:r>
            <a:r>
              <a:rPr lang="ru-RU" sz="2400" b="1"/>
              <a:t>очень, весьма, совсем, в высшей степени, совершенно, крайне, почти</a:t>
            </a:r>
            <a:endParaRPr lang="ru-RU" sz="2400"/>
          </a:p>
          <a:p>
            <a:pPr marL="342900" indent="-342900"/>
            <a:r>
              <a:rPr lang="ru-RU" sz="2400" u="sng"/>
              <a:t>Пример: совершенно непонятое правило</a:t>
            </a:r>
          </a:p>
          <a:p>
            <a:pPr marL="342900" indent="-342900"/>
            <a:r>
              <a:rPr lang="ru-RU" sz="2400"/>
              <a:t>3. Со словами образованными от глаголов неупотребляющихся без НЕ</a:t>
            </a:r>
          </a:p>
          <a:p>
            <a:pPr marL="342900" indent="-342900"/>
            <a:r>
              <a:rPr lang="ru-RU" sz="2400" u="sng"/>
              <a:t>Пример: ненавидящий</a:t>
            </a:r>
          </a:p>
          <a:p>
            <a:pPr marL="342900" indent="-342900"/>
            <a:r>
              <a:rPr lang="ru-RU" sz="2400"/>
              <a:t>4. С причастиями образованными от глаголов с приставкой НЕДО</a:t>
            </a:r>
          </a:p>
          <a:p>
            <a:pPr marL="342900" indent="-342900"/>
            <a:r>
              <a:rPr lang="ru-RU" sz="2400" u="sng"/>
              <a:t>Пример: недочитанный, недописанный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555875" y="333375"/>
            <a:ext cx="5400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chemeClr val="bg1"/>
                </a:solidFill>
              </a:rPr>
              <a:t>Слитно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500063" y="1500188"/>
            <a:ext cx="8358187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400"/>
              <a:t>С причастиями при которых есть зависимые слова</a:t>
            </a:r>
          </a:p>
          <a:p>
            <a:pPr marL="342900" indent="-342900"/>
            <a:r>
              <a:rPr lang="ru-RU" sz="2400" u="sng"/>
              <a:t>Пример: не отправленное Катей письмо</a:t>
            </a:r>
          </a:p>
          <a:p>
            <a:pPr marL="342900" indent="-342900"/>
            <a:r>
              <a:rPr lang="ru-RU" sz="2400"/>
              <a:t>2. Если кроме наречий меры и степени есть ещё и другие зависимые слова</a:t>
            </a:r>
          </a:p>
          <a:p>
            <a:pPr marL="342900" indent="-342900"/>
            <a:r>
              <a:rPr lang="ru-RU" sz="2400" u="sng"/>
              <a:t>Пример: совершенно не понятое до сих пор правило</a:t>
            </a:r>
          </a:p>
          <a:p>
            <a:pPr marL="342900" indent="-342900"/>
            <a:r>
              <a:rPr lang="ru-RU" sz="2400"/>
              <a:t>3. С причастиями при которых есть или подразумевается противопоставление</a:t>
            </a:r>
          </a:p>
          <a:p>
            <a:pPr marL="342900" indent="-342900"/>
            <a:r>
              <a:rPr lang="ru-RU" sz="2400" u="sng"/>
              <a:t>Пример: Не выученное, а только прочитанное правило</a:t>
            </a:r>
          </a:p>
          <a:p>
            <a:pPr marL="342900" indent="-342900"/>
            <a:r>
              <a:rPr lang="ru-RU" sz="2400"/>
              <a:t>4. Если НЕ входит в состав усилительных отрицаний </a:t>
            </a:r>
            <a:r>
              <a:rPr lang="ru-RU" sz="2400" b="1"/>
              <a:t>(далеко не, вовсе не, отнюдь не) </a:t>
            </a:r>
            <a:r>
              <a:rPr lang="ru-RU" sz="2400"/>
              <a:t>или при них есть местоимения с НИ</a:t>
            </a:r>
            <a:endParaRPr lang="ru-RU" sz="2400" b="1"/>
          </a:p>
          <a:p>
            <a:pPr marL="342900" indent="-342900"/>
            <a:r>
              <a:rPr lang="ru-RU" sz="2400" u="sng"/>
              <a:t>Пример: далеко не понятая тема, никем не понятая тема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692275" y="476250"/>
            <a:ext cx="5472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chemeClr val="bg1"/>
                </a:solidFill>
              </a:rPr>
              <a:t>Раздельно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468313" y="1822450"/>
            <a:ext cx="82804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u="sng"/>
              <a:t>1)Укажите неверное утверждение:</a:t>
            </a:r>
            <a:br>
              <a:rPr lang="ru-RU" sz="3600" u="sng"/>
            </a:br>
            <a:r>
              <a:rPr lang="ru-RU" sz="3600"/>
              <a:t>а) причастие - это самостоятельная часть речи</a:t>
            </a:r>
            <a:br>
              <a:rPr lang="ru-RU" sz="3600"/>
            </a:br>
            <a:r>
              <a:rPr lang="ru-RU" sz="3600"/>
              <a:t>б) причастие отвечает на вопросы: что делать? что сделать?</a:t>
            </a:r>
            <a:br>
              <a:rPr lang="ru-RU" sz="3600"/>
            </a:br>
            <a:r>
              <a:rPr lang="ru-RU" sz="3600"/>
              <a:t>в) причастие обозначает признак предмета по действию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0" y="260350"/>
            <a:ext cx="838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chemeClr val="bg1"/>
                </a:solidFill>
              </a:rPr>
              <a:t>Проверим как вы усвоили материал: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/>
      <p:bldP spid="3687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395288" y="1700213"/>
            <a:ext cx="9072562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u="sng"/>
              <a:t>2)укажите признаки только от прилагательного:</a:t>
            </a:r>
            <a:br>
              <a:rPr lang="ru-RU" sz="3600" u="sng"/>
            </a:br>
            <a:r>
              <a:rPr lang="ru-RU" sz="3600"/>
              <a:t>а) вопрос: какой?</a:t>
            </a:r>
            <a:br>
              <a:rPr lang="ru-RU" sz="3600"/>
            </a:br>
            <a:r>
              <a:rPr lang="ru-RU" sz="3600"/>
              <a:t>б) возвратность</a:t>
            </a:r>
            <a:br>
              <a:rPr lang="ru-RU" sz="3600"/>
            </a:br>
            <a:r>
              <a:rPr lang="ru-RU" sz="3600"/>
              <a:t>в) синтаксическая роль</a:t>
            </a:r>
            <a:br>
              <a:rPr lang="ru-RU" sz="3600"/>
            </a:br>
            <a:r>
              <a:rPr lang="ru-RU" sz="3600"/>
              <a:t>г) изменение по родам, числам и падежам</a:t>
            </a:r>
            <a:br>
              <a:rPr lang="ru-RU" sz="3600"/>
            </a:br>
            <a:r>
              <a:rPr lang="ru-RU" sz="3600"/>
              <a:t>д) время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395288" y="1412875"/>
            <a:ext cx="8748712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3)Укажите признаки только от глагола: </a:t>
            </a:r>
            <a:br>
              <a:rPr lang="ru-RU" sz="3600"/>
            </a:br>
            <a:r>
              <a:rPr lang="ru-RU" sz="3600"/>
              <a:t>а) вопрос: какой?</a:t>
            </a:r>
            <a:br>
              <a:rPr lang="ru-RU" sz="3600"/>
            </a:br>
            <a:r>
              <a:rPr lang="ru-RU" sz="3600"/>
              <a:t>б) возвратность</a:t>
            </a:r>
            <a:br>
              <a:rPr lang="ru-RU" sz="3600"/>
            </a:br>
            <a:r>
              <a:rPr lang="ru-RU" sz="3600"/>
              <a:t>в) синтаксическая роль</a:t>
            </a:r>
            <a:br>
              <a:rPr lang="ru-RU" sz="3600"/>
            </a:br>
            <a:r>
              <a:rPr lang="ru-RU" sz="3600"/>
              <a:t>г) изменение по родам, числам и падежам</a:t>
            </a:r>
            <a:br>
              <a:rPr lang="ru-RU" sz="3600"/>
            </a:br>
            <a:r>
              <a:rPr lang="ru-RU" sz="3600"/>
              <a:t>д) время</a:t>
            </a:r>
            <a:br>
              <a:rPr lang="ru-RU" sz="3600"/>
            </a:br>
            <a:r>
              <a:rPr lang="ru-RU" sz="3600"/>
              <a:t>е) вид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357188" y="1357313"/>
            <a:ext cx="92900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4)Найдите ошибку: </a:t>
            </a:r>
            <a:br>
              <a:rPr lang="ru-RU" sz="3600"/>
            </a:br>
            <a:r>
              <a:rPr lang="ru-RU" sz="3600"/>
              <a:t>страдательные причастия обозначают признак предмета, который сам совершает действие</a:t>
            </a:r>
            <a:br>
              <a:rPr lang="ru-RU" sz="3600"/>
            </a:br>
            <a:endParaRPr lang="ru-RU" sz="3600"/>
          </a:p>
          <a:p>
            <a:r>
              <a:rPr lang="ru-RU" sz="3600"/>
              <a:t>действительные причастия обозначают признак предмета, который на себе испытывает действие другого предмета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179388" y="333375"/>
            <a:ext cx="71294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539750" y="1279525"/>
            <a:ext cx="802005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u="sng"/>
              <a:t>5)найдите строчку в которой пишутся только слова с НН</a:t>
            </a:r>
            <a:br>
              <a:rPr lang="ru-RU" sz="3600" u="sng"/>
            </a:br>
            <a:r>
              <a:rPr lang="ru-RU" sz="3600"/>
              <a:t>а) отправле...о, сдела...ое, вяза...ые перчатки</a:t>
            </a:r>
            <a:br>
              <a:rPr lang="ru-RU" sz="3600"/>
            </a:br>
            <a:r>
              <a:rPr lang="ru-RU" sz="3600"/>
              <a:t>б)слома...ая ветка, потуше...ая, казё...ая</a:t>
            </a:r>
            <a:br>
              <a:rPr lang="ru-RU" sz="3600"/>
            </a:br>
            <a:r>
              <a:rPr lang="ru-RU" sz="3600"/>
              <a:t>в) ошибка исправле...а, рассея..ы, написа..о</a:t>
            </a:r>
            <a:br>
              <a:rPr lang="ru-RU" sz="3600"/>
            </a:br>
            <a:endParaRPr lang="ru-RU" sz="360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Причастие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Самостоятельная часть речи, которая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обозначает признак  предмета по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действию. Отвечает  на вопросы: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Какой? Что делающий?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     Что сделавший?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785786" y="1142984"/>
            <a:ext cx="74834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работу!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214312" y="4357694"/>
            <a:ext cx="892968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Желаем успехов в изучении             русского языка! </a:t>
            </a:r>
          </a:p>
        </p:txBody>
      </p:sp>
      <p:pic>
        <p:nvPicPr>
          <p:cNvPr id="5530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10529">
            <a:off x="1509633" y="2251568"/>
            <a:ext cx="1495425" cy="2133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530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2071678"/>
            <a:ext cx="1499676" cy="232185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530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27187">
            <a:off x="6702635" y="2211609"/>
            <a:ext cx="1468019" cy="22255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1571612"/>
            <a:ext cx="640630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1 </a:t>
            </a:r>
            <a:r>
              <a:rPr lang="ru-RU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спр</a:t>
            </a: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.     УЩ   ЮЩ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2857496"/>
            <a:ext cx="625882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2 </a:t>
            </a:r>
            <a:r>
              <a:rPr lang="ru-RU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спр</a:t>
            </a: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.    АЩ    ЯЩ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4071942"/>
            <a:ext cx="791847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Пример: Ведут - ведущий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0713" y="5072074"/>
            <a:ext cx="867929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Исключение: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брезжущий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 (2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спр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.)</a:t>
            </a:r>
          </a:p>
        </p:txBody>
      </p:sp>
      <p:sp>
        <p:nvSpPr>
          <p:cNvPr id="23558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684212" cy="6207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57620" y="1571612"/>
            <a:ext cx="1380506" cy="258532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ВШ</a:t>
            </a:r>
          </a:p>
          <a:p>
            <a:pPr algn="ctr">
              <a:defRPr/>
            </a:pPr>
            <a:endParaRPr lang="ru-RU" sz="5400" b="1" cap="all" dirty="0">
              <a:ln w="9000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</a:endParaRPr>
          </a:p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Ш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4572008"/>
            <a:ext cx="817813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Пример: читать - читавший</a:t>
            </a:r>
          </a:p>
        </p:txBody>
      </p:sp>
      <p:sp>
        <p:nvSpPr>
          <p:cNvPr id="2458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165850"/>
            <a:ext cx="611187" cy="69215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1604" y="1785926"/>
            <a:ext cx="600395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1 </a:t>
            </a:r>
            <a:r>
              <a:rPr lang="ru-RU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спр</a:t>
            </a: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.     ОМ   ЕМ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3000372"/>
            <a:ext cx="434805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2 </a:t>
            </a:r>
            <a:r>
              <a:rPr lang="ru-RU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спр</a:t>
            </a: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.     ИМ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4143380"/>
            <a:ext cx="762856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Пример: ведут - ведомый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5000636"/>
            <a:ext cx="944489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Исключение: движимый (1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спр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.)</a:t>
            </a:r>
          </a:p>
        </p:txBody>
      </p:sp>
      <p:sp>
        <p:nvSpPr>
          <p:cNvPr id="25606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092825"/>
            <a:ext cx="611187" cy="765175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4264" y="2000240"/>
            <a:ext cx="9332618" cy="26776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От глаголов на </a:t>
            </a:r>
            <a:r>
              <a:rPr lang="ru-RU" sz="2800" b="1" cap="all" dirty="0" err="1">
                <a:ln w="9000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ать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800" b="1" cap="all" dirty="0">
                <a:ln w="9000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ять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 используется </a:t>
            </a:r>
            <a:r>
              <a:rPr lang="ru-RU" sz="2800" b="1" cap="all" dirty="0">
                <a:ln w="9000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НН</a:t>
            </a:r>
          </a:p>
          <a:p>
            <a:pPr algn="ctr">
              <a:defRPr/>
            </a:pPr>
            <a:r>
              <a:rPr lang="ru-RU" sz="2800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Пример: посеять – посеянный</a:t>
            </a:r>
          </a:p>
          <a:p>
            <a:pPr algn="ctr">
              <a:defRPr/>
            </a:pPr>
            <a:endParaRPr lang="ru-RU" sz="2800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</a:endParaRPr>
          </a:p>
          <a:p>
            <a:pPr algn="ctr"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От остальных глаголов используются </a:t>
            </a:r>
            <a:r>
              <a:rPr lang="ru-RU" sz="2800" b="1" cap="all" dirty="0">
                <a:ln w="9000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ЕНН,</a:t>
            </a:r>
          </a:p>
          <a:p>
            <a:pPr algn="ctr">
              <a:defRPr/>
            </a:pPr>
            <a:r>
              <a:rPr lang="ru-RU" sz="2800" b="1" cap="all" dirty="0">
                <a:ln w="9000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ЁНН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800" b="1" cap="all" dirty="0">
                <a:ln w="9000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Т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</a:br>
            <a:r>
              <a:rPr lang="ru-RU" sz="2800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Пример: одевать - одетый</a:t>
            </a:r>
          </a:p>
        </p:txBody>
      </p:sp>
      <p:sp>
        <p:nvSpPr>
          <p:cNvPr id="2662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755650" cy="69215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357313"/>
            <a:ext cx="6286500" cy="507206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eaLnBrk="1" hangingPunct="1">
              <a:buFontTx/>
              <a:buNone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1.Признак по действию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2.Возвратность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(приближающийся)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3.Вид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err="1" smtClean="0">
                <a:solidFill>
                  <a:schemeClr val="tx1"/>
                </a:solidFill>
              </a:rPr>
              <a:t>приближающийся-что</a:t>
            </a:r>
            <a:r>
              <a:rPr lang="ru-RU" dirty="0" smtClean="0">
                <a:solidFill>
                  <a:schemeClr val="tx1"/>
                </a:solidFill>
              </a:rPr>
              <a:t> делающий?, несов. вид)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4.Время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(</a:t>
            </a:r>
            <a:r>
              <a:rPr lang="ru-RU" sz="3600" dirty="0" err="1" smtClean="0">
                <a:solidFill>
                  <a:schemeClr val="tx1"/>
                </a:solidFill>
              </a:rPr>
              <a:t>приближающийся-наст.вр</a:t>
            </a:r>
            <a:r>
              <a:rPr lang="ru-RU" sz="3600" dirty="0" smtClean="0">
                <a:solidFill>
                  <a:schemeClr val="tx1"/>
                </a:solidFill>
              </a:rPr>
              <a:t>)</a:t>
            </a:r>
          </a:p>
        </p:txBody>
      </p:sp>
      <p:pic>
        <p:nvPicPr>
          <p:cNvPr id="512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1428736"/>
            <a:ext cx="2928926" cy="4824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95288" y="333375"/>
            <a:ext cx="6264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Признаки мамы-глагола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3178969" y="2678907"/>
            <a:ext cx="285750" cy="2143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3393282" y="2678906"/>
            <a:ext cx="285750" cy="2143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285875"/>
            <a:ext cx="6072188" cy="5572125"/>
          </a:xfrm>
          <a:solidFill>
            <a:schemeClr val="bg1"/>
          </a:solidFill>
          <a:ln w="25400" cap="flat" algn="ctr">
            <a:solidFill>
              <a:schemeClr val="hlink"/>
            </a:solidFill>
          </a:ln>
        </p:spPr>
        <p:txBody>
          <a:bodyPr/>
          <a:lstStyle/>
          <a:p>
            <a:pPr marL="514350" indent="-514350" eaLnBrk="1" hangingPunct="1">
              <a:buFontTx/>
              <a:buNone/>
            </a:pPr>
            <a:r>
              <a:rPr lang="ru-RU" smtClean="0"/>
              <a:t>1.Вопрос: Какой?</a:t>
            </a:r>
          </a:p>
          <a:p>
            <a:pPr marL="514350" indent="-514350" eaLnBrk="1" hangingPunct="1">
              <a:buFontTx/>
              <a:buNone/>
            </a:pPr>
            <a:r>
              <a:rPr lang="ru-RU" smtClean="0"/>
              <a:t>2.Изменение по родам, числам и падежам</a:t>
            </a:r>
          </a:p>
          <a:p>
            <a:pPr marL="514350" indent="-514350" eaLnBrk="1" hangingPunct="1">
              <a:buFontTx/>
              <a:buNone/>
            </a:pPr>
            <a:r>
              <a:rPr lang="ru-RU" smtClean="0"/>
              <a:t>(приближающийся-м.р., ед.ч.,</a:t>
            </a:r>
          </a:p>
          <a:p>
            <a:pPr marL="514350" indent="-514350" eaLnBrk="1" hangingPunct="1">
              <a:buFontTx/>
              <a:buNone/>
            </a:pPr>
            <a:r>
              <a:rPr lang="ru-RU" smtClean="0"/>
              <a:t>И.п.)</a:t>
            </a:r>
          </a:p>
          <a:p>
            <a:pPr marL="514350" indent="-514350" eaLnBrk="1" hangingPunct="1">
              <a:buFontTx/>
              <a:buNone/>
            </a:pPr>
            <a:r>
              <a:rPr lang="ru-RU" smtClean="0"/>
              <a:t>3.Синтаксическая роль</a:t>
            </a:r>
          </a:p>
          <a:p>
            <a:pPr marL="514350" indent="-514350" eaLnBrk="1" hangingPunct="1">
              <a:buFontTx/>
              <a:buNone/>
            </a:pPr>
            <a:r>
              <a:rPr lang="ru-RU" smtClean="0"/>
              <a:t>(приближающийся)</a:t>
            </a:r>
          </a:p>
          <a:p>
            <a:pPr marL="514350" indent="-514350" eaLnBrk="1" hangingPunct="1">
              <a:buFontTx/>
              <a:buNone/>
            </a:pPr>
            <a:r>
              <a:rPr lang="ru-RU" smtClean="0"/>
              <a:t>4.Могут быть краткими страдательные причастия прошедшего времени </a:t>
            </a:r>
          </a:p>
        </p:txBody>
      </p:sp>
      <p:pic>
        <p:nvPicPr>
          <p:cNvPr id="6148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6475" y="1412875"/>
            <a:ext cx="3057525" cy="4752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95288" y="3333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600"/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0" y="333375"/>
            <a:ext cx="8893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Признаки папы-прилагательного</a:t>
            </a:r>
          </a:p>
        </p:txBody>
      </p:sp>
      <p:sp>
        <p:nvSpPr>
          <p:cNvPr id="17" name="Полилиния 16"/>
          <p:cNvSpPr/>
          <p:nvPr/>
        </p:nvSpPr>
        <p:spPr>
          <a:xfrm>
            <a:off x="222250" y="5191125"/>
            <a:ext cx="3408363" cy="234950"/>
          </a:xfrm>
          <a:custGeom>
            <a:avLst/>
            <a:gdLst>
              <a:gd name="connsiteX0" fmla="*/ 0 w 3408218"/>
              <a:gd name="connsiteY0" fmla="*/ 143163 h 235526"/>
              <a:gd name="connsiteX1" fmla="*/ 124691 w 3408218"/>
              <a:gd name="connsiteY1" fmla="*/ 4618 h 235526"/>
              <a:gd name="connsiteX2" fmla="*/ 290945 w 3408218"/>
              <a:gd name="connsiteY2" fmla="*/ 129308 h 235526"/>
              <a:gd name="connsiteX3" fmla="*/ 471054 w 3408218"/>
              <a:gd name="connsiteY3" fmla="*/ 4618 h 235526"/>
              <a:gd name="connsiteX4" fmla="*/ 665018 w 3408218"/>
              <a:gd name="connsiteY4" fmla="*/ 157018 h 235526"/>
              <a:gd name="connsiteX5" fmla="*/ 803563 w 3408218"/>
              <a:gd name="connsiteY5" fmla="*/ 60036 h 235526"/>
              <a:gd name="connsiteX6" fmla="*/ 831272 w 3408218"/>
              <a:gd name="connsiteY6" fmla="*/ 18472 h 235526"/>
              <a:gd name="connsiteX7" fmla="*/ 997527 w 3408218"/>
              <a:gd name="connsiteY7" fmla="*/ 129308 h 235526"/>
              <a:gd name="connsiteX8" fmla="*/ 1163782 w 3408218"/>
              <a:gd name="connsiteY8" fmla="*/ 32327 h 235526"/>
              <a:gd name="connsiteX9" fmla="*/ 1330036 w 3408218"/>
              <a:gd name="connsiteY9" fmla="*/ 212436 h 235526"/>
              <a:gd name="connsiteX10" fmla="*/ 1537854 w 3408218"/>
              <a:gd name="connsiteY10" fmla="*/ 60036 h 235526"/>
              <a:gd name="connsiteX11" fmla="*/ 1759527 w 3408218"/>
              <a:gd name="connsiteY11" fmla="*/ 184727 h 235526"/>
              <a:gd name="connsiteX12" fmla="*/ 2008909 w 3408218"/>
              <a:gd name="connsiteY12" fmla="*/ 73890 h 235526"/>
              <a:gd name="connsiteX13" fmla="*/ 2258291 w 3408218"/>
              <a:gd name="connsiteY13" fmla="*/ 212436 h 235526"/>
              <a:gd name="connsiteX14" fmla="*/ 2479963 w 3408218"/>
              <a:gd name="connsiteY14" fmla="*/ 73890 h 235526"/>
              <a:gd name="connsiteX15" fmla="*/ 2687782 w 3408218"/>
              <a:gd name="connsiteY15" fmla="*/ 212436 h 235526"/>
              <a:gd name="connsiteX16" fmla="*/ 3020291 w 3408218"/>
              <a:gd name="connsiteY16" fmla="*/ 73890 h 235526"/>
              <a:gd name="connsiteX17" fmla="*/ 3297382 w 3408218"/>
              <a:gd name="connsiteY17" fmla="*/ 226290 h 235526"/>
              <a:gd name="connsiteX18" fmla="*/ 3408218 w 3408218"/>
              <a:gd name="connsiteY18" fmla="*/ 129308 h 23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408218" h="235526">
                <a:moveTo>
                  <a:pt x="0" y="143163"/>
                </a:moveTo>
                <a:cubicBezTo>
                  <a:pt x="38100" y="75045"/>
                  <a:pt x="76200" y="6927"/>
                  <a:pt x="124691" y="4618"/>
                </a:cubicBezTo>
                <a:cubicBezTo>
                  <a:pt x="173182" y="2309"/>
                  <a:pt x="233218" y="129308"/>
                  <a:pt x="290945" y="129308"/>
                </a:cubicBezTo>
                <a:cubicBezTo>
                  <a:pt x="348672" y="129308"/>
                  <a:pt x="408709" y="0"/>
                  <a:pt x="471054" y="4618"/>
                </a:cubicBezTo>
                <a:cubicBezTo>
                  <a:pt x="533399" y="9236"/>
                  <a:pt x="609600" y="147782"/>
                  <a:pt x="665018" y="157018"/>
                </a:cubicBezTo>
                <a:cubicBezTo>
                  <a:pt x="720436" y="166254"/>
                  <a:pt x="775854" y="83127"/>
                  <a:pt x="803563" y="60036"/>
                </a:cubicBezTo>
                <a:cubicBezTo>
                  <a:pt x="831272" y="36945"/>
                  <a:pt x="798945" y="6927"/>
                  <a:pt x="831272" y="18472"/>
                </a:cubicBezTo>
                <a:cubicBezTo>
                  <a:pt x="863599" y="30017"/>
                  <a:pt x="942109" y="126999"/>
                  <a:pt x="997527" y="129308"/>
                </a:cubicBezTo>
                <a:cubicBezTo>
                  <a:pt x="1052945" y="131617"/>
                  <a:pt x="1108364" y="18472"/>
                  <a:pt x="1163782" y="32327"/>
                </a:cubicBezTo>
                <a:cubicBezTo>
                  <a:pt x="1219200" y="46182"/>
                  <a:pt x="1267691" y="207818"/>
                  <a:pt x="1330036" y="212436"/>
                </a:cubicBezTo>
                <a:cubicBezTo>
                  <a:pt x="1392381" y="217054"/>
                  <a:pt x="1466272" y="64654"/>
                  <a:pt x="1537854" y="60036"/>
                </a:cubicBezTo>
                <a:cubicBezTo>
                  <a:pt x="1609436" y="55418"/>
                  <a:pt x="1681018" y="182418"/>
                  <a:pt x="1759527" y="184727"/>
                </a:cubicBezTo>
                <a:cubicBezTo>
                  <a:pt x="1838036" y="187036"/>
                  <a:pt x="1925782" y="69272"/>
                  <a:pt x="2008909" y="73890"/>
                </a:cubicBezTo>
                <a:cubicBezTo>
                  <a:pt x="2092036" y="78508"/>
                  <a:pt x="2179782" y="212436"/>
                  <a:pt x="2258291" y="212436"/>
                </a:cubicBezTo>
                <a:cubicBezTo>
                  <a:pt x="2336800" y="212436"/>
                  <a:pt x="2408381" y="73890"/>
                  <a:pt x="2479963" y="73890"/>
                </a:cubicBezTo>
                <a:cubicBezTo>
                  <a:pt x="2551545" y="73890"/>
                  <a:pt x="2597727" y="212436"/>
                  <a:pt x="2687782" y="212436"/>
                </a:cubicBezTo>
                <a:cubicBezTo>
                  <a:pt x="2777837" y="212436"/>
                  <a:pt x="2918691" y="71581"/>
                  <a:pt x="3020291" y="73890"/>
                </a:cubicBezTo>
                <a:cubicBezTo>
                  <a:pt x="3121891" y="76199"/>
                  <a:pt x="3232728" y="217054"/>
                  <a:pt x="3297382" y="226290"/>
                </a:cubicBezTo>
                <a:cubicBezTo>
                  <a:pt x="3362037" y="235526"/>
                  <a:pt x="3385127" y="182417"/>
                  <a:pt x="3408218" y="129308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420938"/>
            <a:ext cx="1655762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2133600"/>
            <a:ext cx="2232025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12" descr="ARROW48D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5400000">
            <a:off x="3155157" y="2182019"/>
            <a:ext cx="1614487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WordArt 13"/>
          <p:cNvSpPr>
            <a:spLocks noChangeArrowheads="1" noChangeShapeType="1" noTextEdit="1"/>
          </p:cNvSpPr>
          <p:nvPr/>
        </p:nvSpPr>
        <p:spPr bwMode="auto">
          <a:xfrm>
            <a:off x="468313" y="1557338"/>
            <a:ext cx="18288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Летящий</a:t>
            </a:r>
          </a:p>
        </p:txBody>
      </p:sp>
      <p:sp>
        <p:nvSpPr>
          <p:cNvPr id="7175" name="WordArt 14"/>
          <p:cNvSpPr>
            <a:spLocks noChangeArrowheads="1" noChangeShapeType="1" noTextEdit="1"/>
          </p:cNvSpPr>
          <p:nvPr/>
        </p:nvSpPr>
        <p:spPr bwMode="auto">
          <a:xfrm>
            <a:off x="5867400" y="1341438"/>
            <a:ext cx="18573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Разбитое</a:t>
            </a:r>
          </a:p>
        </p:txBody>
      </p:sp>
      <p:sp>
        <p:nvSpPr>
          <p:cNvPr id="7176" name="Text Box 15"/>
          <p:cNvSpPr txBox="1">
            <a:spLocks noChangeArrowheads="1"/>
          </p:cNvSpPr>
          <p:nvPr/>
        </p:nvSpPr>
        <p:spPr bwMode="auto">
          <a:xfrm>
            <a:off x="468313" y="4508500"/>
            <a:ext cx="35988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Обозначает признак предмета, который сам совершает действие</a:t>
            </a:r>
          </a:p>
        </p:txBody>
      </p:sp>
      <p:sp>
        <p:nvSpPr>
          <p:cNvPr id="7177" name="Text Box 16"/>
          <p:cNvSpPr txBox="1">
            <a:spLocks noChangeArrowheads="1"/>
          </p:cNvSpPr>
          <p:nvPr/>
        </p:nvSpPr>
        <p:spPr bwMode="auto">
          <a:xfrm>
            <a:off x="4716463" y="4292600"/>
            <a:ext cx="35274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Обозначает признак предмета, который на себе испытывает действие другого предмета</a:t>
            </a:r>
          </a:p>
        </p:txBody>
      </p:sp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0" y="0"/>
            <a:ext cx="8137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600"/>
          </a:p>
        </p:txBody>
      </p:sp>
      <p:sp>
        <p:nvSpPr>
          <p:cNvPr id="7178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600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0" y="0"/>
            <a:ext cx="88931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chemeClr val="bg1"/>
                </a:solidFill>
              </a:rPr>
              <a:t>Действительные и страдательные  причастия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175" grpId="0" animBg="1"/>
      <p:bldP spid="7176" grpId="0"/>
      <p:bldP spid="7177" grpId="0"/>
      <p:bldP spid="71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76225" y="1773238"/>
            <a:ext cx="8867775" cy="3671887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Слово встало с причастием рядом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И вот, мы получили уже оборот.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Причастным его называет наука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С ним никогда не подружится скука.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79388" y="404813"/>
            <a:ext cx="78501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chemeClr val="bg1"/>
                </a:solidFill>
              </a:rPr>
              <a:t>Причастный оборот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build="p"/>
      <p:bldP spid="358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8" descr="ARROW48D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63257">
            <a:off x="971550" y="2997200"/>
            <a:ext cx="333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19" descr="ARROW48D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863257">
            <a:off x="3492500" y="2997200"/>
            <a:ext cx="333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20" descr="ARROW48D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63257">
            <a:off x="5580063" y="2924175"/>
            <a:ext cx="333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21" descr="ARROW48D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863257">
            <a:off x="7740650" y="2924175"/>
            <a:ext cx="333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 Box 22"/>
          <p:cNvSpPr txBox="1">
            <a:spLocks noChangeArrowheads="1"/>
          </p:cNvSpPr>
          <p:nvPr/>
        </p:nvSpPr>
        <p:spPr bwMode="auto">
          <a:xfrm>
            <a:off x="0" y="3644900"/>
            <a:ext cx="2449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hlinkClick r:id="rId3" action="ppaction://hlinksldjump"/>
              </a:rPr>
              <a:t>Настоящее время</a:t>
            </a:r>
            <a:endParaRPr lang="ru-RU" sz="1800"/>
          </a:p>
        </p:txBody>
      </p:sp>
      <p:sp>
        <p:nvSpPr>
          <p:cNvPr id="9223" name="Text Box 23"/>
          <p:cNvSpPr txBox="1">
            <a:spLocks noChangeArrowheads="1"/>
          </p:cNvSpPr>
          <p:nvPr/>
        </p:nvSpPr>
        <p:spPr bwMode="auto">
          <a:xfrm>
            <a:off x="2339975" y="3644900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hlinkClick r:id="rId4" action="ppaction://hlinksldjump"/>
              </a:rPr>
              <a:t>Прошедшее время</a:t>
            </a:r>
            <a:endParaRPr lang="ru-RU" sz="1800"/>
          </a:p>
        </p:txBody>
      </p:sp>
      <p:sp>
        <p:nvSpPr>
          <p:cNvPr id="9224" name="Text Box 24"/>
          <p:cNvSpPr txBox="1">
            <a:spLocks noChangeArrowheads="1"/>
          </p:cNvSpPr>
          <p:nvPr/>
        </p:nvSpPr>
        <p:spPr bwMode="auto">
          <a:xfrm>
            <a:off x="4643438" y="3644900"/>
            <a:ext cx="24495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hlinkClick r:id="rId5" action="ppaction://hlinksldjump"/>
              </a:rPr>
              <a:t>Настоящее время</a:t>
            </a:r>
            <a:endParaRPr lang="ru-RU" sz="1800"/>
          </a:p>
        </p:txBody>
      </p:sp>
      <p:sp>
        <p:nvSpPr>
          <p:cNvPr id="9225" name="Text Box 25"/>
          <p:cNvSpPr txBox="1">
            <a:spLocks noChangeArrowheads="1"/>
          </p:cNvSpPr>
          <p:nvPr/>
        </p:nvSpPr>
        <p:spPr bwMode="auto">
          <a:xfrm>
            <a:off x="6911975" y="3643313"/>
            <a:ext cx="2232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hlinkClick r:id="rId6" action="ppaction://hlinksldjump"/>
              </a:rPr>
              <a:t>Прошедшее время</a:t>
            </a:r>
            <a:endParaRPr lang="ru-RU" sz="1800"/>
          </a:p>
        </p:txBody>
      </p:sp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0298" y="4143380"/>
            <a:ext cx="3357586" cy="25114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27" name="Text Box 15"/>
          <p:cNvSpPr txBox="1">
            <a:spLocks noChangeArrowheads="1"/>
          </p:cNvSpPr>
          <p:nvPr/>
        </p:nvSpPr>
        <p:spPr bwMode="auto">
          <a:xfrm>
            <a:off x="468313" y="476250"/>
            <a:ext cx="74882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Образование причастий</a:t>
            </a:r>
          </a:p>
        </p:txBody>
      </p:sp>
      <p:sp>
        <p:nvSpPr>
          <p:cNvPr id="9228" name="Text Box 16"/>
          <p:cNvSpPr txBox="1">
            <a:spLocks noChangeArrowheads="1"/>
          </p:cNvSpPr>
          <p:nvPr/>
        </p:nvSpPr>
        <p:spPr bwMode="auto">
          <a:xfrm>
            <a:off x="900113" y="2276475"/>
            <a:ext cx="3671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действительные</a:t>
            </a:r>
          </a:p>
        </p:txBody>
      </p:sp>
      <p:sp>
        <p:nvSpPr>
          <p:cNvPr id="2" name="Text Box 17"/>
          <p:cNvSpPr txBox="1">
            <a:spLocks noChangeArrowheads="1"/>
          </p:cNvSpPr>
          <p:nvPr/>
        </p:nvSpPr>
        <p:spPr bwMode="auto">
          <a:xfrm>
            <a:off x="5292725" y="2205038"/>
            <a:ext cx="4319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страдательные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6066" y="3651262"/>
            <a:ext cx="3047984" cy="22859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719138" y="2455863"/>
            <a:ext cx="77771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/>
              <a:t>Н, НН в причастиях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0063" y="3071813"/>
            <a:ext cx="38576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000"/>
              <a:t>Имеется или подразумевается имя существительное в Т.п.</a:t>
            </a:r>
          </a:p>
          <a:p>
            <a:pPr marL="342900" indent="-342900"/>
            <a:r>
              <a:rPr lang="ru-RU" sz="2000" i="1"/>
              <a:t>Пример: прочитана (Катей)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286375" y="3071813"/>
            <a:ext cx="31432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2. Имеется зависимый глагол в инфинитиве </a:t>
            </a:r>
          </a:p>
          <a:p>
            <a:r>
              <a:rPr lang="ru-RU" sz="2000" i="1"/>
              <a:t>Пример: намерено выучить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643188" y="4857750"/>
            <a:ext cx="41433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3</a:t>
            </a:r>
            <a:r>
              <a:rPr lang="ru-RU" sz="2000"/>
              <a:t>. Имеется зависимое дополнение</a:t>
            </a:r>
          </a:p>
          <a:p>
            <a:r>
              <a:rPr lang="ru-RU" sz="2000" i="1"/>
              <a:t>Пример: продумано в деталях</a:t>
            </a:r>
          </a:p>
        </p:txBody>
      </p:sp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395288" y="1484313"/>
            <a:ext cx="88931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В кратких страдательных причастиях                                  прошедшего времени </a:t>
            </a:r>
          </a:p>
        </p:txBody>
      </p:sp>
      <p:sp>
        <p:nvSpPr>
          <p:cNvPr id="11270" name="Прямоугольник 8"/>
          <p:cNvSpPr>
            <a:spLocks noChangeArrowheads="1"/>
          </p:cNvSpPr>
          <p:nvPr/>
        </p:nvSpPr>
        <p:spPr bwMode="auto">
          <a:xfrm>
            <a:off x="3857625" y="285750"/>
            <a:ext cx="555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Н</a:t>
            </a:r>
            <a:endParaRPr lang="ru-RU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Скругленный">
  <a:themeElements>
    <a:clrScheme name="Скругленный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Скругленн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569</TotalTime>
  <Words>593</Words>
  <Application>Microsoft Office PowerPoint</Application>
  <PresentationFormat>Экран (4:3)</PresentationFormat>
  <Paragraphs>113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Wingdings</vt:lpstr>
      <vt:lpstr>Calibri</vt:lpstr>
      <vt:lpstr>Times New Roman</vt:lpstr>
      <vt:lpstr>Arial Black</vt:lpstr>
      <vt:lpstr>Скругленный</vt:lpstr>
      <vt:lpstr>Слайд 1</vt:lpstr>
      <vt:lpstr>Причастие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505.ru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Простые механизмы</dc:title>
  <dc:creator>1</dc:creator>
  <cp:lastModifiedBy>ADmin</cp:lastModifiedBy>
  <cp:revision>29</cp:revision>
  <dcterms:created xsi:type="dcterms:W3CDTF">2007-05-03T05:39:56Z</dcterms:created>
  <dcterms:modified xsi:type="dcterms:W3CDTF">2015-01-25T09:13:27Z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TC101950931049</vt:lpwstr>
  </property>
</Properties>
</file>