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57" r:id="rId4"/>
    <p:sldId id="258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B156-D06C-444E-940E-39F50D0EC0C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E063-9E8B-47B0-878F-5651DC92F0A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B156-D06C-444E-940E-39F50D0EC0C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E063-9E8B-47B0-878F-5651DC92F0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B156-D06C-444E-940E-39F50D0EC0C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E063-9E8B-47B0-878F-5651DC92F0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B156-D06C-444E-940E-39F50D0EC0C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E063-9E8B-47B0-878F-5651DC92F0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B156-D06C-444E-940E-39F50D0EC0C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E063-9E8B-47B0-878F-5651DC92F0A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B156-D06C-444E-940E-39F50D0EC0C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E063-9E8B-47B0-878F-5651DC92F0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B156-D06C-444E-940E-39F50D0EC0C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E063-9E8B-47B0-878F-5651DC92F0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B156-D06C-444E-940E-39F50D0EC0C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E063-9E8B-47B0-878F-5651DC92F0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B156-D06C-444E-940E-39F50D0EC0C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E063-9E8B-47B0-878F-5651DC92F0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B156-D06C-444E-940E-39F50D0EC0C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E063-9E8B-47B0-878F-5651DC92F0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B156-D06C-444E-940E-39F50D0EC0C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A8EE063-9E8B-47B0-878F-5651DC92F0A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FC3B156-D06C-444E-940E-39F50D0EC0C3}" type="datetimeFigureOut">
              <a:rPr lang="ru-RU" smtClean="0"/>
              <a:t>24.04.2014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8EE063-9E8B-47B0-878F-5651DC92F0AC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908720"/>
            <a:ext cx="7851648" cy="1828800"/>
          </a:xfrm>
        </p:spPr>
        <p:txBody>
          <a:bodyPr/>
          <a:lstStyle/>
          <a:p>
            <a:r>
              <a:rPr lang="ru-RU" dirty="0" smtClean="0"/>
              <a:t>Я-БУДУЩИЙ ПЯТИКЛАССНИК</a:t>
            </a:r>
            <a:endParaRPr lang="ru-RU" dirty="0"/>
          </a:p>
        </p:txBody>
      </p:sp>
      <p:pic>
        <p:nvPicPr>
          <p:cNvPr id="1026" name="Picture 2" descr="http://www.stihi.ru/pics/2009/02/08/249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12976"/>
            <a:ext cx="4811688" cy="3205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937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389120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smtClean="0"/>
              <a:t>Замена </a:t>
            </a:r>
            <a:r>
              <a:rPr lang="ru-RU" sz="2400" dirty="0"/>
              <a:t>ведущей учебной деятельности (что было характерно для младшего школьника) на ведущую деятельность </a:t>
            </a:r>
            <a:r>
              <a:rPr lang="ru-RU" sz="2400" b="1" dirty="0"/>
              <a:t>общения</a:t>
            </a:r>
            <a:r>
              <a:rPr lang="ru-RU" sz="2400" dirty="0"/>
              <a:t>. </a:t>
            </a:r>
            <a:endParaRPr lang="ru-RU" sz="2400" dirty="0" smtClean="0"/>
          </a:p>
          <a:p>
            <a:pPr marL="0" indent="0">
              <a:buNone/>
            </a:pPr>
            <a:endParaRPr lang="ru-RU" dirty="0" smtClean="0"/>
          </a:p>
          <a:p>
            <a:r>
              <a:rPr lang="ru-RU" sz="2400" dirty="0"/>
              <a:t>Умственная активность подростков высока, но способности будут развиваться только в деятельности, вызывающей </a:t>
            </a:r>
            <a:r>
              <a:rPr lang="ru-RU" sz="2400" b="1" dirty="0"/>
              <a:t>положительные эмоции</a:t>
            </a:r>
            <a:r>
              <a:rPr lang="ru-RU" sz="2400" dirty="0"/>
              <a:t>; успех (или неуспех) </a:t>
            </a:r>
            <a:r>
              <a:rPr lang="ru-RU" sz="2400" dirty="0" smtClean="0"/>
              <a:t>существенно </a:t>
            </a:r>
            <a:r>
              <a:rPr lang="ru-RU" sz="2400" dirty="0"/>
              <a:t>влияет на мотивацию учения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endParaRPr lang="ru-RU" sz="2400" dirty="0" smtClean="0"/>
          </a:p>
          <a:p>
            <a:r>
              <a:rPr lang="ru-RU" sz="2400" dirty="0"/>
              <a:t>Оценки играют важную </a:t>
            </a:r>
            <a:r>
              <a:rPr lang="ru-RU" sz="2400" dirty="0" smtClean="0"/>
              <a:t>роль: </a:t>
            </a:r>
            <a:r>
              <a:rPr lang="ru-RU" sz="2400" dirty="0"/>
              <a:t>высокая оценка дает возможность подтвердить свои способности. </a:t>
            </a:r>
            <a:r>
              <a:rPr lang="ru-RU" sz="2400" b="1" dirty="0"/>
              <a:t>Совпадение оценки и самооценки</a:t>
            </a:r>
            <a:r>
              <a:rPr lang="ru-RU" sz="2400" dirty="0"/>
              <a:t> важно для благополучия подростка. В противоположном случае неизбежен внутренний дискомфорт и даже конфликт.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79140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i="1" dirty="0"/>
              <a:t>Физиологическая адаптация:</a:t>
            </a:r>
            <a:endParaRPr lang="ru-RU" dirty="0"/>
          </a:p>
          <a:p>
            <a:endParaRPr lang="ru-RU" dirty="0"/>
          </a:p>
          <a:p>
            <a:r>
              <a:rPr lang="ru-RU" dirty="0"/>
              <a:t>Необходимость </a:t>
            </a:r>
            <a:r>
              <a:rPr lang="ru-RU" b="1" dirty="0"/>
              <a:t>смены учебной деятельности </a:t>
            </a:r>
            <a:r>
              <a:rPr lang="ru-RU" dirty="0"/>
              <a:t>ребенка дома, создание условий для двигательной активности детей между выполнением домашних заданий.</a:t>
            </a:r>
          </a:p>
          <a:p>
            <a:r>
              <a:rPr lang="ru-RU" dirty="0"/>
              <a:t>Наблюдение родителей за </a:t>
            </a:r>
            <a:r>
              <a:rPr lang="ru-RU" b="1" dirty="0"/>
              <a:t>правильной позой </a:t>
            </a:r>
            <a:r>
              <a:rPr lang="ru-RU" dirty="0"/>
              <a:t>во время домашних занятий, правильности светового режима.</a:t>
            </a:r>
          </a:p>
          <a:p>
            <a:r>
              <a:rPr lang="ru-RU" b="1" dirty="0"/>
              <a:t>Предупреждение близорукости</a:t>
            </a:r>
            <a:r>
              <a:rPr lang="ru-RU" dirty="0"/>
              <a:t>, искривления позвоночника, тренировка мелких мышц кистей рук.</a:t>
            </a:r>
          </a:p>
          <a:p>
            <a:r>
              <a:rPr lang="ru-RU" dirty="0"/>
              <a:t>Обязательное введение в рацион ребенка </a:t>
            </a:r>
            <a:r>
              <a:rPr lang="ru-RU" dirty="0" smtClean="0"/>
              <a:t>витаминов, </a:t>
            </a:r>
            <a:r>
              <a:rPr lang="ru-RU" dirty="0"/>
              <a:t>фруктов и овощей. Организация </a:t>
            </a:r>
            <a:r>
              <a:rPr lang="ru-RU" b="1" dirty="0"/>
              <a:t>правильного питания</a:t>
            </a:r>
            <a:r>
              <a:rPr lang="ru-RU" dirty="0"/>
              <a:t>.</a:t>
            </a:r>
          </a:p>
          <a:p>
            <a:r>
              <a:rPr lang="ru-RU" dirty="0"/>
              <a:t>Забота родителей о закаливании ребенка, максимальное развитие </a:t>
            </a:r>
            <a:r>
              <a:rPr lang="ru-RU" b="1" dirty="0"/>
              <a:t>двигательной активности</a:t>
            </a:r>
            <a:r>
              <a:rPr lang="ru-RU" dirty="0"/>
              <a:t>, создание в доме спортивного уголка, приобретение спортивного инвентаря: скакалки, гантели и т.д.</a:t>
            </a:r>
          </a:p>
          <a:p>
            <a:r>
              <a:rPr lang="ru-RU" b="1" dirty="0"/>
              <a:t>Активное участие </a:t>
            </a:r>
            <a:r>
              <a:rPr lang="ru-RU" dirty="0"/>
              <a:t>членов семьи в развитии двигательной активности ребенка.</a:t>
            </a:r>
          </a:p>
          <a:p>
            <a:r>
              <a:rPr lang="ru-RU" b="1" dirty="0"/>
              <a:t>Воспитание самостоятельности </a:t>
            </a:r>
            <a:r>
              <a:rPr lang="ru-RU" dirty="0"/>
              <a:t>и ответственности ребенка как главных условий сохранения здоровья.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3595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i="1" dirty="0"/>
              <a:t>Психологическая адаптация: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Первое условие школьного успеха пятиклассника – </a:t>
            </a:r>
            <a:r>
              <a:rPr lang="ru-RU" b="1" dirty="0"/>
              <a:t>безусловное принятие ребенка</a:t>
            </a:r>
            <a:r>
              <a:rPr lang="ru-RU" dirty="0"/>
              <a:t>, несмотря на возможные неудачи.</a:t>
            </a:r>
          </a:p>
          <a:p>
            <a:r>
              <a:rPr lang="ru-RU" dirty="0"/>
              <a:t>Обязательное </a:t>
            </a:r>
            <a:r>
              <a:rPr lang="ru-RU" b="1" dirty="0"/>
              <a:t>проявление родителями интереса </a:t>
            </a:r>
            <a:r>
              <a:rPr lang="ru-RU" dirty="0"/>
              <a:t>к школе. Неформальное общение со своим ребенком после прошедшего школьного дня. </a:t>
            </a:r>
          </a:p>
          <a:p>
            <a:r>
              <a:rPr lang="ru-RU" b="1" dirty="0"/>
              <a:t>Обязательное знакомство </a:t>
            </a:r>
            <a:r>
              <a:rPr lang="ru-RU" dirty="0"/>
              <a:t>с его одноклассниками и возможность общения ребят после школы.</a:t>
            </a:r>
          </a:p>
          <a:p>
            <a:r>
              <a:rPr lang="ru-RU" b="1" dirty="0"/>
              <a:t>Недопустимость</a:t>
            </a:r>
            <a:r>
              <a:rPr lang="ru-RU" dirty="0"/>
              <a:t> физических мер воздействия, запугивания, критики в адрес ребенка, особенно в присутствии других людей (бабушек, дедушек, сверстников). Исключение таких мер наказания, как лишение удовольствий (просмотра любимых программ, лакомства, прогулок и т.д.).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8422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i="1" dirty="0"/>
              <a:t>Родителей должно насторожить, если…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- ребенок неохотно идет в школу и очень рад любой возможности не ходить туда;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- часто возвращается из школы подавленным, расстроенным;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- часто плачет без очевидной причины;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- практически никогда не упоминает никого из одноклассников;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- очень мало говорит о школьной жизни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dirty="0"/>
              <a:t>- ребенок одинок: его никто не приглашает в гости или гулять, на дни рождения, и он никого не хочет позвать к себе.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09193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Воспитание значит питание способностей ребенка, а не создание тех новых способностей, которых в нем нет. (Джузеппе Мадзини</a:t>
            </a:r>
            <a:r>
              <a:rPr lang="ru-RU" dirty="0" smtClean="0"/>
              <a:t>)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Лучшая школа дисциплины есть семья. </a:t>
            </a:r>
            <a:r>
              <a:rPr lang="ru-RU" dirty="0"/>
              <a:t/>
            </a:r>
            <a:br>
              <a:rPr lang="ru-RU" dirty="0"/>
            </a:br>
            <a:r>
              <a:rPr lang="ru-RU" i="1" dirty="0" err="1"/>
              <a:t>Смайлс</a:t>
            </a:r>
            <a:r>
              <a:rPr lang="ru-RU" i="1" dirty="0"/>
              <a:t> С</a:t>
            </a:r>
            <a:r>
              <a:rPr lang="ru-RU" i="1" dirty="0" smtClean="0"/>
              <a:t>.</a:t>
            </a:r>
          </a:p>
          <a:p>
            <a:pPr marL="0" indent="0">
              <a:buNone/>
            </a:pPr>
            <a:endParaRPr lang="ru-RU" i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84078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</TotalTime>
  <Words>361</Words>
  <Application>Microsoft Office PowerPoint</Application>
  <PresentationFormat>Экран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Я-БУДУЩИЙ ПЯТИКЛАССНИК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Я-БУДУЩИЙ ПЯТИКЛАССНИК</dc:title>
  <dc:creator>Евгения</dc:creator>
  <cp:lastModifiedBy>Евгения</cp:lastModifiedBy>
  <cp:revision>8</cp:revision>
  <dcterms:created xsi:type="dcterms:W3CDTF">2014-04-24T14:42:01Z</dcterms:created>
  <dcterms:modified xsi:type="dcterms:W3CDTF">2014-04-24T15:49:22Z</dcterms:modified>
</cp:coreProperties>
</file>