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CC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76" d="100"/>
          <a:sy n="76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>
                <a:alpha val="72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9C11-EC06-4451-80F4-BFC02E26546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Готовимся к ЕГЭ 2015.</a:t>
            </a:r>
            <a:br>
              <a:rPr lang="ru-RU" sz="4800" b="1" dirty="0" smtClean="0"/>
            </a:br>
            <a:r>
              <a:rPr lang="ru-RU" sz="4800" b="1" dirty="0" smtClean="0"/>
              <a:t>Задание 7.</a:t>
            </a:r>
            <a:br>
              <a:rPr lang="ru-RU" sz="4800" b="1" dirty="0" smtClean="0"/>
            </a:br>
            <a:r>
              <a:rPr lang="ru-RU" sz="4800" b="1" dirty="0" smtClean="0"/>
              <a:t>Синтаксические нормы.</a:t>
            </a:r>
            <a:br>
              <a:rPr lang="ru-RU" sz="4800" b="1" dirty="0" smtClean="0"/>
            </a:br>
            <a:r>
              <a:rPr lang="ru-RU" sz="3600" b="1" dirty="0" smtClean="0"/>
              <a:t>Теория.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941168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Сазонова Л.П., учитель русского языка и литературы МОУ «СОШ №9» г.о.Саранск Республики Мордовия</a:t>
            </a:r>
          </a:p>
          <a:p>
            <a:endParaRPr lang="ru-RU" dirty="0"/>
          </a:p>
        </p:txBody>
      </p:sp>
      <p:pic>
        <p:nvPicPr>
          <p:cNvPr id="5" name="Рисунок 4" descr="G:\sova_2_1.png"/>
          <p:cNvPicPr/>
          <p:nvPr/>
        </p:nvPicPr>
        <p:blipFill>
          <a:blip r:embed="rId2" cstate="print"/>
          <a:srcRect l="13777" t="9726" r="13048" b="7852"/>
          <a:stretch>
            <a:fillRect/>
          </a:stretch>
        </p:blipFill>
        <p:spPr bwMode="auto">
          <a:xfrm>
            <a:off x="763960" y="3509392"/>
            <a:ext cx="17526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3.Ошибка в построении предложения с однородными членами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1. Построение предложений </a:t>
            </a:r>
            <a:r>
              <a:rPr lang="ru-RU" b="1" dirty="0" smtClean="0">
                <a:solidFill>
                  <a:srgbClr val="C00000"/>
                </a:solidFill>
              </a:rPr>
              <a:t>с общим дополнением при однородных сказуемых:</a:t>
            </a:r>
            <a:endParaRPr lang="ru-RU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/>
              <a:t>Во время войны народ </a:t>
            </a:r>
            <a:r>
              <a:rPr lang="ru-RU" b="1" dirty="0">
                <a:solidFill>
                  <a:srgbClr val="0000CC"/>
                </a:solidFill>
              </a:rPr>
              <a:t>надеялся и верил </a:t>
            </a:r>
            <a:r>
              <a:rPr lang="ru-RU" b="1" dirty="0"/>
              <a:t>в победу. Если однородные сказуемые имеют одно и то же зависимое слово, следует проверить, могут ли они управлять им:</a:t>
            </a:r>
            <a:endParaRPr lang="ru-RU" dirty="0"/>
          </a:p>
          <a:p>
            <a:pPr>
              <a:defRPr/>
            </a:pPr>
            <a:r>
              <a:rPr lang="ru-RU" b="1" dirty="0"/>
              <a:t>Сказуемые </a:t>
            </a:r>
            <a:r>
              <a:rPr lang="ru-RU" b="1" dirty="0">
                <a:solidFill>
                  <a:srgbClr val="0000CC"/>
                </a:solidFill>
              </a:rPr>
              <a:t>надеялся и верил </a:t>
            </a:r>
            <a:r>
              <a:rPr lang="ru-RU" b="1" dirty="0"/>
              <a:t>имеют одно зависимое слово в </a:t>
            </a:r>
            <a:r>
              <a:rPr lang="ru-RU" b="1" dirty="0">
                <a:solidFill>
                  <a:srgbClr val="0000CC"/>
                </a:solidFill>
              </a:rPr>
              <a:t>победу</a:t>
            </a:r>
            <a:r>
              <a:rPr lang="ru-RU" b="1" dirty="0"/>
              <a:t>, которое стоит в в.п. Но глагол надеялся не может управлять в.п. с предлогом в (надеялся (на кого? на что?…), следовательно, предложение построено неверно. Правильный вариант:</a:t>
            </a:r>
            <a:endParaRPr lang="ru-RU" dirty="0"/>
          </a:p>
          <a:p>
            <a:pPr>
              <a:defRPr/>
            </a:pPr>
            <a:r>
              <a:rPr lang="ru-RU" b="1" dirty="0"/>
              <a:t>Во время войны народ надеялся (на кого? на что?) на победу и верил </a:t>
            </a:r>
            <a:r>
              <a:rPr lang="ru-RU" b="1" dirty="0" smtClean="0"/>
              <a:t> </a:t>
            </a:r>
            <a:r>
              <a:rPr lang="ru-RU" b="1" dirty="0"/>
              <a:t>(в кого? во что?) в неё.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Ошибка в построении предложения с однородными членами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2.Нельзя связывать в качестве однородных членов слова, выраженные разными частями речи. 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Главный герой полюбил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войну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сущ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рисковать (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глаг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жизнью.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3.Смешение </a:t>
            </a:r>
            <a:r>
              <a:rPr lang="ru-RU" b="1" dirty="0" err="1">
                <a:solidFill>
                  <a:srgbClr val="C00000"/>
                </a:solidFill>
              </a:rPr>
              <a:t>родо-видовых</a:t>
            </a:r>
            <a:r>
              <a:rPr lang="ru-RU" b="1" dirty="0">
                <a:solidFill>
                  <a:srgbClr val="C00000"/>
                </a:solidFill>
              </a:rPr>
              <a:t> понятий в ряду однородных членов.</a:t>
            </a:r>
          </a:p>
          <a:p>
            <a:pPr>
              <a:buNone/>
              <a:defRPr/>
            </a:pPr>
            <a:r>
              <a:rPr lang="ru-RU" b="1" dirty="0" smtClean="0"/>
              <a:t>В </a:t>
            </a:r>
            <a:r>
              <a:rPr lang="ru-RU" b="1" dirty="0"/>
              <a:t>лодке лежали караси, сазаны, лещи, рыба.</a:t>
            </a:r>
          </a:p>
          <a:p>
            <a:pPr>
              <a:buNone/>
              <a:defRPr/>
            </a:pPr>
            <a:r>
              <a:rPr lang="ru-RU" b="1" dirty="0"/>
              <a:t>«Караси, сазаны, лещи» — это вид рыбы, поэтому не могут стоять с этим словом в одном ряду однородных членов.</a:t>
            </a:r>
            <a:endParaRPr lang="ru-RU" dirty="0"/>
          </a:p>
          <a:p>
            <a:pPr>
              <a:buNone/>
              <a:defRPr/>
            </a:pPr>
            <a:r>
              <a:rPr lang="ru-RU" b="1" dirty="0">
                <a:solidFill>
                  <a:srgbClr val="0000CC"/>
                </a:solidFill>
              </a:rPr>
              <a:t>Правильный вариант: </a:t>
            </a:r>
            <a:r>
              <a:rPr lang="ru-RU" b="1" dirty="0"/>
              <a:t>В лодке лежала рыба: караси, сазаны, лещи.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Ошибка в построении предложения с однородными членами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4.Нарушение </a:t>
            </a:r>
            <a:r>
              <a:rPr lang="ru-RU" b="1" dirty="0">
                <a:solidFill>
                  <a:srgbClr val="C00000"/>
                </a:solidFill>
              </a:rPr>
              <a:t>синтаксических норм при построении предложений, в которых однородные члены связаны двойными союзами: как…, так и; не только…, но и…; если не…, то… и др.</a:t>
            </a:r>
          </a:p>
          <a:p>
            <a:pPr>
              <a:defRPr/>
            </a:pPr>
            <a:r>
              <a:rPr lang="ru-RU" b="1" dirty="0"/>
              <a:t>Хорошо отвечали на экзаменах как </a:t>
            </a:r>
            <a:r>
              <a:rPr lang="ru-RU" b="1" dirty="0" err="1"/>
              <a:t>одиннадцатиклассники</a:t>
            </a:r>
            <a:r>
              <a:rPr lang="ru-RU" b="1" dirty="0"/>
              <a:t>, а также учащиеся девятых классов.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Нельзя нарушать парность двойных союзов: части двойного союза как…, так и являются постоянными</a:t>
            </a:r>
            <a:r>
              <a:rPr lang="ru-RU" b="1" dirty="0"/>
              <a:t>, поэтому союзы а также в данном предложении употреблены неправильно.</a:t>
            </a:r>
            <a:endParaRPr lang="ru-RU" dirty="0"/>
          </a:p>
          <a:p>
            <a:pPr>
              <a:defRPr/>
            </a:pPr>
            <a:r>
              <a:rPr lang="ru-RU" b="1" dirty="0"/>
              <a:t>Правильный вариант: Хорошо отвечали на экзаменах как </a:t>
            </a:r>
            <a:r>
              <a:rPr lang="ru-RU" b="1" dirty="0" err="1"/>
              <a:t>одиннадцатиклассники</a:t>
            </a:r>
            <a:r>
              <a:rPr lang="ru-RU" b="1" dirty="0"/>
              <a:t>, так и учащиеся девятых классов.</a:t>
            </a:r>
            <a:endParaRPr lang="ru-RU" dirty="0"/>
          </a:p>
          <a:p>
            <a:pPr>
              <a:defRPr/>
            </a:pPr>
            <a:r>
              <a:rPr lang="ru-RU" b="1" dirty="0"/>
              <a:t>Книга не только имеет познавательную ценность, но и большое воспитательное значение.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При двойных (сопоставительных) союзах один из однородных членов предложения ставится при первой части союза, а другой — при второй.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/>
              <a:t>Правильный вариант: Книга имеет не только познавательную ценность, но и большое воспитательное значение.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Ошибка в построении предложения с однородными членами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5.Нарушение лексической сочетаемости однородных членов с тем словом, с которым они связаны по смыслу.</a:t>
            </a:r>
          </a:p>
          <a:p>
            <a:pPr>
              <a:defRPr/>
            </a:pPr>
            <a:r>
              <a:rPr lang="ru-RU" b="1" dirty="0"/>
              <a:t>Много критических замечаний и ценных предложений было внесено в ходе обсуждения вопроса.</a:t>
            </a:r>
          </a:p>
          <a:p>
            <a:pPr>
              <a:defRPr/>
            </a:pPr>
            <a:r>
              <a:rPr lang="ru-RU" b="1" dirty="0">
                <a:solidFill>
                  <a:srgbClr val="0000CC"/>
                </a:solidFill>
              </a:rPr>
              <a:t>Все однородные члены предложения должны лексически сочетаться с тем словом в высказывании, с которым они связаны по смыслу: нельзя «внести замечание».</a:t>
            </a:r>
            <a:endParaRPr lang="ru-RU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ru-RU" b="1" dirty="0"/>
              <a:t>Правильный вариант:</a:t>
            </a:r>
            <a:endParaRPr lang="ru-RU" dirty="0"/>
          </a:p>
          <a:p>
            <a:pPr>
              <a:defRPr/>
            </a:pPr>
            <a:r>
              <a:rPr lang="ru-RU" b="1" dirty="0"/>
              <a:t>Много ценных предложений было внесено в ходе обсуждения вопроса, много было высказано критических замечаний.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4.Нарушение в построении предложения с несогласованным приложением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Названия произведений, картин, музыкальных произведений, фильмов, заключенные в кавычки, не изменяются, если возле них стоит нарицательное существительное — жанровое обозначение.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/>
              <a:t>Если это нарицательное существительное отсутствует, то изменяется имя собственное.</a:t>
            </a:r>
            <a:endParaRPr lang="ru-RU" dirty="0"/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Правильный вариант: </a:t>
            </a:r>
            <a:r>
              <a:rPr lang="ru-RU" b="1" dirty="0">
                <a:solidFill>
                  <a:srgbClr val="0000CC"/>
                </a:solidFill>
              </a:rPr>
              <a:t>В кинофильме «</a:t>
            </a:r>
            <a:r>
              <a:rPr lang="ru-RU" b="1" dirty="0" err="1">
                <a:solidFill>
                  <a:srgbClr val="0000CC"/>
                </a:solidFill>
              </a:rPr>
              <a:t>ВойнА</a:t>
            </a:r>
            <a:r>
              <a:rPr lang="ru-RU" b="1" dirty="0">
                <a:solidFill>
                  <a:srgbClr val="0000CC"/>
                </a:solidFill>
              </a:rPr>
              <a:t> и мир» С.Бондарчук прекрасно сыграл Пьера Безухова.</a:t>
            </a:r>
            <a:endParaRPr lang="ru-RU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0000CC"/>
                </a:solidFill>
              </a:rPr>
              <a:t>В «Войне и мире» С.Бондарчук прекрасно сыграл Пьера Безухова.</a:t>
            </a:r>
            <a:endParaRPr lang="ru-RU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Неправильное построение предложения с деепричастным оборотом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Деепричастие может относиться только к действующему подлежащему: 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Присутствующие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согласились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докладчиком,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возражая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лишь против отдельных положений.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Допускается использование в безличном предложении при инфинитиве: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Возвращаясь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домой ,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нужно зайти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булочную.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Нарушение в построении предложения с причастным оборотом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1. Разрыв причастного оборота определяемым словом.</a:t>
            </a:r>
          </a:p>
          <a:p>
            <a:pPr>
              <a:defRPr/>
            </a:pPr>
            <a:r>
              <a:rPr lang="ru-RU" b="1" dirty="0"/>
              <a:t>Приготовленные оладьи мамой были необыкновенно вкусны.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Определяемое слово не должно разрывать причастный оборот, оно может стоять только перед ним или после.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0000CC"/>
                </a:solidFill>
              </a:rPr>
              <a:t>Правильный вариант:</a:t>
            </a:r>
            <a:endParaRPr lang="ru-RU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ru-RU" b="1" dirty="0"/>
              <a:t>Оладьи, приготовленные мамой, были необыкновенно вкусны.</a:t>
            </a:r>
            <a:endParaRPr lang="ru-RU" dirty="0"/>
          </a:p>
          <a:p>
            <a:pPr>
              <a:defRPr/>
            </a:pPr>
            <a:r>
              <a:rPr lang="ru-RU" b="1" dirty="0"/>
              <a:t>Приготовленные мамой оладьи были необыкновенно вкусны.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Нарушение в построении предложения с причастным оборотом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2. Нарушение согласования причастия с определяемым словом</a:t>
            </a:r>
          </a:p>
          <a:p>
            <a:pPr>
              <a:defRPr/>
            </a:pPr>
            <a:r>
              <a:rPr lang="ru-RU" b="1" dirty="0"/>
              <a:t>Мы гордимся нашими футболистами, победивших английскую команду.</a:t>
            </a:r>
            <a:endParaRPr lang="ru-RU" dirty="0"/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Причастие с определяемым словом должно быть согласовано в роде, числе и падеже: футболистами (какими?) победившими…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/>
              <a:t>Правильный вариант:</a:t>
            </a:r>
            <a:endParaRPr lang="ru-RU" dirty="0"/>
          </a:p>
          <a:p>
            <a:pPr>
              <a:defRPr/>
            </a:pPr>
            <a:r>
              <a:rPr lang="ru-RU" b="1" dirty="0"/>
              <a:t>Мы гордимся нашими футболистами, победившими английскую команду.</a:t>
            </a:r>
            <a:endParaRPr lang="ru-RU" dirty="0"/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3. Замена страдательных причастий действительными</a:t>
            </a:r>
          </a:p>
          <a:p>
            <a:pPr>
              <a:defRPr/>
            </a:pPr>
            <a:r>
              <a:rPr lang="ru-RU" b="1" dirty="0"/>
              <a:t>Задание, выполняющееся нами, не вызывает особых затруднений.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Действительные причастия на -</a:t>
            </a:r>
            <a:r>
              <a:rPr lang="ru-RU" b="1" dirty="0" err="1">
                <a:solidFill>
                  <a:srgbClr val="C00000"/>
                </a:solidFill>
              </a:rPr>
              <a:t>ся</a:t>
            </a:r>
            <a:r>
              <a:rPr lang="ru-RU" b="1" dirty="0">
                <a:solidFill>
                  <a:srgbClr val="C00000"/>
                </a:solidFill>
              </a:rPr>
              <a:t> следует, где это возможно, заменять страдательными причастиями.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/>
              <a:t>Правильный вариант:</a:t>
            </a:r>
            <a:endParaRPr lang="ru-RU" dirty="0"/>
          </a:p>
          <a:p>
            <a:pPr>
              <a:defRPr/>
            </a:pPr>
            <a:r>
              <a:rPr lang="ru-RU" b="1" dirty="0"/>
              <a:t>Задание, выполняемое нами, не вызывает особых затруднений.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Нарушение в построении предложения с причастным оборотом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4. Нарушение однородности синтаксических элементов предложения</a:t>
            </a:r>
          </a:p>
          <a:p>
            <a:pPr>
              <a:defRPr/>
            </a:pPr>
            <a:r>
              <a:rPr lang="ru-RU" b="1" dirty="0"/>
              <a:t>Дождь, ливший с утра и который напоил землю, очень выручил хлеборобов.</a:t>
            </a:r>
            <a:endParaRPr lang="ru-RU" dirty="0"/>
          </a:p>
          <a:p>
            <a:pPr>
              <a:defRPr/>
            </a:pP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Не могут выступать в качестве однородных синтаксических элементов причастный оборот и придаточная часть сложноподчиненного предложения.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0000CC"/>
                </a:solidFill>
              </a:rPr>
              <a:t>Правильный вариант:</a:t>
            </a:r>
            <a:endParaRPr lang="ru-RU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ru-RU" b="1" dirty="0"/>
              <a:t>Дождь, ливший с утра и напоивший землю, очень выручил хлеборобов.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Неправильное построение предложения с косвенной речью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Косвенная речь-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способ передачи чужой в виде придаточного предложения.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косвенной речи должна меняться форма местоимения :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Нарушение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Пушкин писал, что «в  свой жестокий век восславил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свободу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 Норма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Пушкин писал, что «в   жестокий век восславил»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свободу.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Виды синтаксических ошибок: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Неправильное употребление падежной формы существительного с </a:t>
            </a:r>
            <a:r>
              <a:rPr lang="ru-RU" b="1" dirty="0" smtClean="0">
                <a:solidFill>
                  <a:srgbClr val="0000CC"/>
                </a:solidFill>
              </a:rPr>
              <a:t>предлогом;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Нарушение связи между подлежащим и сказуемым;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Ошибка в построении предложения с однородными членами;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Нарушение в построении предложения с несогласованным приложением;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Неправильное построение предложения с деепричастным оборотом;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Нарушение в построении предложения с причастным оборотом;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Неправильное построение предложения с косвенной речью.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0825" y="188640"/>
            <a:ext cx="8893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defRPr/>
            </a:pP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согласно               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вопреки</a:t>
            </a:r>
            <a:endParaRPr lang="ru-RU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наперекор 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навстречу 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подобно </a:t>
            </a:r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3200" b="1" dirty="0" smtClean="0">
                <a:solidFill>
                  <a:srgbClr val="0000CC"/>
                </a:solidFill>
              </a:rPr>
              <a:t/>
            </a:r>
            <a:br>
              <a:rPr lang="ru-RU" sz="3200" b="1" dirty="0" smtClean="0">
                <a:solidFill>
                  <a:srgbClr val="0000CC"/>
                </a:solidFill>
              </a:rPr>
            </a:br>
            <a:r>
              <a:rPr lang="ru-RU" sz="3200" b="1" dirty="0" smtClean="0">
                <a:solidFill>
                  <a:srgbClr val="0000CC"/>
                </a:solidFill>
              </a:rPr>
              <a:t>1.Неправильное </a:t>
            </a:r>
            <a:r>
              <a:rPr lang="ru-RU" sz="3200" b="1" dirty="0">
                <a:solidFill>
                  <a:srgbClr val="0000CC"/>
                </a:solidFill>
              </a:rPr>
              <a:t>употребление падежной формы существительного с предлогом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0825" y="188640"/>
            <a:ext cx="8893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771800" y="1556792"/>
            <a:ext cx="1079500" cy="4535487"/>
          </a:xfrm>
          <a:prstGeom prst="rightBrace">
            <a:avLst>
              <a:gd name="adj1" fmla="val 8333"/>
              <a:gd name="adj2" fmla="val 50000"/>
            </a:avLst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</a:rPr>
              <a:t>ЧЕМУ?</a:t>
            </a:r>
            <a:endParaRPr lang="ru-RU" sz="6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Неправильное употребление падежной формы существительного с предлогом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вследствие</a:t>
            </a:r>
          </a:p>
          <a:p>
            <a:r>
              <a:rPr lang="ru-RU" sz="4800" b="1" dirty="0" smtClean="0">
                <a:solidFill>
                  <a:srgbClr val="7030A0"/>
                </a:solidFill>
              </a:rPr>
              <a:t> ввиду                </a:t>
            </a:r>
          </a:p>
          <a:p>
            <a:r>
              <a:rPr lang="ru-RU" sz="4800" b="1" dirty="0" smtClean="0">
                <a:solidFill>
                  <a:srgbClr val="7030A0"/>
                </a:solidFill>
              </a:rPr>
              <a:t> в случае 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491880" y="1484784"/>
            <a:ext cx="1079500" cy="3311525"/>
          </a:xfrm>
          <a:prstGeom prst="rightBrac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932040" y="2636912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ЧЕГО?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Неправильное употребление падежной формы существительного с предлогом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ПО»  -  «ПОСЛЕ ЧЕГО-НИБУДЬ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ru-RU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ЗАПОМНИ!!!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ПО ПРИЕЗД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ГОРОД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ПО ПРИБЫТИ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МЕСТО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ИСТЕЧЕНИ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СРОКА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ОКОНЧАНИ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ШКОЛЫ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dirty="0" smtClean="0"/>
              <a:t>по завершени</a:t>
            </a:r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r>
              <a:rPr lang="ru-RU" sz="4000" b="1" dirty="0" smtClean="0"/>
              <a:t> лекции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Неправильное употребление падежной формы существительного с предлогом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Предлог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сочетании с глаголами, обозначающими чувство (вздыхать, горевать, грустить, скучать, тосковать, плакать), управляет дат. падежом. Норма: тосковать по (кому?)жене, но с местоимениями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МЫ, ВЫ –(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КОМ?) пред. падеж,    по вас, по нас.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Неправильное употребление падежной формы существительного с предлогом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ru-RU" sz="4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Запомни!</a:t>
            </a:r>
            <a:r>
              <a:rPr lang="ru-RU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платить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платить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что 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беспокоиться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ком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тревожиться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кого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надеть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 что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одеть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 во что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обращать внимание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что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уделять внимание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чему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отзыв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чем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рецензия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что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предостеречь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чего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предупредить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чем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заметить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догадаться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чем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2.Нарушение связи между подлежащим и сказуемым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Союзное слово </a:t>
            </a:r>
            <a:r>
              <a:rPr lang="ru-RU" b="1" dirty="0">
                <a:solidFill>
                  <a:srgbClr val="00B050"/>
                </a:solidFill>
              </a:rPr>
              <a:t>кто</a:t>
            </a:r>
            <a:r>
              <a:rPr lang="ru-RU" b="1" dirty="0">
                <a:solidFill>
                  <a:srgbClr val="C00000"/>
                </a:solidFill>
              </a:rPr>
              <a:t> употребляется с глаголами только в форме ед.ч. При этом также следует обращать внимание на единство грамматических форм подлежащего и сказуемого в главной части предложения:</a:t>
            </a: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0000CC"/>
                </a:solidFill>
              </a:rPr>
              <a:t>Те</a:t>
            </a:r>
            <a:r>
              <a:rPr lang="ru-RU" b="1" dirty="0"/>
              <a:t>, ….., не могл</a:t>
            </a:r>
            <a:r>
              <a:rPr lang="ru-RU" b="1" dirty="0">
                <a:solidFill>
                  <a:srgbClr val="0000CC"/>
                </a:solidFill>
              </a:rPr>
              <a:t>и</a:t>
            </a:r>
            <a:r>
              <a:rPr lang="ru-RU" b="1" dirty="0"/>
              <a:t> не любоваться…;</a:t>
            </a:r>
            <a:endParaRPr lang="ru-RU" dirty="0"/>
          </a:p>
          <a:p>
            <a:pPr>
              <a:defRPr/>
            </a:pPr>
            <a:r>
              <a:rPr lang="ru-RU" b="1" dirty="0">
                <a:solidFill>
                  <a:srgbClr val="0000CC"/>
                </a:solidFill>
              </a:rPr>
              <a:t>тот</a:t>
            </a:r>
            <a:r>
              <a:rPr lang="ru-RU" b="1" dirty="0"/>
              <a:t>,….не мог не любоваться и т.п</a:t>
            </a:r>
            <a:r>
              <a:rPr lang="ru-RU" b="1" dirty="0" smtClean="0"/>
              <a:t>.</a:t>
            </a:r>
          </a:p>
          <a:p>
            <a:pPr>
              <a:defRPr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видел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этот фильм,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отзывались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 нем положительно.</a:t>
            </a:r>
          </a:p>
          <a:p>
            <a:pPr>
              <a:defRPr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Нарушение связи между подлежащим и сказуемым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«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большинство, меньшинство, несколько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неодуш.сущ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употребляются в ед.числе: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Большинство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столов было занято</a:t>
            </a:r>
          </a:p>
          <a:p>
            <a:pPr marL="514350" indent="-514350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мн. числе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одуш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сущ.: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Несколько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участников выбыл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 борьбы.</a:t>
            </a:r>
          </a:p>
          <a:p>
            <a:pPr marL="514350" indent="-514350"/>
            <a:r>
              <a:rPr lang="ru-RU" dirty="0" smtClean="0"/>
              <a:t>Числительные, оканчивающиеся на «один», согласуются с глаголом в единственном числе: На съезд </a:t>
            </a:r>
            <a:r>
              <a:rPr lang="ru-RU" dirty="0" smtClean="0">
                <a:solidFill>
                  <a:srgbClr val="C00000"/>
                </a:solidFill>
              </a:rPr>
              <a:t>прибыл сто один </a:t>
            </a:r>
            <a:r>
              <a:rPr lang="ru-RU" dirty="0" smtClean="0"/>
              <a:t>делегат.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1169</Words>
  <Application>Microsoft Office PowerPoint</Application>
  <PresentationFormat>Экран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Готовимся к ЕГЭ 2015. Задание 7. Синтаксические нормы. Теория.</vt:lpstr>
      <vt:lpstr>Виды синтаксических ошибок:</vt:lpstr>
      <vt:lpstr> 1.Неправильное употребление падежной формы существительного с предлогом  </vt:lpstr>
      <vt:lpstr>Неправильное употребление падежной формы существительного с предлогом  </vt:lpstr>
      <vt:lpstr>Неправильное употребление падежной формы существительного с предлогом</vt:lpstr>
      <vt:lpstr>Неправильное употребление падежной формы существительного с предлогом</vt:lpstr>
      <vt:lpstr>Неправильное употребление падежной формы существительного с предлогом</vt:lpstr>
      <vt:lpstr>2.Нарушение связи между подлежащим и сказуемым</vt:lpstr>
      <vt:lpstr>Нарушение связи между подлежащим и сказуемым</vt:lpstr>
      <vt:lpstr>3.Ошибка в построении предложения с однородными членами</vt:lpstr>
      <vt:lpstr>Ошибка в построении предложения с однородными членами</vt:lpstr>
      <vt:lpstr>Ошибка в построении предложения с однородными членами</vt:lpstr>
      <vt:lpstr>Ошибка в построении предложения с однородными членами</vt:lpstr>
      <vt:lpstr>4.Нарушение в построении предложения с несогласованным приложением</vt:lpstr>
      <vt:lpstr>Неправильное построение предложения с деепричастным оборотом</vt:lpstr>
      <vt:lpstr>Нарушение в построении предложения с причастным оборотом</vt:lpstr>
      <vt:lpstr>Нарушение в построении предложения с причастным оборотом</vt:lpstr>
      <vt:lpstr>Нарушение в построении предложения с причастным оборотом</vt:lpstr>
      <vt:lpstr>Неправильное построение предложения с косвенной речью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Готовимся к ЕГЭ 2015. Задание 7. Синтаксические нормы.</dc:title>
  <dc:creator>Лидия</dc:creator>
  <cp:lastModifiedBy>Лидия</cp:lastModifiedBy>
  <cp:revision>20</cp:revision>
  <dcterms:created xsi:type="dcterms:W3CDTF">2014-11-09T08:38:47Z</dcterms:created>
  <dcterms:modified xsi:type="dcterms:W3CDTF">2014-11-13T13:16:05Z</dcterms:modified>
</cp:coreProperties>
</file>