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0" r:id="rId3"/>
    <p:sldId id="260" r:id="rId4"/>
    <p:sldId id="286" r:id="rId5"/>
    <p:sldId id="287" r:id="rId6"/>
    <p:sldId id="265" r:id="rId7"/>
    <p:sldId id="264" r:id="rId8"/>
    <p:sldId id="270" r:id="rId9"/>
    <p:sldId id="274" r:id="rId10"/>
    <p:sldId id="277" r:id="rId11"/>
    <p:sldId id="276" r:id="rId12"/>
    <p:sldId id="27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97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69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70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72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492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9147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10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559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2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00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95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85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78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92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03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91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F259-CF6E-4A4E-8309-094A6FF67B6C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914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7F259-CF6E-4A4E-8309-094A6FF67B6C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0B9A8C-7C72-4AF9-AFBC-C1CAD45A24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90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detsad-kitty.ru/lesson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8712968" cy="168356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Фонетика. 5 класс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84984"/>
            <a:ext cx="7309048" cy="3024336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/>
          </a:p>
        </p:txBody>
      </p:sp>
      <p:pic>
        <p:nvPicPr>
          <p:cNvPr id="4" name="Рисунок 3" descr="http://detsad-kitty.ru/templates/Default/images/sova.gif">
            <a:hlinkClick r:id="rId2"/>
          </p:cNvPr>
          <p:cNvPicPr/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3293740" y="3545632"/>
            <a:ext cx="3312368" cy="3312368"/>
          </a:xfrm>
          <a:prstGeom prst="snip2DiagRect">
            <a:avLst>
              <a:gd name="adj1" fmla="val 15336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определённый подбор звуков способствует созданию выразительной картины в художественном произведении и нашей речи. Этот приём в литературе называется звукопись.   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Зву́копись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— применение разнообразных фонетических приёмов для усиления звуковой выразительности речи.                                                            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Подводим итоги урока.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764704"/>
            <a:ext cx="7772400" cy="5760640"/>
          </a:xfrm>
        </p:spPr>
        <p:txBody>
          <a:bodyPr>
            <a:normAutofit fontScale="85000" lnSpcReduction="20000"/>
          </a:bodyPr>
          <a:lstStyle/>
          <a:p>
            <a:pPr algn="ctr" fontAlgn="t">
              <a:buNone/>
            </a:pPr>
            <a:r>
              <a:rPr lang="ru-RU" sz="4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Закончи фразу</a:t>
            </a:r>
          </a:p>
          <a:p>
            <a:pPr fontAlgn="t">
              <a:buFont typeface="Wingdings" pitchFamily="2" charset="2"/>
              <a:buChar char="v"/>
            </a:pPr>
            <a:r>
              <a:rPr lang="ru-RU" sz="3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Сегодня я узнал…</a:t>
            </a:r>
          </a:p>
          <a:p>
            <a:pPr fontAlgn="t">
              <a:buFont typeface="Wingdings" pitchFamily="2" charset="2"/>
              <a:buChar char="v"/>
            </a:pPr>
            <a:r>
              <a:rPr lang="ru-RU" sz="3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Было интересно…</a:t>
            </a:r>
          </a:p>
          <a:p>
            <a:pPr fontAlgn="t">
              <a:buFont typeface="Wingdings" pitchFamily="2" charset="2"/>
              <a:buChar char="v"/>
            </a:pPr>
            <a:r>
              <a:rPr lang="ru-RU" sz="3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Было трудно…</a:t>
            </a:r>
          </a:p>
          <a:p>
            <a:pPr fontAlgn="t">
              <a:buFont typeface="Wingdings" pitchFamily="2" charset="2"/>
              <a:buChar char="v"/>
            </a:pPr>
            <a:r>
              <a:rPr lang="ru-RU" sz="3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Я выполнял задания…</a:t>
            </a:r>
          </a:p>
          <a:p>
            <a:pPr fontAlgn="t">
              <a:buFont typeface="Wingdings" pitchFamily="2" charset="2"/>
              <a:buChar char="v"/>
            </a:pPr>
            <a:r>
              <a:rPr lang="ru-RU" sz="3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Я понял, что…</a:t>
            </a:r>
          </a:p>
          <a:p>
            <a:pPr fontAlgn="t">
              <a:buFont typeface="Wingdings" pitchFamily="2" charset="2"/>
              <a:buChar char="v"/>
            </a:pPr>
            <a:r>
              <a:rPr lang="ru-RU" sz="3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Теперь я могу…</a:t>
            </a:r>
          </a:p>
          <a:p>
            <a:pPr fontAlgn="t">
              <a:buFont typeface="Wingdings" pitchFamily="2" charset="2"/>
              <a:buChar char="v"/>
            </a:pPr>
            <a:r>
              <a:rPr lang="ru-RU" sz="3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Я научился…</a:t>
            </a:r>
          </a:p>
          <a:p>
            <a:pPr fontAlgn="t">
              <a:buFont typeface="Wingdings" pitchFamily="2" charset="2"/>
              <a:buChar char="v"/>
            </a:pPr>
            <a:r>
              <a:rPr lang="ru-RU" sz="3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 меня получилось …</a:t>
            </a:r>
          </a:p>
          <a:p>
            <a:pPr fontAlgn="t">
              <a:buFont typeface="Wingdings" pitchFamily="2" charset="2"/>
              <a:buChar char="v"/>
            </a:pPr>
            <a:r>
              <a:rPr lang="ru-RU" sz="3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Я попробую…</a:t>
            </a:r>
          </a:p>
          <a:p>
            <a:pPr fontAlgn="t">
              <a:buFont typeface="Wingdings" pitchFamily="2" charset="2"/>
              <a:buChar char="v"/>
            </a:pPr>
            <a:r>
              <a:rPr lang="ru-RU" sz="3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Меня удивило…</a:t>
            </a:r>
          </a:p>
          <a:p>
            <a:pPr fontAlgn="t">
              <a:buFont typeface="Wingdings" pitchFamily="2" charset="2"/>
              <a:buChar char="v"/>
            </a:pPr>
            <a:r>
              <a:rPr lang="ru-RU" sz="3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Мне захотелось…</a:t>
            </a:r>
          </a:p>
          <a:p>
            <a:pPr>
              <a:buNone/>
            </a:pPr>
            <a:endParaRPr lang="ru-RU" sz="33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Домашнее задание 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</a:rPr>
              <a:t>сочинить  собственную лингвистическую сказку  по аналогии с прослушанной;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</a:rPr>
              <a:t>придумать (подобрать) другие игры по теме;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</a:rPr>
              <a:t> придумать (подобрать) примеры для аналогичных игр; 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</a:rPr>
              <a:t> составить задания – тесты по теме;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</a:rPr>
              <a:t> устный развёрнутый ответ по одной из тем: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- Звукопись;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- Аллитерация;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- Особенности русского ударения.</a:t>
            </a:r>
          </a:p>
          <a:p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858218"/>
          </a:xfrm>
        </p:spPr>
        <p:txBody>
          <a:bodyPr>
            <a:normAutofit/>
          </a:bodyPr>
          <a:lstStyle/>
          <a:p>
            <a:pPr algn="ctr"/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16832"/>
            <a:ext cx="7772400" cy="4102968"/>
          </a:xfrm>
        </p:spPr>
        <p:txBody>
          <a:bodyPr/>
          <a:lstStyle/>
          <a:p>
            <a:pPr marL="868680" lvl="3" indent="0">
              <a:buNone/>
            </a:pPr>
            <a:endParaRPr lang="ru-RU" sz="3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835274"/>
              </p:ext>
            </p:extLst>
          </p:nvPr>
        </p:nvGraphicFramePr>
        <p:xfrm>
          <a:off x="971600" y="548680"/>
          <a:ext cx="7704855" cy="1414232"/>
        </p:xfrm>
        <a:graphic>
          <a:graphicData uri="http://schemas.openxmlformats.org/drawingml/2006/table">
            <a:tbl>
              <a:tblPr/>
              <a:tblGrid>
                <a:gridCol w="7704855"/>
              </a:tblGrid>
              <a:tr h="14142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ru-RU" sz="20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знал(а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0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новое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 меня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20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думал(а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 иначе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 </a:t>
                      </a:r>
                      <a:r>
                        <a:rPr lang="ru-RU" sz="20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осталось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непонятным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957129"/>
              </p:ext>
            </p:extLst>
          </p:nvPr>
        </p:nvGraphicFramePr>
        <p:xfrm>
          <a:off x="755576" y="2204864"/>
          <a:ext cx="7931224" cy="3340291"/>
        </p:xfrm>
        <a:graphic>
          <a:graphicData uri="http://schemas.openxmlformats.org/drawingml/2006/table">
            <a:tbl>
              <a:tblPr/>
              <a:tblGrid>
                <a:gridCol w="7931224"/>
              </a:tblGrid>
              <a:tr h="19495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Глухие согласные звуки целиком состоят из шума. В образовании звонких согласных участвует 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голос, 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они состоят из шума и голоса.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Есть сонорные (звучные) согласные. В этих согласных голос преобладает над шумом.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Большинство звонких и глухих согласных образуют 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пары</a:t>
                      </a:r>
                      <a:r>
                        <a:rPr lang="ru-RU" sz="24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____________________.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Справка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User\Pictures\PanovMV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348880"/>
            <a:ext cx="2808312" cy="2725484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411760" y="764704"/>
            <a:ext cx="6271230" cy="59046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Бодуэн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Куртенэ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ученый-лингвист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29614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Одно звук поторопился, разволновался и в результате попал не в свою «семейку». Пожалуйста, помоги ему. Объясни его ошибку.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idx="1"/>
          </p:nvPr>
        </p:nvSpPr>
        <p:spPr bwMode="auto">
          <a:xfrm flipV="1">
            <a:off x="2483768" y="7101408"/>
            <a:ext cx="16561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827584" y="1412776"/>
            <a:ext cx="3528392" cy="2448272"/>
          </a:xfrm>
          <a:prstGeom prst="cloud">
            <a:avLst/>
          </a:prstGeom>
          <a:solidFill>
            <a:srgbClr val="FFFF00"/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ts val="580"/>
              </a:spcBef>
              <a:buClr>
                <a:srgbClr val="FE8637"/>
              </a:buClr>
              <a:buSzPct val="85000"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 Ш Х Ц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5076056" y="1484784"/>
            <a:ext cx="3600400" cy="2808312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Л М Н </a:t>
            </a:r>
          </a:p>
          <a:p>
            <a:pPr algn="ctr"/>
            <a:r>
              <a:rPr lang="ru-RU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Б Р Й</a:t>
            </a:r>
          </a:p>
          <a:p>
            <a:pPr algn="ctr"/>
            <a:endParaRPr lang="ru-RU" sz="3200" dirty="0">
              <a:solidFill>
                <a:srgbClr val="FF0066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1907704" y="3861048"/>
            <a:ext cx="3888432" cy="2592288"/>
          </a:xfrm>
          <a:prstGeom prst="cloud">
            <a:avLst/>
          </a:prstGeom>
          <a:solidFill>
            <a:schemeClr val="accent5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Ч Х Щ </a:t>
            </a:r>
            <a:endParaRPr lang="ru-RU" sz="4000" b="1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/>
            <a:r>
              <a:rPr lang="ru-RU" u="sng" dirty="0">
                <a:solidFill>
                  <a:srgbClr val="FF0000"/>
                </a:solidFill>
                <a:latin typeface="Times New Roman"/>
                <a:ea typeface="Times New Roman"/>
              </a:rPr>
              <a:t>Лингвистическая задача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24744"/>
            <a:ext cx="8075240" cy="5256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Сравните, какой звук обозначает буква Д в словах </a:t>
            </a:r>
            <a:endParaRPr lang="ru-RU" sz="36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sz="36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ru-RU" sz="57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САДЫ</a:t>
            </a:r>
            <a:r>
              <a:rPr lang="ru-RU" sz="57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57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САД, ПОСАДКА</a:t>
            </a:r>
          </a:p>
          <a:p>
            <a:pPr marL="0" indent="0">
              <a:buNone/>
            </a:pPr>
            <a:r>
              <a:rPr lang="ru-RU" sz="57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[</a:t>
            </a:r>
            <a:r>
              <a:rPr lang="ru-RU" sz="5700" dirty="0">
                <a:solidFill>
                  <a:srgbClr val="000000"/>
                </a:solidFill>
                <a:latin typeface="Times New Roman"/>
                <a:ea typeface="Times New Roman"/>
              </a:rPr>
              <a:t>сады]    [</a:t>
            </a:r>
            <a:r>
              <a:rPr lang="ru-RU" sz="5700" dirty="0" err="1">
                <a:solidFill>
                  <a:srgbClr val="000000"/>
                </a:solidFill>
                <a:latin typeface="Times New Roman"/>
                <a:ea typeface="Times New Roman"/>
              </a:rPr>
              <a:t>сат</a:t>
            </a:r>
            <a:r>
              <a:rPr lang="ru-RU" sz="5700" dirty="0">
                <a:solidFill>
                  <a:srgbClr val="000000"/>
                </a:solidFill>
                <a:latin typeface="Times New Roman"/>
                <a:ea typeface="Times New Roman"/>
              </a:rPr>
              <a:t>]   </a:t>
            </a:r>
            <a:r>
              <a:rPr lang="ru-RU" sz="57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[</a:t>
            </a:r>
            <a:r>
              <a:rPr lang="ru-RU" sz="5700" dirty="0" err="1">
                <a:solidFill>
                  <a:srgbClr val="000000"/>
                </a:solidFill>
                <a:latin typeface="Times New Roman"/>
                <a:ea typeface="Times New Roman"/>
              </a:rPr>
              <a:t>пасатка</a:t>
            </a:r>
            <a:r>
              <a:rPr lang="ru-RU" sz="5700" dirty="0">
                <a:solidFill>
                  <a:srgbClr val="000000"/>
                </a:solidFill>
                <a:latin typeface="Times New Roman"/>
                <a:ea typeface="Times New Roman"/>
              </a:rPr>
              <a:t>] </a:t>
            </a:r>
            <a:endParaRPr lang="ru-RU" sz="57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57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 «Рассели «жильцов»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124744"/>
            <a:ext cx="7772400" cy="52565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Слова 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вьюга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ёж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баян, морковь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сшить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рассели в домики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первый домик - слова, в которых                         количество букв и звуков совпадает.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 второй – слова, в которых букв больше,                 чем звуков.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третий – слова, в которых звуков больше,                      чем букв.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2276872"/>
            <a:ext cx="1584176" cy="20882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23928" y="2276872"/>
            <a:ext cx="1584176" cy="20882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84168" y="2276872"/>
            <a:ext cx="1584176" cy="20882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рапеция 11"/>
          <p:cNvSpPr/>
          <p:nvPr/>
        </p:nvSpPr>
        <p:spPr>
          <a:xfrm>
            <a:off x="1619672" y="1844824"/>
            <a:ext cx="1944216" cy="648072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Трапеция 12"/>
          <p:cNvSpPr/>
          <p:nvPr/>
        </p:nvSpPr>
        <p:spPr>
          <a:xfrm>
            <a:off x="3707904" y="1844824"/>
            <a:ext cx="1944216" cy="648072"/>
          </a:xfrm>
          <a:prstGeom prst="trapezoi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Трапеция 14"/>
          <p:cNvSpPr/>
          <p:nvPr/>
        </p:nvSpPr>
        <p:spPr>
          <a:xfrm>
            <a:off x="5868144" y="1844824"/>
            <a:ext cx="1944216" cy="648072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123728" y="3068960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195736" y="357301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211960" y="3068960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211960" y="3573016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372200" y="306896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444208" y="3573016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Закончи фразу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Фонетика – это раздел языкознания, изучающий …..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Звуки мы …., а буквы …..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русском языке … буквы, из них … обозначают гласные звуки, а … - согласные.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обозначают звуков буквы …. 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Шипящие звуки …. 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Мягкость согласного обозначается ….,                     а также буквами … 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Буквы 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е, ё, </a:t>
            </a:r>
            <a:r>
              <a:rPr lang="ru-RU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я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обозначают два звука в следующих случаях: ….  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 «Наоборот»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Прочитай записанные слова, потом произнеси звуки в обратном порядке, чтобы получить: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из слова </a:t>
            </a:r>
            <a:r>
              <a:rPr lang="ru-RU" sz="32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Лён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цифру;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из слова </a:t>
            </a:r>
            <a:r>
              <a:rPr lang="ru-RU" sz="32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Лей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название дерева;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из слова </a:t>
            </a:r>
            <a:r>
              <a:rPr lang="ru-RU" sz="32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Люк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большой мешок;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из слова </a:t>
            </a:r>
            <a:r>
              <a:rPr lang="ru-RU" sz="32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Ток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домашнее животное;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из слова </a:t>
            </a:r>
            <a:r>
              <a:rPr lang="ru-RU" sz="32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Шёл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неправду.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Волшебная сила звука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</a:rPr>
              <a:t>Волшебную силу звука используют поэты в своих стихах, достигая с помощью их  подбора и сочетания особенной выразительности.</a:t>
            </a:r>
          </a:p>
          <a:p>
            <a:pPr>
              <a:buFont typeface="Wingdings" pitchFamily="2" charset="2"/>
              <a:buChar char="v"/>
            </a:pPr>
            <a:r>
              <a:rPr lang="ru-RU" b="1" u="sng" dirty="0" smtClean="0">
                <a:solidFill>
                  <a:srgbClr val="C00000"/>
                </a:solidFill>
              </a:rPr>
              <a:t>Какие звуки помогают услышать гром в стихотворении Ф. Тютчева?                                         </a:t>
            </a:r>
            <a:r>
              <a:rPr lang="ru-RU" b="1" i="1" dirty="0" smtClean="0">
                <a:solidFill>
                  <a:srgbClr val="C00000"/>
                </a:solidFill>
              </a:rPr>
              <a:t>Люблю грозу в начале мая,                                            Когда весенний первый гром,                                        Как бы </a:t>
            </a:r>
            <a:r>
              <a:rPr lang="ru-RU" b="1" i="1" dirty="0" err="1" smtClean="0">
                <a:solidFill>
                  <a:srgbClr val="C00000"/>
                </a:solidFill>
              </a:rPr>
              <a:t>резвяся</a:t>
            </a:r>
            <a:r>
              <a:rPr lang="ru-RU" b="1" i="1" dirty="0" smtClean="0">
                <a:solidFill>
                  <a:srgbClr val="C00000"/>
                </a:solidFill>
              </a:rPr>
              <a:t> и играя,                                                  Грохочет в небе голубом.                                      Гремят раскаты молодые…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1394</TotalTime>
  <Words>523</Words>
  <Application>Microsoft Office PowerPoint</Application>
  <PresentationFormat>Экран (4:3)</PresentationFormat>
  <Paragraphs>84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Фонетика. 5 класс</vt:lpstr>
      <vt:lpstr>Презентация PowerPoint</vt:lpstr>
      <vt:lpstr>Справка </vt:lpstr>
      <vt:lpstr>Одно звук поторопился, разволновался и в результате попал не в свою «семейку». Пожалуйста, помоги ему. Объясни его ошибку.</vt:lpstr>
      <vt:lpstr>Лингвистическая задача</vt:lpstr>
      <vt:lpstr>Игра «Рассели «жильцов»</vt:lpstr>
      <vt:lpstr>Закончи фразу</vt:lpstr>
      <vt:lpstr>Игра «Наоборот»</vt:lpstr>
      <vt:lpstr>Волшебная сила звука</vt:lpstr>
      <vt:lpstr>Вывод:</vt:lpstr>
      <vt:lpstr>Подводим итоги урока.</vt:lpstr>
      <vt:lpstr>             Домашнее задание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Фонетика. Повторение, обобщение материала</dc:title>
  <dc:creator>User</dc:creator>
  <cp:lastModifiedBy>админ</cp:lastModifiedBy>
  <cp:revision>155</cp:revision>
  <dcterms:created xsi:type="dcterms:W3CDTF">2011-12-04T07:22:15Z</dcterms:created>
  <dcterms:modified xsi:type="dcterms:W3CDTF">2015-01-24T15:15:45Z</dcterms:modified>
</cp:coreProperties>
</file>