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9"/>
  </p:notesMasterIdLst>
  <p:sldIdLst>
    <p:sldId id="258" r:id="rId3"/>
    <p:sldId id="259" r:id="rId4"/>
    <p:sldId id="261" r:id="rId5"/>
    <p:sldId id="262" r:id="rId6"/>
    <p:sldId id="263" r:id="rId7"/>
    <p:sldId id="257" r:id="rId8"/>
    <p:sldId id="266" r:id="rId9"/>
    <p:sldId id="265" r:id="rId10"/>
    <p:sldId id="268" r:id="rId11"/>
    <p:sldId id="270" r:id="rId12"/>
    <p:sldId id="273" r:id="rId13"/>
    <p:sldId id="269" r:id="rId14"/>
    <p:sldId id="267" r:id="rId15"/>
    <p:sldId id="272" r:id="rId16"/>
    <p:sldId id="284" r:id="rId17"/>
    <p:sldId id="26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00"/>
    <a:srgbClr val="6633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E551F5-C488-43A2-934C-58CDADFAD9D3}" type="datetimeFigureOut">
              <a:rPr lang="ru-RU"/>
              <a:pPr>
                <a:defRPr/>
              </a:pPr>
              <a:t>20.06.2014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0ED3AB7-2BFC-4F07-9939-75952EB9B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E0883B-D49F-4110-85D0-51E8A0D650F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67F48C-6EEA-44F1-ABA6-32D904D27E0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CF9DE9-8D34-449B-9A16-362A433923A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</p:grpSp>
      </p:grpSp>
      <p:sp>
        <p:nvSpPr>
          <p:cNvPr id="1537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38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AAEFB-23A9-44B6-BFD4-17D8A976795D}" type="datetimeFigureOut">
              <a:rPr lang="ru-RU"/>
              <a:pPr>
                <a:defRPr/>
              </a:pPr>
              <a:t>20.06.2014</a:t>
            </a:fld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4DE76-F9EB-4B24-A31C-EA3E4B9B1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BD0B8-13FE-4D53-B90C-9AE34BE18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FA759-12EE-4FF2-9CC9-5A8175BCB875}" type="datetimeFigureOut">
              <a:rPr lang="ru-RU"/>
              <a:pPr>
                <a:defRPr/>
              </a:pPr>
              <a:t>20.06.2014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37956-D3B7-41B9-8E3B-4BFA74C98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01440-78EF-4DDC-81AF-71B731E6D7F7}" type="datetimeFigureOut">
              <a:rPr lang="ru-RU"/>
              <a:pPr>
                <a:defRPr/>
              </a:pPr>
              <a:t>20.06.2014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077C1-086A-466B-9900-2C8E1A44A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3BAF0-1AE2-4808-9664-2FCB20F1DA54}" type="datetimeFigureOut">
              <a:rPr lang="ru-RU"/>
              <a:pPr>
                <a:defRPr/>
              </a:pPr>
              <a:t>20.06.2014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1FB38-D86B-43F9-B57E-2775C6EB3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D197E-B228-47B4-9287-0365033765EA}" type="datetimeFigureOut">
              <a:rPr lang="ru-RU"/>
              <a:pPr>
                <a:defRPr/>
              </a:pPr>
              <a:t>20.06.2014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86561-4282-4F8C-869B-9ADDA657E3F7}" type="datetimeFigureOut">
              <a:rPr lang="ru-RU"/>
              <a:pPr>
                <a:defRPr/>
              </a:pPr>
              <a:t>20.06.2014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77FA6-59D9-49D7-8D6E-ADFF36D8F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0C772-144C-4CBE-931C-FC0C1560149B}" type="datetimeFigureOut">
              <a:rPr lang="ru-RU"/>
              <a:pPr>
                <a:defRPr/>
              </a:pPr>
              <a:t>20.06.2014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87120-CAC4-4C5D-A28E-8BFFD94F9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8699B-51AE-4647-AFD3-A48F1A11892B}" type="datetimeFigureOut">
              <a:rPr lang="ru-RU"/>
              <a:pPr>
                <a:defRPr/>
              </a:pPr>
              <a:t>20.06.2014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3AE0D-BEC9-4FFA-B640-94DBE92E0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4E380-C3CC-4234-A1A4-7C8B693F2066}" type="datetimeFigureOut">
              <a:rPr lang="ru-RU"/>
              <a:pPr>
                <a:defRPr/>
              </a:pPr>
              <a:t>20.06.2014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81CF0-BB72-403D-A29C-D0612BA86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6AACE-89CF-49A4-80ED-3664AA3BA675}" type="datetimeFigureOut">
              <a:rPr lang="ru-RU"/>
              <a:pPr>
                <a:defRPr/>
              </a:pPr>
              <a:t>20.06.2014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96607-6964-4A1D-A155-963A72EAC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10E78-AE39-419B-A116-2186C445B65E}" type="datetimeFigureOut">
              <a:rPr lang="ru-RU"/>
              <a:pPr>
                <a:defRPr/>
              </a:pPr>
              <a:t>20.06.2014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1E7C2-5EF5-4BAF-B2F1-FA9855CF2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8917E-3389-43A9-974A-E30434B1D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684D7-C75A-46DF-9512-F6AD11677D3C}" type="datetimeFigureOut">
              <a:rPr lang="ru-RU"/>
              <a:pPr>
                <a:defRPr/>
              </a:pPr>
              <a:t>20.06.2014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5C8C4-31D1-4CB6-8BA6-03D1975DD25A}" type="datetimeFigureOut">
              <a:rPr lang="ru-RU"/>
              <a:pPr>
                <a:defRPr/>
              </a:pPr>
              <a:t>20.06.2014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82E65-F442-454A-A06F-7DAF06D5E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4E92B-2131-429B-BF8F-B7ACF2376EF9}" type="datetimeFigureOut">
              <a:rPr lang="ru-RU"/>
              <a:pPr>
                <a:defRPr/>
              </a:pPr>
              <a:t>20.06.2014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8B514-8477-43E6-8392-5E6DC2436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D2712-47C7-443F-86ED-DE91E8907506}" type="datetimeFigureOut">
              <a:rPr lang="ru-RU"/>
              <a:pPr>
                <a:defRPr/>
              </a:pPr>
              <a:t>20.06.2014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389BD-C975-4580-9608-17A6A924E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F8E09-FD1E-4E83-AE10-E819670240FD}" type="datetimeFigureOut">
              <a:rPr lang="ru-RU"/>
              <a:pPr>
                <a:defRPr/>
              </a:pPr>
              <a:t>20.06.2014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FA504-C4AE-4852-B9C9-3E44A06A3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6E362-BED8-4F4F-B120-D6200249AC59}" type="datetimeFigureOut">
              <a:rPr lang="ru-RU"/>
              <a:pPr>
                <a:defRPr/>
              </a:pPr>
              <a:t>20.06.2014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91119-D449-4968-92EE-93613ED68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A5522-B90F-499B-88C7-043AD2DFF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86890-9362-4D3D-A5A6-FC4EA2ABFCB2}" type="datetimeFigureOut">
              <a:rPr lang="ru-RU"/>
              <a:pPr>
                <a:defRPr/>
              </a:pPr>
              <a:t>20.06.2014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AF450-3E5F-4E73-86B0-61CE79EBF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D203A-56B8-4F60-ADFE-84E771B24C62}" type="datetimeFigureOut">
              <a:rPr lang="ru-RU"/>
              <a:pPr>
                <a:defRPr/>
              </a:pPr>
              <a:t>20.06.2014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3C011-2A9A-4187-939B-B52FD28B5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29627-A9E7-4C13-9040-294A3E3A4DC1}" type="datetimeFigureOut">
              <a:rPr lang="ru-RU"/>
              <a:pPr>
                <a:defRPr/>
              </a:pPr>
              <a:t>20.06.2014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968C3-529F-411C-AC22-707BB41D0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9984C-70F0-4B92-9FB1-321128031498}" type="datetimeFigureOut">
              <a:rPr lang="ru-RU"/>
              <a:pPr>
                <a:defRPr/>
              </a:pPr>
              <a:t>20.06.2014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3F56E-37D1-4A09-9567-351971616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6AB5C-902C-4BDC-B88B-E887D20A3031}" type="datetimeFigureOut">
              <a:rPr lang="ru-RU"/>
              <a:pPr>
                <a:defRPr/>
              </a:pPr>
              <a:t>20.06.2014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A5451-2EAB-4BD8-8EAC-322180568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5F331-5F62-4CBD-BC9C-3995EA9011C7}" type="datetimeFigureOut">
              <a:rPr lang="ru-RU"/>
              <a:pPr>
                <a:defRPr/>
              </a:pPr>
              <a:t>20.06.2014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80319-F99E-4438-B7E8-08C30870C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88200-9D90-4A3C-AEE7-B139587F0481}" type="datetimeFigureOut">
              <a:rPr lang="ru-RU"/>
              <a:pPr>
                <a:defRPr/>
              </a:pPr>
              <a:t>20.06.2014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CE977F4F-D308-4654-982F-4E5858730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  <a:cs typeface="+mn-cs"/>
              </a:endParaRPr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  <a:cs typeface="+mn-cs"/>
              </a:endParaRPr>
            </a:p>
          </p:txBody>
        </p:sp>
        <p:sp>
          <p:nvSpPr>
            <p:cNvPr id="1434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5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5ADDF9-BDB2-40C5-8AC8-69615984B355}" type="datetimeFigureOut">
              <a:rPr lang="ru-RU"/>
              <a:pPr>
                <a:defRPr/>
              </a:pPr>
              <a:t>20.06.2014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ransition spd="med">
    <p:strips dir="ru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B138A93-E3C1-489F-AECD-172CB3A271BA}" type="datetimeFigureOut">
              <a:rPr lang="ru-RU"/>
              <a:pPr>
                <a:defRPr/>
              </a:pPr>
              <a:t>20.06.2014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5B9CEB6-B92E-4A2B-BE9E-BF5F03805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 spd="med">
    <p:strips dir="r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205038"/>
            <a:ext cx="8642350" cy="230346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ОСОБЕННОСТИ РАБОТЫ ПЕДАГОГА-ПСИХОЛОГА С РОДИТЕЛЯМИ УЧАЩИХСЯ В УСЛОВИЯХ ШКОЛЫ-ИНТЕРНАТА </a:t>
            </a:r>
            <a:r>
              <a:rPr lang="en-US" sz="3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sz="3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вида</a:t>
            </a:r>
            <a:endParaRPr lang="ru-RU" sz="3400" b="0" dirty="0">
              <a:solidFill>
                <a:srgbClr val="FFFF00"/>
              </a:solidFill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2714625" y="5929313"/>
            <a:ext cx="3857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ru-RU" b="1" cap="all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3419475" y="5229225"/>
            <a:ext cx="5437188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2400" b="1" i="1" kern="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Калашникова М.А., педагог-психолог  ГСКУ школы-интерната VIII вида пос. Паркового Краснодарского края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50" y="1143000"/>
            <a:ext cx="2347913" cy="350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1785938" y="357188"/>
            <a:ext cx="6043612" cy="54292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2060"/>
                </a:solidFill>
                <a:latin typeface="Cambria" pitchFamily="18" charset="0"/>
              </a:rPr>
              <a:t>Методические материалы</a:t>
            </a:r>
            <a:endParaRPr lang="ru-RU" sz="3600" smtClean="0">
              <a:solidFill>
                <a:srgbClr val="002060"/>
              </a:solidFill>
            </a:endParaRP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15063" y="2603500"/>
            <a:ext cx="2570162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7688" y="1143000"/>
            <a:ext cx="2173287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428875" y="2895600"/>
            <a:ext cx="2357438" cy="3676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88" y="928688"/>
            <a:ext cx="2079625" cy="207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1785938" y="357188"/>
            <a:ext cx="6043612" cy="54292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2060"/>
                </a:solidFill>
                <a:latin typeface="Cambria" pitchFamily="18" charset="0"/>
              </a:rPr>
              <a:t>Методические материалы</a:t>
            </a:r>
            <a:endParaRPr lang="ru-RU" sz="3600" smtClean="0">
              <a:solidFill>
                <a:srgbClr val="002060"/>
              </a:solidFill>
            </a:endParaRP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57375" y="2071688"/>
            <a:ext cx="2060575" cy="207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928688"/>
            <a:ext cx="2143125" cy="2144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72250" y="2000250"/>
            <a:ext cx="2189163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7188" y="3357563"/>
            <a:ext cx="1962150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857375" y="4643438"/>
            <a:ext cx="1914525" cy="194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143250" y="3286125"/>
            <a:ext cx="2071688" cy="204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429125" y="4572000"/>
            <a:ext cx="2000250" cy="2008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643688" y="4572000"/>
            <a:ext cx="2012950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928813" y="428625"/>
            <a:ext cx="6115050" cy="54292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2060"/>
                </a:solidFill>
                <a:latin typeface="Cambria" pitchFamily="18" charset="0"/>
              </a:rPr>
              <a:t>Методические материалы</a:t>
            </a:r>
            <a:endParaRPr lang="ru-RU" sz="3600" smtClean="0">
              <a:solidFill>
                <a:srgbClr val="002060"/>
              </a:solidFill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screen">
            <a:lum bright="-10000" contrast="30000"/>
          </a:blip>
          <a:srcRect/>
          <a:stretch>
            <a:fillRect/>
          </a:stretch>
        </p:blipFill>
        <p:spPr bwMode="auto">
          <a:xfrm>
            <a:off x="357188" y="1071563"/>
            <a:ext cx="2428875" cy="3509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2286000" y="3105150"/>
            <a:ext cx="2286000" cy="350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screen">
            <a:lum bright="-10000" contrast="30000"/>
          </a:blip>
          <a:srcRect/>
          <a:stretch>
            <a:fillRect/>
          </a:stretch>
        </p:blipFill>
        <p:spPr bwMode="auto">
          <a:xfrm>
            <a:off x="4357688" y="1071563"/>
            <a:ext cx="2397125" cy="3500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5" cstate="screen">
            <a:lum bright="-10000"/>
          </a:blip>
          <a:srcRect/>
          <a:stretch>
            <a:fillRect/>
          </a:stretch>
        </p:blipFill>
        <p:spPr bwMode="auto">
          <a:xfrm>
            <a:off x="6507163" y="3000375"/>
            <a:ext cx="227488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500188" y="285750"/>
            <a:ext cx="6757987" cy="5715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2060"/>
                </a:solidFill>
                <a:latin typeface="Cambria" pitchFamily="18" charset="0"/>
              </a:rPr>
              <a:t>Литература для родителей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6429375" y="1785938"/>
            <a:ext cx="2371725" cy="361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50" y="1857375"/>
            <a:ext cx="2500313" cy="352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00375" y="1071563"/>
            <a:ext cx="1643063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4875" y="3786188"/>
            <a:ext cx="1714500" cy="262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screen">
            <a:lum bright="-10000"/>
          </a:blip>
          <a:srcRect/>
          <a:stretch>
            <a:fillRect/>
          </a:stretch>
        </p:blipFill>
        <p:spPr bwMode="auto">
          <a:xfrm>
            <a:off x="2857500" y="3786188"/>
            <a:ext cx="1693863" cy="263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738688" y="1071563"/>
            <a:ext cx="1652587" cy="2500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29188" y="1071563"/>
            <a:ext cx="2643187" cy="4176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1500188" y="285750"/>
            <a:ext cx="6757987" cy="5715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2060"/>
                </a:solidFill>
                <a:latin typeface="Cambria" pitchFamily="18" charset="0"/>
              </a:rPr>
              <a:t>Литература для родителей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2071688" y="2786063"/>
            <a:ext cx="2357437" cy="3830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72313" y="4000500"/>
            <a:ext cx="1712912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 cstate="screen">
            <a:lum bright="-10000"/>
          </a:blip>
          <a:srcRect/>
          <a:stretch>
            <a:fillRect/>
          </a:stretch>
        </p:blipFill>
        <p:spPr bwMode="auto">
          <a:xfrm>
            <a:off x="357188" y="1000125"/>
            <a:ext cx="2395537" cy="3786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-5400000">
            <a:off x="2384028" y="2160588"/>
            <a:ext cx="4572000" cy="293236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>
            <a:off x="5131780" y="1024396"/>
            <a:ext cx="5036616" cy="298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5400000">
            <a:off x="4976319" y="3105821"/>
            <a:ext cx="4572000" cy="293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3203848" y="4005064"/>
          <a:ext cx="2786082" cy="2643206"/>
        </p:xfrm>
        <a:graphic>
          <a:graphicData uri="http://schemas.openxmlformats.org/drawingml/2006/table">
            <a:tbl>
              <a:tblPr/>
              <a:tblGrid>
                <a:gridCol w="2786082"/>
              </a:tblGrid>
              <a:tr h="2643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  <p:sp>
        <p:nvSpPr>
          <p:cNvPr id="22533" name="Заголовок 1"/>
          <p:cNvSpPr>
            <a:spLocks noGrp="1"/>
          </p:cNvSpPr>
          <p:nvPr>
            <p:ph type="ctrTitle"/>
          </p:nvPr>
        </p:nvSpPr>
        <p:spPr>
          <a:xfrm>
            <a:off x="2987824" y="260648"/>
            <a:ext cx="3240360" cy="1152128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Материалы для родителей</a:t>
            </a:r>
            <a:endParaRPr lang="ru-RU" sz="3600" dirty="0" smtClean="0">
              <a:solidFill>
                <a:srgbClr val="00206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>
            <a:off x="-688697" y="1012227"/>
            <a:ext cx="4976778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Прямоугольник 10"/>
          <p:cNvSpPr>
            <a:spLocks noChangeArrowheads="1"/>
          </p:cNvSpPr>
          <p:nvPr/>
        </p:nvSpPr>
        <p:spPr bwMode="auto">
          <a:xfrm>
            <a:off x="6000750" y="2643188"/>
            <a:ext cx="2214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908720"/>
            <a:ext cx="237626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cap="all" dirty="0">
                <a:solidFill>
                  <a:srgbClr val="002060"/>
                </a:solidFill>
                <a:latin typeface="Cambria" pitchFamily="18" charset="0"/>
                <a:cs typeface="+mn-cs"/>
              </a:rPr>
              <a:t>Психологический комфорт в семье</a:t>
            </a:r>
            <a:endParaRPr lang="ru-RU" sz="1700" dirty="0">
              <a:solidFill>
                <a:srgbClr val="002060"/>
              </a:solidFill>
              <a:latin typeface="Cambr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latin typeface="Cambria" pitchFamily="18" charset="0"/>
                <a:cs typeface="+mn-cs"/>
              </a:rPr>
              <a:t> </a:t>
            </a:r>
            <a:r>
              <a:rPr lang="ru-RU" sz="1600" i="1" dirty="0" smtClean="0">
                <a:solidFill>
                  <a:srgbClr val="002060"/>
                </a:solidFill>
                <a:latin typeface="Cambria" pitchFamily="18" charset="0"/>
                <a:cs typeface="+mn-cs"/>
              </a:rPr>
              <a:t>Лекция </a:t>
            </a:r>
            <a:r>
              <a:rPr lang="ru-RU" sz="1600" i="1" dirty="0">
                <a:solidFill>
                  <a:srgbClr val="002060"/>
                </a:solidFill>
                <a:latin typeface="Cambria" pitchFamily="18" charset="0"/>
                <a:cs typeface="+mn-cs"/>
              </a:rPr>
              <a:t>для родителей </a:t>
            </a:r>
            <a:endParaRPr lang="ru-RU" sz="1600" dirty="0">
              <a:solidFill>
                <a:srgbClr val="002060"/>
              </a:solidFill>
              <a:latin typeface="Cambr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rgbClr val="002060"/>
                </a:solidFill>
                <a:latin typeface="Cambria" pitchFamily="18" charset="0"/>
                <a:cs typeface="+mn-cs"/>
              </a:rPr>
              <a:t>с элементами практикума</a:t>
            </a:r>
            <a:endParaRPr lang="ru-RU" sz="1600" dirty="0">
              <a:solidFill>
                <a:srgbClr val="002060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5856" y="4293096"/>
            <a:ext cx="2786652" cy="164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46" name="Прямоугольник 20"/>
          <p:cNvSpPr>
            <a:spLocks noChangeArrowheads="1"/>
          </p:cNvSpPr>
          <p:nvPr/>
        </p:nvSpPr>
        <p:spPr bwMode="auto">
          <a:xfrm>
            <a:off x="3347864" y="5805264"/>
            <a:ext cx="2571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НА ЧТО СПОСОБНА УЛЫБКА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444208" y="1052736"/>
            <a:ext cx="221513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0F243E"/>
                </a:solidFill>
                <a:latin typeface="Cambria" pitchFamily="18" charset="0"/>
                <a:cs typeface="Times New Roman" pitchFamily="18" charset="0"/>
              </a:rPr>
              <a:t>СОВЕТЫ ПСИХОЛОГА</a:t>
            </a:r>
          </a:p>
          <a:p>
            <a:pPr algn="ctr" eaLnBrk="0" hangingPunct="0"/>
            <a:endParaRPr lang="ru-RU" sz="800" b="1" dirty="0">
              <a:solidFill>
                <a:srgbClr val="FF0000"/>
              </a:solidFill>
              <a:latin typeface="Cambria" pitchFamily="18" charset="0"/>
              <a:ea typeface="Times New Roman" pitchFamily="18" charset="0"/>
              <a:cs typeface="EucrosiaUPC" pitchFamily="18" charset="-34"/>
            </a:endParaRPr>
          </a:p>
          <a:p>
            <a:pPr algn="ctr" eaLnBrk="0" hangingPunct="0"/>
            <a:endParaRPr lang="ru-RU" sz="800" b="1" dirty="0">
              <a:solidFill>
                <a:srgbClr val="FF0000"/>
              </a:solidFill>
              <a:latin typeface="Cambria" pitchFamily="18" charset="0"/>
              <a:ea typeface="Times New Roman" pitchFamily="18" charset="0"/>
              <a:cs typeface="EucrosiaUPC" pitchFamily="18" charset="-34"/>
            </a:endParaRPr>
          </a:p>
          <a:p>
            <a:pPr algn="ctr" eaLnBrk="0" hangingPunct="0"/>
            <a:r>
              <a:rPr lang="ru-RU" b="1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EucrosiaUPC" pitchFamily="18" charset="-34"/>
              </a:rPr>
              <a:t>О ДЕТСКОЙ ЖЕСТОКОСТИ</a:t>
            </a:r>
            <a:endParaRPr lang="ru-RU" dirty="0">
              <a:solidFill>
                <a:srgbClr val="002060"/>
              </a:solidFill>
              <a:latin typeface="Cambria" pitchFamily="18" charset="0"/>
              <a:cs typeface="EucrosiaUPC" pitchFamily="18" charset="-34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5400000">
            <a:off x="-640308" y="3105820"/>
            <a:ext cx="4572000" cy="293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467544" y="3356992"/>
            <a:ext cx="2160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Как наладить верное общение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с сыном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дочерью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21" name="Picture 2" descr="C:\Users\Марина\Pictures\Фото и рис\Сканер Конвенция\КОНВЕНЦИЯ 02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4725144"/>
            <a:ext cx="1944926" cy="1215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1" descr="C:\Users\Марина\Pictures\Фото и рис\Сканер Конвенция\КОНВЕНЦИЯ 094.jpg"/>
          <p:cNvPicPr>
            <a:picLocks noChangeAspect="1" noChangeArrowheads="1"/>
          </p:cNvPicPr>
          <p:nvPr/>
        </p:nvPicPr>
        <p:blipFill>
          <a:blip r:embed="rId5" cstate="screen">
            <a:duotone>
              <a:prstClr val="black"/>
              <a:schemeClr val="tx2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>
            <a:off x="6444208" y="4149080"/>
            <a:ext cx="1368152" cy="1797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6084168" y="3284984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Если ребенок берет чужие вещи</a:t>
            </a:r>
            <a:endParaRPr lang="ru-RU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1"/>
          <p:cNvSpPr>
            <a:spLocks noChangeArrowheads="1"/>
          </p:cNvSpPr>
          <p:nvPr/>
        </p:nvSpPr>
        <p:spPr bwMode="auto">
          <a:xfrm>
            <a:off x="3563888" y="2348880"/>
            <a:ext cx="20882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6600"/>
                </a:solidFill>
                <a:latin typeface="Cambria" pitchFamily="18" charset="0"/>
              </a:rPr>
              <a:t>Ребенок </a:t>
            </a:r>
            <a:endParaRPr lang="ru-RU" sz="2400" b="1" dirty="0" smtClean="0">
              <a:solidFill>
                <a:srgbClr val="006600"/>
              </a:solidFill>
              <a:latin typeface="Cambria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Cambria" pitchFamily="18" charset="0"/>
              </a:rPr>
              <a:t>и </a:t>
            </a:r>
            <a:r>
              <a:rPr lang="ru-RU" sz="2400" b="1" dirty="0">
                <a:solidFill>
                  <a:srgbClr val="006600"/>
                </a:solidFill>
                <a:latin typeface="Cambria" pitchFamily="18" charset="0"/>
              </a:rPr>
              <a:t>компьютер</a:t>
            </a:r>
          </a:p>
          <a:p>
            <a:pPr algn="ctr"/>
            <a:endParaRPr lang="ru-RU" sz="800" b="1" dirty="0">
              <a:solidFill>
                <a:srgbClr val="006600"/>
              </a:solidFill>
              <a:latin typeface="Cambria" pitchFamily="18" charset="0"/>
            </a:endParaRPr>
          </a:p>
          <a:p>
            <a:pPr algn="ctr"/>
            <a:r>
              <a:rPr lang="ru-RU" sz="1400" b="1" dirty="0">
                <a:solidFill>
                  <a:srgbClr val="006600"/>
                </a:solidFill>
                <a:latin typeface="Cambria" pitchFamily="18" charset="0"/>
              </a:rPr>
              <a:t>рекомендации </a:t>
            </a:r>
          </a:p>
          <a:p>
            <a:pPr algn="ctr"/>
            <a:r>
              <a:rPr lang="ru-RU" sz="1400" b="1" dirty="0">
                <a:solidFill>
                  <a:srgbClr val="006600"/>
                </a:solidFill>
                <a:latin typeface="Cambria" pitchFamily="18" charset="0"/>
              </a:rPr>
              <a:t>для родителей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572500" cy="857250"/>
          </a:xfrm>
        </p:spPr>
        <p:txBody>
          <a:bodyPr>
            <a:noAutofit/>
          </a:bodyPr>
          <a:lstStyle/>
          <a:p>
            <a:pPr lvl="1" algn="ctr"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Цель психологического сопровождения ребенка с ОВЗ</a:t>
            </a:r>
            <a:r>
              <a:rPr lang="ru-RU" sz="40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: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357188" y="1143000"/>
            <a:ext cx="8143875" cy="2643188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ru-RU" sz="25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содействие развитию личности ребенка посредством оказания оперативной и профессионально компетентной помощи учащимся с ограниченными возможностями здоровья в решении личностно значимых проблем развития, их вовлечение в процесс социальной интеграции и личностной самореализации, социальной адаптации.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3375" y="3929063"/>
            <a:ext cx="4733925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88" y="3929063"/>
            <a:ext cx="379095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625" y="214313"/>
            <a:ext cx="8143875" cy="481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285750" y="5143500"/>
            <a:ext cx="850106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Государственное специальное (коррекционное) образовательное учреждение для обучающихся, воспитанников с ограниченными возможностями здоровья общеобразовательная школа-интернат </a:t>
            </a:r>
            <a:r>
              <a:rPr lang="en-US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вида пос. Паркового Краснодарского края</a:t>
            </a:r>
            <a:endParaRPr lang="ru-RU" sz="22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5857875"/>
            <a:ext cx="8229600" cy="50006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000" b="1" kern="1200" dirty="0" smtClean="0">
              <a:solidFill>
                <a:schemeClr val="bg2">
                  <a:lumMod val="75000"/>
                </a:schemeClr>
              </a:solidFill>
              <a:latin typeface="Cambria" pitchFamily="18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57250" y="2928938"/>
            <a:ext cx="74295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rgbClr val="002060"/>
                </a:solidFill>
                <a:latin typeface="Cambria" pitchFamily="18" charset="0"/>
              </a:rPr>
              <a:t>Параметры качества жизни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rgbClr val="002060"/>
                </a:solidFill>
                <a:latin typeface="Cambria" pitchFamily="18" charset="0"/>
              </a:rPr>
              <a:t>и развития ребенка в семье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50" y="500063"/>
            <a:ext cx="4429125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630238" algn="l"/>
                <a:tab pos="1006475" algn="l"/>
              </a:tabLst>
              <a:defRPr/>
            </a:pPr>
            <a:r>
              <a:rPr lang="ru-RU" sz="3000" b="1" dirty="0">
                <a:solidFill>
                  <a:srgbClr val="00660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социально-культурный параметр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29188" y="500063"/>
            <a:ext cx="3857625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630238" algn="l"/>
                <a:tab pos="1006475" algn="l"/>
              </a:tabLst>
              <a:defRPr/>
            </a:pPr>
            <a:r>
              <a:rPr lang="ru-RU" sz="3000" b="1" dirty="0">
                <a:solidFill>
                  <a:srgbClr val="00660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социально—экономический параметр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4929188"/>
            <a:ext cx="4000500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630238" algn="l"/>
                <a:tab pos="1006475" algn="l"/>
              </a:tabLst>
              <a:defRPr/>
            </a:pPr>
            <a:r>
              <a:rPr lang="ru-RU" sz="3000" b="1" dirty="0">
                <a:solidFill>
                  <a:srgbClr val="00660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технико-гигиенический параметр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88" y="4929188"/>
            <a:ext cx="4130675" cy="1446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630238" algn="l"/>
                <a:tab pos="1006475" algn="l"/>
              </a:tabLst>
              <a:defRPr/>
            </a:pPr>
            <a:r>
              <a:rPr lang="ru-RU" sz="3000" b="1" dirty="0">
                <a:solidFill>
                  <a:schemeClr val="bg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3000" b="1" dirty="0">
                <a:solidFill>
                  <a:srgbClr val="00660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демографический параметр </a:t>
            </a:r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6322219" y="2107407"/>
            <a:ext cx="1000125" cy="642937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6393657" y="4179094"/>
            <a:ext cx="857250" cy="642937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2321719" y="4179094"/>
            <a:ext cx="857250" cy="642938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2250281" y="2107407"/>
            <a:ext cx="1000125" cy="642938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323528" y="1700808"/>
            <a:ext cx="850106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630238" algn="l"/>
                <a:tab pos="1006475" algn="l"/>
              </a:tabLst>
            </a:pPr>
            <a:r>
              <a:rPr lang="ru-RU" sz="2800" b="1" u="sng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Задачи взаимодействия психолога и родителей</a:t>
            </a:r>
            <a:r>
              <a:rPr lang="ru-RU" sz="2800" b="1" u="sng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:</a:t>
            </a:r>
            <a:endParaRPr lang="ru-RU" sz="2000" b="1" dirty="0">
              <a:solidFill>
                <a:srgbClr val="99D54B"/>
              </a:solidFill>
              <a:latin typeface="Cambria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630238" algn="l"/>
                <a:tab pos="1006475" algn="l"/>
              </a:tabLst>
            </a:pPr>
            <a:r>
              <a:rPr lang="ru-RU" sz="2500" b="1" dirty="0">
                <a:solidFill>
                  <a:srgbClr val="006600"/>
                </a:solidFill>
                <a:latin typeface="Cambria" pitchFamily="18" charset="0"/>
                <a:cs typeface="Times New Roman" pitchFamily="18" charset="0"/>
              </a:rPr>
              <a:t>повышение психолого-педагогической и правовой культуры родителей;</a:t>
            </a:r>
          </a:p>
          <a:p>
            <a:pPr eaLnBrk="0" hangingPunct="0">
              <a:tabLst>
                <a:tab pos="630238" algn="l"/>
                <a:tab pos="1006475" algn="l"/>
              </a:tabLst>
            </a:pPr>
            <a:endParaRPr lang="ru-RU" sz="900" b="1" dirty="0">
              <a:solidFill>
                <a:srgbClr val="006600"/>
              </a:solidFill>
              <a:latin typeface="Cambria" pitchFamily="18" charset="0"/>
            </a:endParaRPr>
          </a:p>
          <a:p>
            <a:pPr eaLnBrk="0" hangingPunct="0">
              <a:buFontTx/>
              <a:buChar char="•"/>
              <a:tabLst>
                <a:tab pos="630238" algn="l"/>
                <a:tab pos="1006475" algn="l"/>
              </a:tabLst>
            </a:pPr>
            <a:r>
              <a:rPr lang="ru-RU" sz="2500" b="1" dirty="0">
                <a:solidFill>
                  <a:srgbClr val="006600"/>
                </a:solidFill>
                <a:latin typeface="Cambria" pitchFamily="18" charset="0"/>
                <a:cs typeface="Times New Roman" pitchFamily="18" charset="0"/>
              </a:rPr>
              <a:t>оказание родителям психолого-педагогической помощи в защите прав, достоинств и интересов;</a:t>
            </a:r>
          </a:p>
          <a:p>
            <a:pPr eaLnBrk="0" hangingPunct="0">
              <a:tabLst>
                <a:tab pos="630238" algn="l"/>
                <a:tab pos="1006475" algn="l"/>
              </a:tabLst>
            </a:pPr>
            <a:endParaRPr lang="ru-RU" sz="900" b="1" dirty="0">
              <a:solidFill>
                <a:srgbClr val="006600"/>
              </a:solidFill>
              <a:latin typeface="Cambria" pitchFamily="18" charset="0"/>
            </a:endParaRPr>
          </a:p>
          <a:p>
            <a:pPr eaLnBrk="0" hangingPunct="0">
              <a:buFontTx/>
              <a:buChar char="•"/>
              <a:tabLst>
                <a:tab pos="630238" algn="l"/>
                <a:tab pos="1006475" algn="l"/>
              </a:tabLst>
            </a:pPr>
            <a:r>
              <a:rPr lang="ru-RU" sz="2500" b="1" dirty="0">
                <a:solidFill>
                  <a:srgbClr val="006600"/>
                </a:solidFill>
                <a:latin typeface="Cambria" pitchFamily="18" charset="0"/>
                <a:cs typeface="Times New Roman" pitchFamily="18" charset="0"/>
              </a:rPr>
              <a:t>содействие в удовлетворении потребности ребенка в персонифицированной любви;</a:t>
            </a:r>
          </a:p>
          <a:p>
            <a:pPr eaLnBrk="0" hangingPunct="0">
              <a:tabLst>
                <a:tab pos="630238" algn="l"/>
                <a:tab pos="1006475" algn="l"/>
              </a:tabLst>
            </a:pPr>
            <a:endParaRPr lang="ru-RU" sz="800" b="1" dirty="0">
              <a:solidFill>
                <a:srgbClr val="006600"/>
              </a:solidFill>
              <a:latin typeface="Cambria" pitchFamily="18" charset="0"/>
            </a:endParaRPr>
          </a:p>
          <a:p>
            <a:pPr eaLnBrk="0" hangingPunct="0">
              <a:buFontTx/>
              <a:buChar char="•"/>
              <a:tabLst>
                <a:tab pos="630238" algn="l"/>
                <a:tab pos="1006475" algn="l"/>
              </a:tabLst>
            </a:pPr>
            <a:r>
              <a:rPr lang="ru-RU" sz="2500" b="1" dirty="0">
                <a:solidFill>
                  <a:srgbClr val="006600"/>
                </a:solidFill>
                <a:latin typeface="Cambria" pitchFamily="18" charset="0"/>
                <a:cs typeface="Times New Roman" pitchFamily="18" charset="0"/>
              </a:rPr>
              <a:t>содействие изменению равнодушного и негативного отношения к ребенку и его семье;</a:t>
            </a:r>
          </a:p>
          <a:p>
            <a:pPr eaLnBrk="0" hangingPunct="0">
              <a:tabLst>
                <a:tab pos="630238" algn="l"/>
                <a:tab pos="1006475" algn="l"/>
              </a:tabLst>
            </a:pPr>
            <a:endParaRPr lang="ru-RU" sz="800" b="1" dirty="0">
              <a:solidFill>
                <a:srgbClr val="006600"/>
              </a:solidFill>
              <a:latin typeface="Cambria" pitchFamily="18" charset="0"/>
            </a:endParaRPr>
          </a:p>
          <a:p>
            <a:pPr eaLnBrk="0" hangingPunct="0">
              <a:buFontTx/>
              <a:buChar char="•"/>
              <a:tabLst>
                <a:tab pos="630238" algn="l"/>
                <a:tab pos="1006475" algn="l"/>
              </a:tabLst>
            </a:pPr>
            <a:r>
              <a:rPr lang="ru-RU" sz="2500" b="1" dirty="0">
                <a:solidFill>
                  <a:srgbClr val="006600"/>
                </a:solidFill>
                <a:latin typeface="Cambria" pitchFamily="18" charset="0"/>
                <a:cs typeface="Times New Roman" pitchFamily="18" charset="0"/>
              </a:rPr>
              <a:t>оказание методической психолого-педагогической помощи классным руководителям и воспитателям.</a:t>
            </a:r>
            <a:endParaRPr lang="ru-RU" sz="2500" b="1" dirty="0">
              <a:solidFill>
                <a:srgbClr val="006600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95536" y="404664"/>
            <a:ext cx="842493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Цель взаимодействия психолога и родителей: </a:t>
            </a:r>
          </a:p>
          <a:p>
            <a:pPr algn="just"/>
            <a:r>
              <a:rPr lang="ru-RU" sz="2500" b="1" dirty="0">
                <a:solidFill>
                  <a:srgbClr val="006600"/>
                </a:solidFill>
                <a:latin typeface="Cambria" pitchFamily="18" charset="0"/>
                <a:cs typeface="Times New Roman" pitchFamily="18" charset="0"/>
              </a:rPr>
              <a:t>восстановление и замещение социальных связей ребенка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857250" y="5000625"/>
            <a:ext cx="7215188" cy="12858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28625" y="3286125"/>
            <a:ext cx="3786188" cy="12858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4" name="Прямоугольник 12"/>
          <p:cNvSpPr>
            <a:spLocks noChangeArrowheads="1"/>
          </p:cNvSpPr>
          <p:nvPr/>
        </p:nvSpPr>
        <p:spPr bwMode="auto">
          <a:xfrm>
            <a:off x="428625" y="3429000"/>
            <a:ext cx="3929063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630238" algn="l"/>
                <a:tab pos="1006475" algn="l"/>
              </a:tabLst>
            </a:pPr>
            <a:r>
              <a:rPr lang="ru-RU" sz="3400" b="1">
                <a:solidFill>
                  <a:srgbClr val="00660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информационная функция</a:t>
            </a:r>
          </a:p>
        </p:txBody>
      </p:sp>
      <p:sp>
        <p:nvSpPr>
          <p:cNvPr id="10245" name="Прямоугольник 13"/>
          <p:cNvSpPr>
            <a:spLocks noChangeArrowheads="1"/>
          </p:cNvSpPr>
          <p:nvPr/>
        </p:nvSpPr>
        <p:spPr bwMode="auto">
          <a:xfrm>
            <a:off x="1214438" y="5000625"/>
            <a:ext cx="6786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630238" algn="l"/>
                <a:tab pos="1006475" algn="l"/>
              </a:tabLst>
            </a:pPr>
            <a:r>
              <a:rPr lang="ru-RU" sz="3600" b="1">
                <a:solidFill>
                  <a:srgbClr val="00660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воспитательно-развивающая функция</a:t>
            </a:r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1643063" y="2286000"/>
            <a:ext cx="1357312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28688" y="714375"/>
            <a:ext cx="7215187" cy="12858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8" name="Заголовок 20"/>
          <p:cNvSpPr>
            <a:spLocks noGrp="1"/>
          </p:cNvSpPr>
          <p:nvPr>
            <p:ph type="title"/>
          </p:nvPr>
        </p:nvSpPr>
        <p:spPr>
          <a:xfrm>
            <a:off x="1214438" y="642938"/>
            <a:ext cx="6643687" cy="1371600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solidFill>
                  <a:srgbClr val="002060"/>
                </a:solidFill>
                <a:latin typeface="Cambria" pitchFamily="18" charset="0"/>
              </a:rPr>
              <a:t>Функции взаимодействия </a:t>
            </a:r>
            <a:br>
              <a:rPr lang="ru-RU" sz="4000" b="1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4000" b="1" smtClean="0">
                <a:solidFill>
                  <a:srgbClr val="002060"/>
                </a:solidFill>
                <a:latin typeface="Cambria" pitchFamily="18" charset="0"/>
              </a:rPr>
              <a:t>психолога с семьей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929188" y="3286125"/>
            <a:ext cx="3786187" cy="12858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rgbClr val="00660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формирующая функция</a:t>
            </a:r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6107906" y="2321719"/>
            <a:ext cx="1285875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3036094" y="3178969"/>
            <a:ext cx="3000375" cy="642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000125" y="500063"/>
            <a:ext cx="7572375" cy="5715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Основные направления работы: </a:t>
            </a:r>
            <a:endParaRPr lang="ru-RU" smtClean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428625" y="1030288"/>
            <a:ext cx="821531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69875" indent="-269875" algn="just" eaLnBrk="0" hangingPunct="0">
              <a:buFontTx/>
              <a:buChar char="•"/>
              <a:tabLst>
                <a:tab pos="269875" algn="l"/>
                <a:tab pos="630238" algn="l"/>
              </a:tabLst>
            </a:pPr>
            <a:r>
              <a:rPr lang="ru-RU" sz="2400">
                <a:solidFill>
                  <a:srgbClr val="006600"/>
                </a:solidFill>
                <a:latin typeface="Cambria" pitchFamily="18" charset="0"/>
                <a:cs typeface="Times New Roman" pitchFamily="18" charset="0"/>
              </a:rPr>
              <a:t>помощь семье в проблемах, связанных с учебой, воспитанием, присмотром за ребенком;</a:t>
            </a:r>
          </a:p>
          <a:p>
            <a:pPr marL="269875" indent="-269875" algn="just" eaLnBrk="0" hangingPunct="0">
              <a:buFontTx/>
              <a:buChar char="•"/>
              <a:tabLst>
                <a:tab pos="269875" algn="l"/>
                <a:tab pos="630238" algn="l"/>
              </a:tabLst>
            </a:pPr>
            <a:r>
              <a:rPr lang="ru-RU" sz="2400">
                <a:solidFill>
                  <a:srgbClr val="006600"/>
                </a:solidFill>
                <a:latin typeface="Cambria" pitchFamily="18" charset="0"/>
                <a:cs typeface="Times New Roman" pitchFamily="18" charset="0"/>
              </a:rPr>
              <a:t>помощь ребенку в устранении причин, негативно влияющих на его успеваемость и посещаемость образовательного учреждения;</a:t>
            </a:r>
            <a:endParaRPr lang="ru-RU" sz="2400">
              <a:solidFill>
                <a:srgbClr val="006600"/>
              </a:solidFill>
              <a:latin typeface="Cambria" pitchFamily="18" charset="0"/>
            </a:endParaRPr>
          </a:p>
          <a:p>
            <a:pPr marL="269875" indent="-269875" algn="just" eaLnBrk="0" hangingPunct="0">
              <a:buFontTx/>
              <a:buChar char="•"/>
              <a:tabLst>
                <a:tab pos="269875" algn="l"/>
                <a:tab pos="630238" algn="l"/>
              </a:tabLst>
            </a:pPr>
            <a:r>
              <a:rPr lang="ru-RU" sz="2400">
                <a:solidFill>
                  <a:srgbClr val="006600"/>
                </a:solidFill>
                <a:latin typeface="Cambria" pitchFamily="18" charset="0"/>
                <a:cs typeface="Times New Roman" pitchFamily="18" charset="0"/>
              </a:rPr>
              <a:t>распознавание, диагностирование и разрешение конфликтов, проблем, трудных жизненных ситуаций, затрагивающих интересы ребенка, на ранних стадиях развития с целью предотвращения серьезных последствий;</a:t>
            </a:r>
            <a:endParaRPr lang="ru-RU" sz="2400">
              <a:solidFill>
                <a:srgbClr val="006600"/>
              </a:solidFill>
              <a:latin typeface="Cambria" pitchFamily="18" charset="0"/>
            </a:endParaRPr>
          </a:p>
          <a:p>
            <a:pPr marL="269875" indent="-269875" algn="just" eaLnBrk="0" hangingPunct="0">
              <a:buFontTx/>
              <a:buChar char="•"/>
              <a:tabLst>
                <a:tab pos="269875" algn="l"/>
                <a:tab pos="630238" algn="l"/>
              </a:tabLst>
            </a:pPr>
            <a:r>
              <a:rPr lang="ru-RU" sz="2400">
                <a:solidFill>
                  <a:srgbClr val="006600"/>
                </a:solidFill>
                <a:latin typeface="Cambria" pitchFamily="18" charset="0"/>
                <a:cs typeface="Times New Roman" pitchFamily="18" charset="0"/>
              </a:rPr>
              <a:t>индивидуальное и групповое консультирование родителей, детей, педагогов, администрации по вопросам разрешения проблемных ситуаций, конфликтов, снятия стресса, воспитания детей в семье и т.п.;</a:t>
            </a:r>
            <a:endParaRPr lang="ru-RU" sz="2400">
              <a:solidFill>
                <a:srgbClr val="0066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000125" y="500063"/>
            <a:ext cx="7572375" cy="5715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Основные направления работы: </a:t>
            </a:r>
            <a:endParaRPr lang="ru-RU" smtClean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285750" y="1143000"/>
            <a:ext cx="8501063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69875" indent="-269875" algn="just" eaLnBrk="0" hangingPunct="0">
              <a:buFontTx/>
              <a:buChar char="•"/>
              <a:tabLst>
                <a:tab pos="269875" algn="l"/>
                <a:tab pos="630238" algn="l"/>
              </a:tabLst>
            </a:pPr>
            <a:r>
              <a:rPr lang="ru-RU" sz="2400">
                <a:solidFill>
                  <a:srgbClr val="006600"/>
                </a:solidFill>
                <a:latin typeface="Cambria" pitchFamily="18" charset="0"/>
                <a:cs typeface="Times New Roman" pitchFamily="18" charset="0"/>
              </a:rPr>
              <a:t>выявление запросов, потребностей родителей и разработка мер помощи конкретным учащимся с привлечением специалистов из соответствующих учреждений и организаций;</a:t>
            </a:r>
          </a:p>
          <a:p>
            <a:pPr marL="269875" indent="-269875" algn="just" eaLnBrk="0" hangingPunct="0">
              <a:buFontTx/>
              <a:buChar char="•"/>
              <a:tabLst>
                <a:tab pos="269875" algn="l"/>
                <a:tab pos="630238" algn="l"/>
              </a:tabLst>
            </a:pPr>
            <a:r>
              <a:rPr lang="ru-RU" sz="2400">
                <a:solidFill>
                  <a:srgbClr val="006600"/>
                </a:solidFill>
                <a:latin typeface="Cambria" pitchFamily="18" charset="0"/>
                <a:cs typeface="Times New Roman" pitchFamily="18" charset="0"/>
              </a:rPr>
              <a:t>помощь педагогам в разрешении конфликтов с детьми, в выявлении проблем в учебно-воспитательной работе и определении мер их преодоления;</a:t>
            </a:r>
          </a:p>
          <a:p>
            <a:pPr marL="269875" indent="-269875" algn="just" eaLnBrk="0" hangingPunct="0">
              <a:buFontTx/>
              <a:buChar char="•"/>
              <a:tabLst>
                <a:tab pos="269875" algn="l"/>
                <a:tab pos="630238" algn="l"/>
              </a:tabLst>
            </a:pPr>
            <a:r>
              <a:rPr lang="ru-RU" sz="2400">
                <a:solidFill>
                  <a:srgbClr val="006600"/>
                </a:solidFill>
                <a:latin typeface="Cambria" pitchFamily="18" charset="0"/>
                <a:cs typeface="Times New Roman" pitchFamily="18" charset="0"/>
              </a:rPr>
              <a:t>проектирование, разработка планов и программ по различным направлениям деятельности образовательного учреждения;</a:t>
            </a:r>
          </a:p>
          <a:p>
            <a:pPr marL="269875" indent="-269875" algn="just" eaLnBrk="0" hangingPunct="0">
              <a:buFontTx/>
              <a:buChar char="•"/>
              <a:tabLst>
                <a:tab pos="269875" algn="l"/>
                <a:tab pos="630238" algn="l"/>
              </a:tabLst>
            </a:pPr>
            <a:r>
              <a:rPr lang="ru-RU" sz="2400">
                <a:solidFill>
                  <a:srgbClr val="006600"/>
                </a:solidFill>
                <a:latin typeface="Cambria" pitchFamily="18" charset="0"/>
                <a:cs typeface="Times New Roman" pitchFamily="18" charset="0"/>
              </a:rPr>
              <a:t>пропаганда и разъяснение прав детей, семьи, педагогов;</a:t>
            </a:r>
          </a:p>
          <a:p>
            <a:pPr marL="269875" indent="-269875" algn="just" eaLnBrk="0" hangingPunct="0">
              <a:buFontTx/>
              <a:buChar char="•"/>
              <a:tabLst>
                <a:tab pos="269875" algn="l"/>
                <a:tab pos="630238" algn="l"/>
              </a:tabLst>
            </a:pPr>
            <a:r>
              <a:rPr lang="ru-RU" sz="2400">
                <a:solidFill>
                  <a:srgbClr val="006600"/>
                </a:solidFill>
                <a:latin typeface="Cambria" pitchFamily="18" charset="0"/>
                <a:cs typeface="Times New Roman" pitchFamily="18" charset="0"/>
              </a:rPr>
              <a:t>решение практических вопросов обеспечения учебно-воспитательной работы за пределами расписания учебных занятий.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285750" y="1285875"/>
            <a:ext cx="2489200" cy="3786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1571625" y="357188"/>
            <a:ext cx="6429375" cy="614362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2060"/>
                </a:solidFill>
                <a:latin typeface="Cambria" pitchFamily="18" charset="0"/>
              </a:rPr>
              <a:t>Методические материалы</a:t>
            </a:r>
            <a:endParaRPr lang="ru-RU" sz="3600" smtClean="0">
              <a:solidFill>
                <a:srgbClr val="002060"/>
              </a:solidFill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2286000" y="3000375"/>
            <a:ext cx="2357438" cy="361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1357313"/>
            <a:ext cx="2454275" cy="3678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29375" y="3000375"/>
            <a:ext cx="2455863" cy="364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">
  <a:themeElements>
    <a:clrScheme name="Другая 10">
      <a:dk1>
        <a:srgbClr val="A9DB66"/>
      </a:dk1>
      <a:lt1>
        <a:srgbClr val="C5E799"/>
      </a:lt1>
      <a:dk2>
        <a:srgbClr val="C5E799"/>
      </a:dk2>
      <a:lt2>
        <a:srgbClr val="A9DB66"/>
      </a:lt2>
      <a:accent1>
        <a:srgbClr val="FCAE3B"/>
      </a:accent1>
      <a:accent2>
        <a:srgbClr val="FDC97C"/>
      </a:accent2>
      <a:accent3>
        <a:srgbClr val="783F04"/>
      </a:accent3>
      <a:accent4>
        <a:srgbClr val="B45F06"/>
      </a:accent4>
      <a:accent5>
        <a:srgbClr val="997339"/>
      </a:accent5>
      <a:accent6>
        <a:srgbClr val="C19859"/>
      </a:accent6>
      <a:hlink>
        <a:srgbClr val="6B9F25"/>
      </a:hlink>
      <a:folHlink>
        <a:srgbClr val="B26B02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12">
  <a:themeElements>
    <a:clrScheme name="Другая 10">
      <a:dk1>
        <a:srgbClr val="A9DB66"/>
      </a:dk1>
      <a:lt1>
        <a:srgbClr val="C5E799"/>
      </a:lt1>
      <a:dk2>
        <a:srgbClr val="C5E799"/>
      </a:dk2>
      <a:lt2>
        <a:srgbClr val="A9DB66"/>
      </a:lt2>
      <a:accent1>
        <a:srgbClr val="FCAE3B"/>
      </a:accent1>
      <a:accent2>
        <a:srgbClr val="FDC97C"/>
      </a:accent2>
      <a:accent3>
        <a:srgbClr val="783F04"/>
      </a:accent3>
      <a:accent4>
        <a:srgbClr val="B45F06"/>
      </a:accent4>
      <a:accent5>
        <a:srgbClr val="997339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368</TotalTime>
  <Words>406</Words>
  <Application>Microsoft Office PowerPoint</Application>
  <PresentationFormat>Экран (4:3)</PresentationFormat>
  <Paragraphs>66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Тема4</vt:lpstr>
      <vt:lpstr>Тема12</vt:lpstr>
      <vt:lpstr>ОСОБЕННОСТИ РАБОТЫ ПЕДАГОГА-ПСИХОЛОГА С РОДИТЕЛЯМИ УЧАЩИХСЯ В УСЛОВИЯХ ШКОЛЫ-ИНТЕРНАТА Viii вида</vt:lpstr>
      <vt:lpstr>Цель психологического сопровождения ребенка с ОВЗ:</vt:lpstr>
      <vt:lpstr>Слайд 3</vt:lpstr>
      <vt:lpstr>   </vt:lpstr>
      <vt:lpstr>Слайд 5</vt:lpstr>
      <vt:lpstr>Функции взаимодействия  психолога с семьей</vt:lpstr>
      <vt:lpstr>Основные направления работы: </vt:lpstr>
      <vt:lpstr>Основные направления работы: </vt:lpstr>
      <vt:lpstr>Методические материалы</vt:lpstr>
      <vt:lpstr>Методические материалы</vt:lpstr>
      <vt:lpstr>Методические материалы</vt:lpstr>
      <vt:lpstr>Методические материалы</vt:lpstr>
      <vt:lpstr>Литература для родителей</vt:lpstr>
      <vt:lpstr>Литература для родителей</vt:lpstr>
      <vt:lpstr>Материалы для родителей</vt:lpstr>
      <vt:lpstr>Слайд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социально-психолого-логопедического сопровождения учащихся</dc:title>
  <dc:creator>Калашникова Марина Алексеевна</dc:creator>
  <cp:lastModifiedBy>User</cp:lastModifiedBy>
  <cp:revision>18</cp:revision>
  <dcterms:created xsi:type="dcterms:W3CDTF">2011-02-02T18:23:43Z</dcterms:created>
  <dcterms:modified xsi:type="dcterms:W3CDTF">2014-06-19T21:34:31Z</dcterms:modified>
</cp:coreProperties>
</file>