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87" r:id="rId3"/>
    <p:sldId id="286" r:id="rId4"/>
    <p:sldId id="283" r:id="rId5"/>
    <p:sldId id="262" r:id="rId6"/>
    <p:sldId id="271" r:id="rId7"/>
    <p:sldId id="290" r:id="rId8"/>
    <p:sldId id="295" r:id="rId9"/>
    <p:sldId id="275" r:id="rId10"/>
    <p:sldId id="288" r:id="rId11"/>
    <p:sldId id="294" r:id="rId12"/>
    <p:sldId id="291" r:id="rId13"/>
    <p:sldId id="261" r:id="rId14"/>
    <p:sldId id="263" r:id="rId15"/>
    <p:sldId id="300" r:id="rId16"/>
    <p:sldId id="272" r:id="rId17"/>
    <p:sldId id="274" r:id="rId18"/>
    <p:sldId id="296" r:id="rId19"/>
    <p:sldId id="297" r:id="rId20"/>
    <p:sldId id="293" r:id="rId21"/>
    <p:sldId id="273" r:id="rId22"/>
    <p:sldId id="280" r:id="rId23"/>
    <p:sldId id="276" r:id="rId24"/>
    <p:sldId id="298" r:id="rId25"/>
    <p:sldId id="28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57" autoAdjust="0"/>
    <p:restoredTop sz="96954" autoAdjust="0"/>
  </p:normalViewPr>
  <p:slideViewPr>
    <p:cSldViewPr>
      <p:cViewPr>
        <p:scale>
          <a:sx n="73" d="100"/>
          <a:sy n="73" d="100"/>
        </p:scale>
        <p:origin x="-1050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28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17999">
              <a:srgbClr val="99CCFF">
                <a:alpha val="72000"/>
              </a:srgbClr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chemeClr val="accent2">
                <a:lumMod val="60000"/>
                <a:lumOff val="40000"/>
                <a:alpha val="57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 advClick="0" advTm="3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sz="54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21 февраль – </a:t>
            </a:r>
          </a:p>
          <a:p>
            <a:pPr algn="ctr">
              <a:buNone/>
            </a:pPr>
            <a:r>
              <a:rPr lang="ru-RU" sz="5400" b="1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Халыкара</a:t>
            </a:r>
            <a:r>
              <a:rPr lang="ru-RU" sz="54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sz="54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тел </a:t>
            </a:r>
            <a:r>
              <a:rPr lang="ru-RU" sz="5400" b="1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көне</a:t>
            </a:r>
            <a:r>
              <a:rPr lang="ru-RU" sz="54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endParaRPr lang="ru-RU" sz="4800" b="1" i="1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med" advClick="0" advTm="4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0"/>
            <a:ext cx="8643998" cy="6857999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тел 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көне белән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Татарстан 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Республикасы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Дәүләт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Советы 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Рәисе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Ф.Х. 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Мөхәммәтшинның котлавы</a:t>
            </a:r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Бүген бездә зур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бәйрәм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тел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көне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Республикабызда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ул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һәр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ел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саен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бөек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татар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шагыйре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Габдулла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Тукайның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көнендә билгеләп үтелә.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Тукаебыз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заманында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телебезне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хөрмәтләп-сөеп,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"И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тел, и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матур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тел,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Әткәм-әнкәмнең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теле!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Дөньяда күп нәрсә белдем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Син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тел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аркылы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.", -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дип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язган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иде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...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Кадерле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татарстанлылар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!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Бүген бездә зур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бәйрәм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тел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көне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Республикабызда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ул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һәр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ел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саен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бөек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татар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шагыйре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Габдулла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Тукайның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көнендә билгеләп үтелә.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Тукаебыз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заманында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телебезне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хөрмәтләп-сөеп, </a:t>
            </a:r>
            <a:br>
              <a:rPr lang="ru-RU" sz="1200" dirty="0" err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"И </a:t>
            </a:r>
            <a:r>
              <a:rPr lang="ru-RU" sz="1200" b="1" i="1" dirty="0" err="1" smtClean="0"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 тел, и </a:t>
            </a:r>
            <a:r>
              <a:rPr lang="ru-RU" sz="1200" b="1" i="1" dirty="0" err="1" smtClean="0">
                <a:latin typeface="Times New Roman" pitchFamily="18" charset="0"/>
                <a:cs typeface="Times New Roman" pitchFamily="18" charset="0"/>
              </a:rPr>
              <a:t>матур</a:t>
            </a:r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 тел, </a:t>
            </a:r>
            <a:b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i="1" dirty="0" err="1" smtClean="0">
                <a:latin typeface="Times New Roman" pitchFamily="18" charset="0"/>
                <a:cs typeface="Times New Roman" pitchFamily="18" charset="0"/>
              </a:rPr>
              <a:t>Әткәм-әнкәмнең </a:t>
            </a:r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теле! </a:t>
            </a:r>
            <a:b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i="1" dirty="0" err="1" smtClean="0">
                <a:latin typeface="Times New Roman" pitchFamily="18" charset="0"/>
                <a:cs typeface="Times New Roman" pitchFamily="18" charset="0"/>
              </a:rPr>
              <a:t>Дөньяда күп нәрсә белдем</a:t>
            </a:r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i="1" dirty="0" err="1" smtClean="0">
                <a:latin typeface="Times New Roman" pitchFamily="18" charset="0"/>
                <a:cs typeface="Times New Roman" pitchFamily="18" charset="0"/>
              </a:rPr>
              <a:t>Син</a:t>
            </a:r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i="1" dirty="0" err="1" smtClean="0"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 тел </a:t>
            </a:r>
            <a:r>
              <a:rPr lang="ru-RU" sz="1200" b="1" i="1" dirty="0" err="1" smtClean="0">
                <a:latin typeface="Times New Roman" pitchFamily="18" charset="0"/>
                <a:cs typeface="Times New Roman" pitchFamily="18" charset="0"/>
              </a:rPr>
              <a:t>аркылы</a:t>
            </a:r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."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-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дип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язган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иде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...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тел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халыкның тарихын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рухын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ерак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гасырлардан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буыннан-буынга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күчеп килүче гореф-гадәтләрне чагылдыра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Ул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җитди һәм сакчыл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мөнәсәбәткә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лаек,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һәрьяклап сакланырга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һәм үсәргә тиешле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зур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хәзинә.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Сабый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чактан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алып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өлкән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яшькә кадәр туган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телгә мәхәббәт, аның аһәңе белән хозурлану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мәдәният җәүһәрләренең кадерен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белү мөһим.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Дуслык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белән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дан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тоткан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Татарстан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җирендә йөздән артык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милләт вәкиле яши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Мондый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төрлелек республикабызга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кабатланмас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милли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төсмер өсти.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Татарстанда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яшәүче халыклар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күпгасырлык аңлашу һәм хөрмәт традицияләре,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туганлык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һәм татулык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хөкем сөрә.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Татарстан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Республикасы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Президенты, Парламенты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һәм Хөкүмәтенең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тел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өлкәсендә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алып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бара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торган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нигезле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сәясәте республикада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дәүләт милли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сәясәтенең аерылгысыз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өлешенә әверелде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ул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ватандашларыбызның туган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телне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саклау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һәм киләчәккә үстерү буенча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сәяси һәм граждани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хокукларын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тәэмин итү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турында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Төп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нормаларының һичшиксез үтәлүенә нигезләнә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Татарстанда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законнар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белән дә, гамәлдә дә һәр кешенең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үз туган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телен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белү һәм туган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телдә ирекле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аралашу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мәдәният хәзинәләре белән таныш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булу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үз халкыңның тарихын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өйрәнү хокукый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тәэмин ителгән.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Республикада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милли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мәктәпкәчә балалар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учреждениеләре челтәре үсә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бара. 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Халыкның этник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төркемнәре өчен милли-мәдәни үзәкләр, үзешчән театрлар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китапханәләр һәм якшәмбе мәктәпләре эшли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халык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иҗаты ярминкәләре һәм фестивальләре үткәрелә,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фольклор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бәйрәмнәр һәм йолалар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яңартыла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традицион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һөнәрчелек һәм кәсепчелек торгызыла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... 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Без тел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һәм милләтара аралашу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өлкәсендә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позитив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тенденцияләрнең алга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таба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туплану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зарурлыгына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нык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ышанабыз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чөнки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халыкларның этномәдәни тәңгәллеген, туган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телләрен, мәдәни үзенчәлекләрен саклап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калу,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шулай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ук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яшь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буынны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борынгы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бабаларның иң яхшы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гореф-гадәтләренә турылыклы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рухта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тәрбияләү һәр милләтнең иң зур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бурычы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spcBef>
                <a:spcPts val="0"/>
              </a:spcBef>
              <a:buNone/>
            </a:pP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Кадерле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татарстанлылар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тел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көне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-–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һәркайсыбызга үзебезне туган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халкыбызның бер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өлеше итеп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тою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мөмкинлеген бирә торган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бәйрәм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Тел – 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бер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милләт вәкилләрен берләштерә торган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бербөтен итә торган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ышанычлы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корал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ул.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Газиз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әниләребезнең бишек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җыры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яңгыраган, дөньяга иң беренче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авыз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салган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һәм аны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танып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белергә өйрәткән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тел! 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Бәйрәм белән сезне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кадерле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татарстанлылар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тел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көне белән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! </a:t>
            </a:r>
          </a:p>
          <a:p>
            <a:pPr>
              <a:spcBef>
                <a:spcPts val="0"/>
              </a:spcBef>
            </a:pPr>
            <a:endParaRPr lang="tt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20000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1" cy="58169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None/>
            </a:pPr>
            <a:r>
              <a:rPr lang="ru-RU" sz="60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Тел – </a:t>
            </a:r>
          </a:p>
          <a:p>
            <a:pPr algn="ctr">
              <a:buNone/>
            </a:pPr>
            <a:r>
              <a:rPr lang="ru-RU" sz="60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халык</a:t>
            </a:r>
            <a:r>
              <a:rPr lang="ru-RU" sz="60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күңеленең </a:t>
            </a:r>
            <a:r>
              <a:rPr lang="ru-RU" sz="66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кыңгыравы.</a:t>
            </a:r>
            <a:r>
              <a:rPr lang="ru-RU" sz="6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6600" b="1" i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Ә </a:t>
            </a:r>
            <a:r>
              <a:rPr lang="ru-RU" sz="66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кыңгырау -кагылмасаң чыңламый.</a:t>
            </a:r>
            <a:r>
              <a:rPr lang="ru-RU" sz="6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b="1" i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8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					Ф. </a:t>
            </a:r>
            <a:r>
              <a:rPr lang="ru-RU" sz="48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Яруллин</a:t>
            </a:r>
            <a:endParaRPr lang="ru-RU" sz="4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t-RU" i="1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4357694"/>
            <a:ext cx="835824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Европа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илләрендә 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123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телдән тугызы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юкка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чыккан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егерме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алтысы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югалу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алдында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тора,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тагын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38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телгә шундый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куркыныч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яный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tt-RU" sz="3200" b="1" i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214290"/>
            <a:ext cx="857256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383 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бөтенләй 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юкка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чыгарга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мөмкин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Мәсәлән, Силец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Дини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телендә 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кеше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Африка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урманнарында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яшәүче ючи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кабиләсе телендә 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кеше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генә сөйләшә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Белгечләр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якындагы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йөзьеллыкта барлык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телләрнең 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95%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яшәүдән туктар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дип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фараз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итә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Мәсәлән, бер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ел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эчендә 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 тел юкка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чыга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дигән фикер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бар. </a:t>
            </a:r>
          </a:p>
        </p:txBody>
      </p:sp>
    </p:spTree>
  </p:cSld>
  <p:clrMapOvr>
    <a:masterClrMapping/>
  </p:clrMapOvr>
  <p:transition spd="med" advClick="0" advTm="17000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3" name="Picture 1">
            <a:hlinkClick r:id="" action="ppaction://noaction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602" y="1785902"/>
            <a:ext cx="9074398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0"/>
            <a:ext cx="2678889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Click="0" advTm="4000">
    <p:pull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4210" r="13158"/>
          <a:stretch>
            <a:fillRect/>
          </a:stretch>
        </p:blipFill>
        <p:spPr bwMode="auto">
          <a:xfrm>
            <a:off x="857224" y="1142984"/>
            <a:ext cx="3286148" cy="45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 rot="10800000" flipV="1">
            <a:off x="4357686" y="235470"/>
            <a:ext cx="4572032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solidFill>
                <a:srgbClr val="FFC000"/>
              </a:solidFill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solidFill>
                <a:srgbClr val="FFC000"/>
              </a:solidFill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</a:rPr>
              <a:t>Атлас языков мира. Происхождение и развитие языков во всем мире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t-RU" sz="2800" b="1" dirty="0" smtClean="0">
              <a:solidFill>
                <a:srgbClr val="FFC000"/>
              </a:solidFill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t-RU" sz="28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85852" y="214290"/>
            <a:ext cx="67468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t-RU" sz="4400" b="1" dirty="0" smtClean="0">
                <a:solidFill>
                  <a:srgbClr val="FFC000"/>
                </a:solidFill>
                <a:latin typeface="Arial" charset="0"/>
              </a:rPr>
              <a:t>Дөнья телләре атласы</a:t>
            </a:r>
            <a:endParaRPr lang="ru-RU" sz="4400" b="1" dirty="0" smtClean="0">
              <a:solidFill>
                <a:srgbClr val="FFC000"/>
              </a:solidFill>
              <a:latin typeface="Arial" charset="0"/>
            </a:endParaRPr>
          </a:p>
        </p:txBody>
      </p:sp>
    </p:spTree>
  </p:cSld>
  <p:clrMapOvr>
    <a:masterClrMapping/>
  </p:clrMapOvr>
  <p:transition spd="med" advClick="0" advTm="5000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6437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endParaRPr lang="ru-RU" sz="4100" b="1" i="1" dirty="0" smtClean="0">
              <a:solidFill>
                <a:schemeClr val="accent3"/>
              </a:solidFill>
            </a:endParaRPr>
          </a:p>
          <a:p>
            <a:pPr>
              <a:buNone/>
            </a:pPr>
            <a:r>
              <a:rPr lang="ru-RU" sz="6000" b="1" i="1" dirty="0" smtClean="0">
                <a:solidFill>
                  <a:schemeClr val="accent4">
                    <a:lumMod val="75000"/>
                  </a:schemeClr>
                </a:solidFill>
              </a:rPr>
              <a:t>И </a:t>
            </a:r>
            <a:r>
              <a:rPr lang="ru-RU" sz="6000" b="1" i="1" dirty="0" err="1" smtClean="0">
                <a:solidFill>
                  <a:schemeClr val="accent4">
                    <a:lumMod val="75000"/>
                  </a:schemeClr>
                </a:solidFill>
              </a:rPr>
              <a:t>туган</a:t>
            </a:r>
            <a:r>
              <a:rPr lang="ru-RU" sz="6000" b="1" i="1" dirty="0" smtClean="0">
                <a:solidFill>
                  <a:schemeClr val="accent4">
                    <a:lumMod val="75000"/>
                  </a:schemeClr>
                </a:solidFill>
              </a:rPr>
              <a:t> тел, </a:t>
            </a:r>
          </a:p>
          <a:p>
            <a:pPr algn="r">
              <a:buNone/>
            </a:pPr>
            <a:r>
              <a:rPr lang="ru-RU" sz="6000" b="1" i="1" dirty="0" smtClean="0">
                <a:solidFill>
                  <a:schemeClr val="accent4">
                    <a:lumMod val="75000"/>
                  </a:schemeClr>
                </a:solidFill>
              </a:rPr>
              <a:t>и </a:t>
            </a:r>
            <a:r>
              <a:rPr lang="ru-RU" sz="6000" b="1" i="1" dirty="0" err="1" smtClean="0">
                <a:solidFill>
                  <a:schemeClr val="accent4">
                    <a:lumMod val="75000"/>
                  </a:schemeClr>
                </a:solidFill>
              </a:rPr>
              <a:t>матур</a:t>
            </a:r>
            <a:r>
              <a:rPr lang="ru-RU" sz="6000" b="1" i="1" dirty="0" smtClean="0">
                <a:solidFill>
                  <a:schemeClr val="accent4">
                    <a:lumMod val="75000"/>
                  </a:schemeClr>
                </a:solidFill>
              </a:rPr>
              <a:t> тел, </a:t>
            </a:r>
          </a:p>
          <a:p>
            <a:pPr>
              <a:buNone/>
            </a:pPr>
            <a:r>
              <a:rPr lang="ru-RU" sz="6000" b="1" i="1" dirty="0" err="1" smtClean="0">
                <a:solidFill>
                  <a:schemeClr val="accent4">
                    <a:lumMod val="75000"/>
                  </a:schemeClr>
                </a:solidFill>
              </a:rPr>
              <a:t>Әткәм-әнкәмнең</a:t>
            </a:r>
            <a:r>
              <a:rPr lang="ru-RU" sz="6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r">
              <a:buNone/>
            </a:pPr>
            <a:r>
              <a:rPr lang="ru-RU" sz="6000" b="1" i="1" dirty="0" smtClean="0">
                <a:solidFill>
                  <a:schemeClr val="accent4">
                    <a:lumMod val="75000"/>
                  </a:schemeClr>
                </a:solidFill>
              </a:rPr>
              <a:t>теле.</a:t>
            </a:r>
            <a:endParaRPr lang="ru-RU" sz="4800" b="1" i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4800" dirty="0" smtClean="0"/>
              <a:t>						</a:t>
            </a:r>
            <a:r>
              <a:rPr lang="ru-RU" sz="48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4800" b="1" i="1" dirty="0" smtClean="0">
                <a:solidFill>
                  <a:schemeClr val="accent4">
                    <a:lumMod val="50000"/>
                  </a:schemeClr>
                </a:solidFill>
              </a:rPr>
              <a:t>Г.Тукай</a:t>
            </a:r>
          </a:p>
        </p:txBody>
      </p:sp>
    </p:spTree>
  </p:cSld>
  <p:clrMapOvr>
    <a:masterClrMapping/>
  </p:clrMapOvr>
  <p:transition spd="med" advClick="0" advTm="5000">
    <p:circl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9"/>
            <a:ext cx="8715436" cy="51260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	</a:t>
            </a:r>
          </a:p>
          <a:p>
            <a:pPr>
              <a:buNone/>
            </a:pPr>
            <a:r>
              <a:rPr lang="ru-RU" sz="3600" b="1" i="1" dirty="0" smtClean="0">
                <a:solidFill>
                  <a:schemeClr val="accent3"/>
                </a:solidFill>
              </a:rPr>
              <a:t>   </a:t>
            </a:r>
            <a:r>
              <a:rPr lang="ru-RU" sz="4800" b="1" i="1" dirty="0" err="1" smtClean="0">
                <a:solidFill>
                  <a:schemeClr val="accent4">
                    <a:lumMod val="75000"/>
                  </a:schemeClr>
                </a:solidFill>
              </a:rPr>
              <a:t>Туган</a:t>
            </a:r>
            <a:r>
              <a:rPr lang="ru-RU" sz="48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4800" b="1" i="1" dirty="0" err="1" smtClean="0">
                <a:solidFill>
                  <a:schemeClr val="accent4">
                    <a:lumMod val="75000"/>
                  </a:schemeClr>
                </a:solidFill>
              </a:rPr>
              <a:t>җирем </a:t>
            </a:r>
            <a:r>
              <a:rPr lang="ru-RU" sz="4800" b="1" i="1" dirty="0" smtClean="0">
                <a:solidFill>
                  <a:schemeClr val="accent4">
                    <a:lumMod val="75000"/>
                  </a:schemeClr>
                </a:solidFill>
              </a:rPr>
              <a:t>– </a:t>
            </a:r>
            <a:r>
              <a:rPr lang="ru-RU" sz="4800" b="1" i="1" dirty="0" err="1" smtClean="0">
                <a:solidFill>
                  <a:schemeClr val="accent4">
                    <a:lumMod val="75000"/>
                  </a:schemeClr>
                </a:solidFill>
              </a:rPr>
              <a:t>Идел</a:t>
            </a:r>
            <a:r>
              <a:rPr lang="ru-RU" sz="4800" b="1" i="1" dirty="0" smtClean="0">
                <a:solidFill>
                  <a:schemeClr val="accent4">
                    <a:lumMod val="75000"/>
                  </a:schemeClr>
                </a:solidFill>
              </a:rPr>
              <a:t> буе, </a:t>
            </a:r>
            <a:br>
              <a:rPr lang="ru-RU" sz="4800" b="1" i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4800" b="1" i="1" dirty="0" err="1" smtClean="0">
                <a:solidFill>
                  <a:schemeClr val="accent4">
                    <a:lumMod val="75000"/>
                  </a:schemeClr>
                </a:solidFill>
              </a:rPr>
              <a:t>Һәркемнең </a:t>
            </a:r>
            <a:r>
              <a:rPr lang="ru-RU" sz="4800" b="1" i="1" dirty="0" smtClean="0">
                <a:solidFill>
                  <a:schemeClr val="accent4">
                    <a:lumMod val="75000"/>
                  </a:schemeClr>
                </a:solidFill>
              </a:rPr>
              <a:t>бар </a:t>
            </a:r>
            <a:r>
              <a:rPr lang="ru-RU" sz="4800" b="1" i="1" dirty="0" err="1" smtClean="0">
                <a:solidFill>
                  <a:schemeClr val="accent4">
                    <a:lumMod val="75000"/>
                  </a:schemeClr>
                </a:solidFill>
              </a:rPr>
              <a:t>туган</a:t>
            </a:r>
            <a:r>
              <a:rPr lang="ru-RU" sz="4800" b="1" i="1" dirty="0" smtClean="0">
                <a:solidFill>
                  <a:schemeClr val="accent4">
                    <a:lumMod val="75000"/>
                  </a:schemeClr>
                </a:solidFill>
              </a:rPr>
              <a:t> иле.</a:t>
            </a:r>
            <a:br>
              <a:rPr lang="ru-RU" sz="4800" b="1" i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4800" b="1" i="1" dirty="0" err="1" smtClean="0">
                <a:solidFill>
                  <a:schemeClr val="accent4">
                    <a:lumMod val="75000"/>
                  </a:schemeClr>
                </a:solidFill>
              </a:rPr>
              <a:t>Туган</a:t>
            </a:r>
            <a:r>
              <a:rPr lang="ru-RU" sz="48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4800" b="1" i="1" dirty="0" err="1" smtClean="0">
                <a:solidFill>
                  <a:schemeClr val="accent4">
                    <a:lumMod val="75000"/>
                  </a:schemeClr>
                </a:solidFill>
              </a:rPr>
              <a:t>җирем кебек</a:t>
            </a:r>
            <a:r>
              <a:rPr lang="ru-RU" sz="48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4800" b="1" i="1" dirty="0" err="1" smtClean="0">
                <a:solidFill>
                  <a:schemeClr val="accent4">
                    <a:lumMod val="75000"/>
                  </a:schemeClr>
                </a:solidFill>
              </a:rPr>
              <a:t>назлы</a:t>
            </a:r>
            <a:r>
              <a:rPr lang="ru-RU" sz="4800" b="1" i="1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br>
              <a:rPr lang="ru-RU" sz="4800" b="1" i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4800" b="1" i="1" dirty="0" err="1" smtClean="0">
                <a:solidFill>
                  <a:schemeClr val="accent4">
                    <a:lumMod val="75000"/>
                  </a:schemeClr>
                </a:solidFill>
              </a:rPr>
              <a:t>Җырдай моңлы </a:t>
            </a:r>
            <a:r>
              <a:rPr lang="ru-RU" sz="4800" b="1" i="1" dirty="0" smtClean="0">
                <a:solidFill>
                  <a:schemeClr val="accent4">
                    <a:lumMod val="75000"/>
                  </a:schemeClr>
                </a:solidFill>
              </a:rPr>
              <a:t>татар теле. </a:t>
            </a:r>
            <a:endParaRPr lang="ru-RU" sz="48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 advClick="0" advTm="7000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tt-RU" sz="4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Яндың да син, туңдың да син,</a:t>
            </a:r>
            <a:endParaRPr lang="ru-RU" sz="4800" b="1" i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sz="4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Нишләтмәде язмыш сине. Дөньяда күп нәрсә күрдең,</a:t>
            </a:r>
            <a:endParaRPr lang="ru-RU" sz="4800" b="1" i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sz="4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Әй мөкатдәс татар теле,</a:t>
            </a:r>
            <a:endParaRPr lang="ru-RU" sz="4800" b="1" i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sz="4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Әй син батыр татар теле!</a:t>
            </a:r>
          </a:p>
          <a:p>
            <a:pPr algn="r">
              <a:buNone/>
            </a:pPr>
            <a:r>
              <a:rPr lang="tt-RU" i="1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tt-RU" sz="35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Наҗар Нәҗми 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7000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5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минем </a:t>
            </a:r>
            <a:r>
              <a:rPr lang="ru-RU" sz="5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җандай кадерлем</a:t>
            </a:r>
            <a:r>
              <a:rPr lang="ru-RU" sz="5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5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5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җылы</a:t>
            </a:r>
            <a:r>
              <a:rPr lang="ru-RU" sz="5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тере</a:t>
            </a:r>
            <a:r>
              <a:rPr lang="ru-RU" sz="5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телем</a:t>
            </a:r>
            <a:r>
              <a:rPr lang="ru-RU" sz="5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Х.Туфан</a:t>
            </a:r>
            <a:endParaRPr lang="ru-RU" b="1" i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1600201"/>
            <a:ext cx="7186634" cy="4525963"/>
          </a:xfrm>
        </p:spPr>
        <p:txBody>
          <a:bodyPr/>
          <a:lstStyle/>
          <a:p>
            <a:pPr>
              <a:buNone/>
            </a:pPr>
            <a:r>
              <a:rPr lang="ru-RU" sz="4800" b="1" i="1" dirty="0" smtClean="0">
                <a:solidFill>
                  <a:schemeClr val="accent3"/>
                </a:solidFill>
              </a:rPr>
              <a:t>  </a:t>
            </a:r>
            <a:r>
              <a:rPr lang="ru-RU" sz="4800" b="1" i="1" dirty="0" err="1" smtClean="0">
                <a:solidFill>
                  <a:schemeClr val="accent4">
                    <a:lumMod val="75000"/>
                  </a:schemeClr>
                </a:solidFill>
              </a:rPr>
              <a:t>Татарча</a:t>
            </a:r>
            <a:r>
              <a:rPr lang="ru-RU" sz="4800" b="1" i="1" dirty="0" smtClean="0">
                <a:solidFill>
                  <a:schemeClr val="accent4">
                    <a:lumMod val="75000"/>
                  </a:schemeClr>
                </a:solidFill>
              </a:rPr>
              <a:t> да </a:t>
            </a:r>
            <a:r>
              <a:rPr lang="ru-RU" sz="4800" b="1" i="1" dirty="0" err="1" smtClean="0">
                <a:solidFill>
                  <a:schemeClr val="accent4">
                    <a:lumMod val="75000"/>
                  </a:schemeClr>
                </a:solidFill>
              </a:rPr>
              <a:t>яхшы</a:t>
            </a:r>
            <a:r>
              <a:rPr lang="ru-RU" sz="4800" b="1" i="1" dirty="0" smtClean="0">
                <a:solidFill>
                  <a:schemeClr val="accent4">
                    <a:lumMod val="75000"/>
                  </a:schemeClr>
                </a:solidFill>
              </a:rPr>
              <a:t> бел, </a:t>
            </a:r>
            <a:br>
              <a:rPr lang="ru-RU" sz="4800" b="1" i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4800" b="1" i="1" dirty="0" err="1" smtClean="0">
                <a:solidFill>
                  <a:schemeClr val="accent4">
                    <a:lumMod val="75000"/>
                  </a:schemeClr>
                </a:solidFill>
              </a:rPr>
              <a:t>Русча</a:t>
            </a:r>
            <a:r>
              <a:rPr lang="ru-RU" sz="4800" b="1" i="1" dirty="0" smtClean="0">
                <a:solidFill>
                  <a:schemeClr val="accent4">
                    <a:lumMod val="75000"/>
                  </a:schemeClr>
                </a:solidFill>
              </a:rPr>
              <a:t> да </a:t>
            </a:r>
            <a:r>
              <a:rPr lang="ru-RU" sz="4800" b="1" i="1" dirty="0" err="1" smtClean="0">
                <a:solidFill>
                  <a:schemeClr val="accent4">
                    <a:lumMod val="75000"/>
                  </a:schemeClr>
                </a:solidFill>
              </a:rPr>
              <a:t>яхшы</a:t>
            </a:r>
            <a:r>
              <a:rPr lang="ru-RU" sz="4800" b="1" i="1" dirty="0" smtClean="0">
                <a:solidFill>
                  <a:schemeClr val="accent4">
                    <a:lumMod val="75000"/>
                  </a:schemeClr>
                </a:solidFill>
              </a:rPr>
              <a:t> бел, </a:t>
            </a:r>
            <a:br>
              <a:rPr lang="ru-RU" sz="4800" b="1" i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4800" b="1" i="1" dirty="0" err="1" smtClean="0">
                <a:solidFill>
                  <a:schemeClr val="accent4">
                    <a:lumMod val="75000"/>
                  </a:schemeClr>
                </a:solidFill>
              </a:rPr>
              <a:t>Икесе</a:t>
            </a:r>
            <a:r>
              <a:rPr lang="ru-RU" sz="48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4800" b="1" i="1" dirty="0" err="1" smtClean="0">
                <a:solidFill>
                  <a:schemeClr val="accent4">
                    <a:lumMod val="75000"/>
                  </a:schemeClr>
                </a:solidFill>
              </a:rPr>
              <a:t>дә безнең өчен </a:t>
            </a:r>
            <a:br>
              <a:rPr lang="ru-RU" sz="4800" b="1" i="1" dirty="0" err="1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4800" b="1" i="1" dirty="0" err="1" smtClean="0">
                <a:solidFill>
                  <a:schemeClr val="accent4">
                    <a:lumMod val="75000"/>
                  </a:schemeClr>
                </a:solidFill>
              </a:rPr>
              <a:t>Бик</a:t>
            </a:r>
            <a:r>
              <a:rPr lang="ru-RU" sz="48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4800" b="1" i="1" dirty="0" err="1" smtClean="0">
                <a:solidFill>
                  <a:schemeClr val="accent4">
                    <a:lumMod val="75000"/>
                  </a:schemeClr>
                </a:solidFill>
              </a:rPr>
              <a:t>кирәкле, затлы</a:t>
            </a:r>
            <a:r>
              <a:rPr lang="ru-RU" sz="4800" b="1" i="1" dirty="0" smtClean="0">
                <a:solidFill>
                  <a:schemeClr val="accent4">
                    <a:lumMod val="75000"/>
                  </a:schemeClr>
                </a:solidFill>
              </a:rPr>
              <a:t> тел. </a:t>
            </a:r>
          </a:p>
          <a:p>
            <a:pPr>
              <a:buNone/>
            </a:pPr>
            <a:r>
              <a:rPr lang="ru-RU" dirty="0" smtClean="0"/>
              <a:t>				</a:t>
            </a:r>
            <a:r>
              <a:rPr lang="ru-RU" sz="3600" b="1" i="1" dirty="0" err="1" smtClean="0">
                <a:solidFill>
                  <a:schemeClr val="accent6">
                    <a:lumMod val="50000"/>
                  </a:schemeClr>
                </a:solidFill>
              </a:rPr>
              <a:t>Шәйхи Маннур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 advClick="0" advTm="5000"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785794"/>
            <a:ext cx="830604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Шигырь</a:t>
            </a:r>
            <a:r>
              <a:rPr lang="ru-RU" sz="9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с</a:t>
            </a:r>
            <a:r>
              <a:rPr lang="tt-RU" sz="9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өйлим туган телемдә</a:t>
            </a:r>
            <a:endParaRPr lang="ru-RU" sz="9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 advTm="5000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642919"/>
            <a:ext cx="6900882" cy="548324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800" b="1" i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sz="48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тел </a:t>
            </a:r>
            <a:r>
              <a:rPr lang="ru-RU" sz="4800" b="1" i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ул</a:t>
            </a:r>
            <a:r>
              <a:rPr lang="ru-RU" sz="48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</a:p>
          <a:p>
            <a:pPr>
              <a:buNone/>
            </a:pPr>
            <a:r>
              <a:rPr lang="ru-RU" sz="4800" b="1" i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Бездән соң </a:t>
            </a:r>
            <a:r>
              <a:rPr lang="ru-RU" sz="48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да</a:t>
            </a:r>
          </a:p>
          <a:p>
            <a:pPr>
              <a:buNone/>
            </a:pPr>
            <a:r>
              <a:rPr lang="ru-RU" sz="4800" b="1" i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Яшәр өчен туган</a:t>
            </a:r>
            <a:r>
              <a:rPr lang="ru-RU" sz="48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тел.</a:t>
            </a:r>
          </a:p>
          <a:p>
            <a:pPr>
              <a:buNone/>
            </a:pPr>
            <a:r>
              <a:rPr lang="ru-RU" sz="4800" b="1" i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Бүгенгедән киләчәккә</a:t>
            </a:r>
            <a:endParaRPr lang="ru-RU" sz="4800" b="1" i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800" b="1" i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Дәшәр өчен туган</a:t>
            </a:r>
            <a:r>
              <a:rPr lang="ru-RU" sz="48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тел.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                            				</a:t>
            </a:r>
            <a:r>
              <a:rPr lang="ru-RU" sz="4000" b="1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Дәрдмәнд</a:t>
            </a:r>
            <a:endParaRPr lang="ru-RU" sz="40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5000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9"/>
            <a:ext cx="8229600" cy="5840436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tt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Тел ул –  буыннан-буынга ана сөте белән күчә килгән һәм күчәчәк мөкатдәс бер мирас. </a:t>
            </a:r>
          </a:p>
          <a:p>
            <a:pPr lvl="2">
              <a:buNone/>
            </a:pPr>
            <a:r>
              <a:rPr lang="tt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Тел, ниһаять, туган ил, туган җир ул.</a:t>
            </a:r>
          </a:p>
          <a:p>
            <a:pPr>
              <a:buNone/>
            </a:pPr>
            <a:r>
              <a:rPr lang="tt-RU" dirty="0" smtClean="0"/>
              <a:t>						</a:t>
            </a:r>
            <a:r>
              <a:rPr lang="tt-RU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Х. Сәрьян</a:t>
            </a:r>
            <a:endParaRPr lang="ru-RU" b="1" i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med" advClick="0" advTm="8000"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42852"/>
            <a:ext cx="7329510" cy="65722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t-RU" sz="3600" b="1" i="1" dirty="0" smtClean="0">
                <a:solidFill>
                  <a:srgbClr val="FF0000"/>
                </a:solidFill>
              </a:rPr>
              <a:t>И минем җандай кадерлем,</a:t>
            </a:r>
            <a:endParaRPr lang="ru-RU" sz="36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t-RU" sz="3600" b="1" i="1" dirty="0" smtClean="0">
                <a:solidFill>
                  <a:srgbClr val="FF0000"/>
                </a:solidFill>
              </a:rPr>
              <a:t>И җылы, тере телем.</a:t>
            </a:r>
            <a:endParaRPr lang="ru-RU" sz="36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t-RU" sz="3600" b="1" i="1" dirty="0" smtClean="0">
                <a:solidFill>
                  <a:srgbClr val="FF0000"/>
                </a:solidFill>
              </a:rPr>
              <a:t>Кайгылар теле түгел син,</a:t>
            </a:r>
            <a:endParaRPr lang="ru-RU" sz="36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t-RU" sz="3600" b="1" i="1" dirty="0" smtClean="0">
                <a:solidFill>
                  <a:srgbClr val="FF0000"/>
                </a:solidFill>
              </a:rPr>
              <a:t>Шатлыгым теле бүген.</a:t>
            </a:r>
            <a:endParaRPr lang="ru-RU" sz="36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t-RU" sz="3600" b="1" i="1" dirty="0" smtClean="0">
                <a:solidFill>
                  <a:srgbClr val="FF0000"/>
                </a:solidFill>
              </a:rPr>
              <a:t>Тик синең ярдәм белән мин, </a:t>
            </a:r>
            <a:endParaRPr lang="ru-RU" sz="36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t-RU" sz="3600" b="1" i="1" dirty="0" smtClean="0">
                <a:solidFill>
                  <a:srgbClr val="FF0000"/>
                </a:solidFill>
              </a:rPr>
              <a:t>Тик синең сүзләр белән</a:t>
            </a:r>
            <a:endParaRPr lang="ru-RU" sz="36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t-RU" sz="3600" b="1" i="1" dirty="0" smtClean="0">
                <a:solidFill>
                  <a:srgbClr val="FF0000"/>
                </a:solidFill>
              </a:rPr>
              <a:t>Уйларын йөрәккәемнең</a:t>
            </a:r>
            <a:endParaRPr lang="ru-RU" sz="36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t-RU" sz="3600" b="1" i="1" dirty="0" smtClean="0">
                <a:solidFill>
                  <a:srgbClr val="FF0000"/>
                </a:solidFill>
              </a:rPr>
              <a:t>Дөньяга әйтә беләм.</a:t>
            </a:r>
            <a:endParaRPr lang="ru-RU" sz="36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t-RU" sz="3600" b="1" i="1" dirty="0" smtClean="0">
                <a:solidFill>
                  <a:srgbClr val="FFC000"/>
                </a:solidFill>
              </a:rPr>
              <a:t>                                     </a:t>
            </a:r>
            <a:r>
              <a:rPr lang="tt-RU" sz="3600" b="1" i="1" dirty="0" smtClean="0">
                <a:solidFill>
                  <a:schemeClr val="accent6">
                    <a:lumMod val="50000"/>
                  </a:schemeClr>
                </a:solidFill>
              </a:rPr>
              <a:t>Х. Туфан</a:t>
            </a:r>
            <a:endParaRPr lang="ru-RU" sz="36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3600" b="1" i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med" advClick="0" advTm="9000">
    <p:wheel spokes="8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688" y="928670"/>
            <a:ext cx="8858312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t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tt-RU" sz="3900" b="1" i="1" dirty="0" smtClean="0">
                <a:solidFill>
                  <a:srgbClr val="FF0000"/>
                </a:solidFill>
              </a:rPr>
              <a:t>Кил, өйрән, и туган, бер башка телне,     </a:t>
            </a:r>
          </a:p>
          <a:p>
            <a:pPr>
              <a:buNone/>
            </a:pPr>
            <a:r>
              <a:rPr lang="tt-RU" sz="3900" b="1" i="1" dirty="0" smtClean="0">
                <a:solidFill>
                  <a:srgbClr val="FF0000"/>
                </a:solidFill>
              </a:rPr>
              <a:t>Бүтән телләр белү – яхшы һөнәрдер.      </a:t>
            </a:r>
          </a:p>
          <a:p>
            <a:pPr>
              <a:buNone/>
            </a:pPr>
            <a:r>
              <a:rPr lang="tt-RU" sz="3900" b="1" i="1" dirty="0" smtClean="0">
                <a:solidFill>
                  <a:srgbClr val="FF0000"/>
                </a:solidFill>
              </a:rPr>
              <a:t>Катыштырма вә ләкин телгә телне, </a:t>
            </a:r>
          </a:p>
          <a:p>
            <a:pPr>
              <a:buNone/>
            </a:pPr>
            <a:r>
              <a:rPr lang="tt-RU" sz="3900" b="1" i="1" dirty="0" smtClean="0">
                <a:solidFill>
                  <a:srgbClr val="FF0000"/>
                </a:solidFill>
              </a:rPr>
              <a:t>Тел уйнатмак наданлыктан әсәрдер.</a:t>
            </a:r>
            <a:endParaRPr lang="ru-RU" sz="39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t-RU" sz="3900" b="1" i="1" dirty="0" smtClean="0">
                <a:solidFill>
                  <a:srgbClr val="FFC000"/>
                </a:solidFill>
              </a:rPr>
              <a:t>							</a:t>
            </a:r>
            <a:r>
              <a:rPr lang="tt-RU" sz="3900" b="1" i="1" dirty="0" smtClean="0">
                <a:solidFill>
                  <a:schemeClr val="accent6">
                    <a:lumMod val="50000"/>
                  </a:schemeClr>
                </a:solidFill>
              </a:rPr>
              <a:t>Дәрдемәнд </a:t>
            </a:r>
            <a:endParaRPr lang="ru-RU" sz="39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4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 </a:t>
            </a:r>
            <a:r>
              <a:rPr lang="ru-RU" sz="48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дигән дәрья </a:t>
            </a:r>
            <a:r>
              <a:rPr lang="ru-RU" sz="4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бар, </a:t>
            </a:r>
            <a:br>
              <a:rPr lang="ru-RU" sz="4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Дәрья төбендә мәрҗән </a:t>
            </a:r>
            <a:r>
              <a:rPr lang="ru-RU" sz="4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бар. </a:t>
            </a:r>
            <a:br>
              <a:rPr lang="ru-RU" sz="4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Белгәннәр чумып</a:t>
            </a:r>
            <a:r>
              <a:rPr lang="ru-RU" sz="4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алыр</a:t>
            </a:r>
            <a:r>
              <a:rPr lang="ru-RU" sz="4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4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Белмәгән карап</a:t>
            </a:r>
            <a:r>
              <a:rPr lang="ru-RU" sz="4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калыр</a:t>
            </a:r>
            <a:r>
              <a:rPr lang="ru-RU" sz="4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solidFill>
                  <a:schemeClr val="accent3"/>
                </a:solidFill>
              </a:rPr>
              <a:t/>
            </a:r>
            <a:br>
              <a:rPr lang="ru-RU" dirty="0" smtClean="0">
                <a:solidFill>
                  <a:schemeClr val="accent3"/>
                </a:solidFill>
              </a:rPr>
            </a:br>
            <a:endParaRPr lang="ru-RU" dirty="0" smtClean="0">
              <a:solidFill>
                <a:schemeClr val="accent3"/>
              </a:solidFill>
            </a:endParaRPr>
          </a:p>
          <a:p>
            <a:pPr algn="r">
              <a:buNone/>
            </a:pPr>
            <a:r>
              <a:rPr lang="ru-RU" sz="3600" b="1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Нәкый Исәнбәт</a:t>
            </a:r>
            <a:endParaRPr lang="ru-RU" sz="36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5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0"/>
            <a:ext cx="8208912" cy="70173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None/>
            </a:pPr>
            <a:r>
              <a:rPr lang="tt-RU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</a:t>
            </a:r>
            <a:r>
              <a:rPr lang="tt-RU" sz="345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ел ачылгач , үз телеңдә әйтә алсаң </a:t>
            </a:r>
            <a:r>
              <a:rPr lang="tt-RU" sz="345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“Әни</a:t>
            </a:r>
            <a:r>
              <a:rPr lang="tt-RU" sz="345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” дип,</a:t>
            </a:r>
            <a:endParaRPr lang="ru-RU" sz="345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tt-RU" sz="345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Тел ачылгач , үз телеңдә әйтә алсаң </a:t>
            </a:r>
            <a:r>
              <a:rPr lang="tt-RU" sz="345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“Әти</a:t>
            </a:r>
            <a:r>
              <a:rPr lang="tt-RU" sz="345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” </a:t>
            </a:r>
            <a:r>
              <a:rPr lang="tt-RU" sz="345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дип,</a:t>
            </a:r>
            <a:endParaRPr lang="ru-RU" sz="345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tt-RU" sz="345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Күзләреңә яшьләр тыгылмас,</a:t>
            </a:r>
            <a:endParaRPr lang="ru-RU" sz="345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tt-RU" sz="345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Туган телең әле бу булмас.</a:t>
            </a:r>
            <a:endParaRPr lang="ru-RU" sz="345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tt-RU" sz="345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Соң минутта үз телеңдә әйтә алсаң “Әни” дип,</a:t>
            </a:r>
            <a:endParaRPr lang="ru-RU" sz="345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tt-RU" sz="345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Соң минутта үз телеңдә әйтә алсаң “Әти” </a:t>
            </a:r>
            <a:r>
              <a:rPr lang="tt-RU" sz="345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дип,</a:t>
            </a:r>
            <a:endParaRPr lang="ru-RU" sz="345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tt-RU" sz="345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Күзләреңә яшьләр тыгылыр</a:t>
            </a:r>
            <a:endParaRPr lang="ru-RU" sz="345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tt-RU" sz="345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Туган телең әнә шул булыр.</a:t>
            </a:r>
            <a:endParaRPr lang="ru-RU" sz="345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tt-RU" sz="345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                                             Зөлфәт</a:t>
            </a:r>
            <a:endParaRPr lang="ru-RU" sz="3450" b="1" i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 advTm="16000">
    <p:cover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857224" y="117693"/>
            <a:ext cx="7563032" cy="67403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Үз телемдә шигырь</a:t>
            </a:r>
            <a:r>
              <a:rPr lang="ru-RU" sz="3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укыйм</a:t>
            </a:r>
            <a:r>
              <a:rPr lang="ru-RU" sz="3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,</a:t>
            </a:r>
          </a:p>
          <a:p>
            <a:pPr algn="ctr"/>
            <a:r>
              <a:rPr lang="ru-RU" sz="36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Үз телемдә сөйли алам</a:t>
            </a:r>
            <a:r>
              <a:rPr lang="ru-RU" sz="3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.</a:t>
            </a:r>
          </a:p>
          <a:p>
            <a:pPr algn="ctr"/>
            <a:r>
              <a:rPr lang="ru-RU" sz="36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Туган</a:t>
            </a:r>
            <a:r>
              <a:rPr lang="ru-RU" sz="3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җирем, туган</a:t>
            </a:r>
            <a:r>
              <a:rPr lang="ru-RU" sz="3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илем</a:t>
            </a:r>
            <a:r>
              <a:rPr lang="ru-RU" sz="36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,</a:t>
            </a:r>
            <a:endParaRPr lang="ru-RU" sz="3600" b="1" i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ru-RU" sz="3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Мин бит </a:t>
            </a:r>
            <a:r>
              <a:rPr lang="ru-RU" sz="36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синнән илһам алам</a:t>
            </a:r>
            <a:r>
              <a:rPr lang="ru-RU" sz="3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.</a:t>
            </a:r>
          </a:p>
          <a:p>
            <a:pPr algn="ctr"/>
            <a:r>
              <a:rPr lang="ru-RU" sz="36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Хәтта кошның </a:t>
            </a:r>
            <a:r>
              <a:rPr lang="ru-RU" sz="3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да </a:t>
            </a:r>
            <a:r>
              <a:rPr lang="ru-RU" sz="36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туган</a:t>
            </a:r>
            <a:r>
              <a:rPr lang="ru-RU" sz="3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теле бар,</a:t>
            </a:r>
          </a:p>
          <a:p>
            <a:pPr algn="ctr"/>
            <a:r>
              <a:rPr lang="ru-RU" sz="3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Теле </a:t>
            </a:r>
            <a:r>
              <a:rPr lang="ru-RU" sz="36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булганның гына</a:t>
            </a:r>
            <a:r>
              <a:rPr lang="ru-RU" sz="3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иле бар.</a:t>
            </a:r>
          </a:p>
          <a:p>
            <a:pPr algn="ctr"/>
            <a:r>
              <a:rPr lang="ru-RU" sz="36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Бабаларымның иң зур</a:t>
            </a:r>
            <a:r>
              <a:rPr lang="ru-RU" sz="3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мирасы</a:t>
            </a:r>
            <a:r>
              <a:rPr lang="ru-RU" sz="3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,</a:t>
            </a:r>
          </a:p>
          <a:p>
            <a:pPr algn="ctr"/>
            <a:r>
              <a:rPr lang="ru-RU" sz="36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Чиксез</a:t>
            </a:r>
            <a:r>
              <a:rPr lang="ru-RU" sz="3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галәмнең гүя моңы син</a:t>
            </a:r>
            <a:r>
              <a:rPr lang="ru-RU" sz="3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.</a:t>
            </a:r>
          </a:p>
          <a:p>
            <a:pPr algn="ctr"/>
            <a:r>
              <a:rPr lang="ru-RU" sz="36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Яшә мәңгегә</a:t>
            </a:r>
            <a:endParaRPr lang="ru-RU" sz="3600" b="1" i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ru-RU" sz="3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 </a:t>
            </a:r>
            <a:r>
              <a:rPr lang="ru-RU" sz="36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туган</a:t>
            </a:r>
            <a:r>
              <a:rPr lang="ru-RU" sz="3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телем</a:t>
            </a:r>
            <a:r>
              <a:rPr lang="ru-RU" sz="3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,</a:t>
            </a:r>
          </a:p>
          <a:p>
            <a:pPr algn="ctr"/>
            <a:r>
              <a:rPr lang="ru-RU" sz="36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Былбыл</a:t>
            </a:r>
            <a:r>
              <a:rPr lang="ru-RU" sz="3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моңыдай,</a:t>
            </a:r>
            <a:endParaRPr lang="ru-RU" sz="3600" b="1" i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ru-RU" sz="3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 </a:t>
            </a:r>
            <a:r>
              <a:rPr lang="ru-RU" sz="36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матур</a:t>
            </a:r>
            <a:r>
              <a:rPr lang="ru-RU" sz="3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i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телем</a:t>
            </a:r>
            <a:r>
              <a:rPr lang="ru-RU" sz="3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.</a:t>
            </a:r>
            <a:endParaRPr lang="ru-RU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 advTm="15000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0"/>
            <a:ext cx="8786874" cy="664371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          </a:t>
            </a: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Һәркемнең </a:t>
            </a: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мәңгелектән</a:t>
            </a:r>
            <a:endParaRPr lang="ru-RU" sz="3600" b="1" i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          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Дөньяга </a:t>
            </a: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булган</a:t>
            </a: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көне</a:t>
            </a: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          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Кайсы</a:t>
            </a: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чорда</a:t>
            </a: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кайчан</a:t>
            </a: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микән</a:t>
            </a:r>
            <a:endParaRPr lang="ru-RU" sz="3600" b="1" i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          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Халкыбызның 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көне </a:t>
            </a: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>
              <a:buNone/>
            </a:pP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          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телнең туган</a:t>
            </a: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көне?</a:t>
            </a: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 </a:t>
            </a:r>
          </a:p>
          <a:p>
            <a:pPr>
              <a:buNone/>
            </a:pP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         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Илнең </a:t>
            </a: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теле 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ачылган</a:t>
            </a: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көн</a:t>
            </a: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          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Җанга 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моңнар тулган</a:t>
            </a: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көне,</a:t>
            </a:r>
            <a:endParaRPr lang="ru-RU" sz="3600" b="1" i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          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Илаһи 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вә илһамлыдыр</a:t>
            </a:r>
            <a:endParaRPr lang="ru-RU" sz="3600" b="1" i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    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телнең туган</a:t>
            </a: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көне.</a:t>
            </a:r>
            <a:endParaRPr lang="ru-RU" sz="3600" b="1" i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		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Ш.Галиев</a:t>
            </a:r>
            <a:endParaRPr lang="ru-RU" sz="3600" b="1" i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11000"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3999" t="2454" r="4001"/>
          <a:stretch>
            <a:fillRect/>
          </a:stretch>
        </p:blipFill>
        <p:spPr bwMode="auto">
          <a:xfrm>
            <a:off x="0" y="1"/>
            <a:ext cx="2728734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3000364" y="0"/>
            <a:ext cx="61436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	1999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нчы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елның ноябрендә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, Бангладеш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дәүләте тәкъдиме белән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, ЮНЕСКО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Генераль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конференциясе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ЮНЕСКОга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кергән илләр һәм Берләшкән Милләтләр оешмасы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21 февраль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көнен </a:t>
            </a:r>
            <a:r>
              <a:rPr lang="ru-RU" sz="2400" b="1" i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sz="24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тел </a:t>
            </a:r>
            <a:r>
              <a:rPr lang="ru-RU" sz="2400" b="1" i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көне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дип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игълан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итте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 	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Беренче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мәртәбә ул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2000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нче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елның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21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февралендә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Парижда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ЮНЕСКО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штаб-квартирасында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тантаналы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рәвештә билгеләп үтелде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282" y="4143380"/>
            <a:ext cx="87154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	Ни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өчен Халыкара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тел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көне итеп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21 февраль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билгеләнгән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соң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Эш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шунда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: 1952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нче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елның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21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февралендә Пакыстанда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банглы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теленә дәүләт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теле статусы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таләп итеп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көрәшкән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5 студент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үтерелгән була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Билгеле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булганча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Пакыстанның көнчыгыш өлеше соңрак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Бангладеш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бәйсез дәүләтенә әйләнә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21000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715436" cy="6500857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tt-RU" b="1" dirty="0" smtClean="0"/>
              <a:t>				</a:t>
            </a:r>
            <a:r>
              <a:rPr lang="tt-RU" sz="5100" b="1" i="1" dirty="0" smtClean="0">
                <a:solidFill>
                  <a:schemeClr val="accent2"/>
                </a:solidFill>
              </a:rPr>
              <a:t>Ана теле бер булыр</a:t>
            </a:r>
            <a:endParaRPr lang="ru-RU" b="1" i="1" dirty="0" smtClean="0">
              <a:solidFill>
                <a:schemeClr val="accent2"/>
              </a:solidFill>
            </a:endParaRPr>
          </a:p>
          <a:p>
            <a:pPr algn="just">
              <a:buNone/>
            </a:pPr>
            <a:r>
              <a:rPr lang="ru-RU" sz="34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t-RU" sz="3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3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Көндәлек тормышта без еш кына үзебез сөйләшә торган телне</a:t>
            </a:r>
          </a:p>
          <a:p>
            <a:pPr algn="just">
              <a:buNone/>
            </a:pPr>
            <a:r>
              <a:rPr lang="tt-RU" sz="3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яки телләрне табигый бер нәрсә итеп кабул итәбез. Гаять зур </a:t>
            </a:r>
          </a:p>
          <a:p>
            <a:pPr algn="just">
              <a:buNone/>
            </a:pPr>
            <a:r>
              <a:rPr lang="tt-RU" sz="3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әһәмияткә ия телебез тормыш-көнкүрешебезнең аерылгысыз </a:t>
            </a:r>
          </a:p>
          <a:p>
            <a:pPr algn="just">
              <a:buNone/>
            </a:pPr>
            <a:r>
              <a:rPr lang="tt-RU" sz="3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 өлеше булып тора. Фикерләү, тәртип һәм үзебезнең </a:t>
            </a:r>
          </a:p>
          <a:p>
            <a:pPr algn="just">
              <a:buNone/>
            </a:pPr>
            <a:r>
              <a:rPr lang="tt-RU" sz="3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тормышыбызның рәвешенә, ысулына  әйләнә. Шуңа күрә дә без </a:t>
            </a:r>
          </a:p>
          <a:p>
            <a:pPr algn="just">
              <a:buNone/>
            </a:pPr>
            <a:r>
              <a:rPr lang="tt-RU" sz="3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аның төп функциясен - нәкъ менә </a:t>
            </a:r>
            <a:r>
              <a:rPr lang="tt-RU" sz="3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аралашу һәм аңлашу</a:t>
            </a:r>
            <a:r>
              <a:rPr lang="tt-RU" sz="3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3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функциясен </a:t>
            </a:r>
          </a:p>
          <a:p>
            <a:pPr algn="just">
              <a:buNone/>
            </a:pPr>
            <a:r>
              <a:rPr lang="tt-RU" sz="3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онытып җибәрәбез. </a:t>
            </a:r>
            <a:r>
              <a:rPr lang="tt-RU" sz="3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3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 тел - сабыйлык, изге гаилә </a:t>
            </a:r>
            <a:r>
              <a:rPr lang="tt-RU" sz="3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тәҗрибәсе,</a:t>
            </a:r>
          </a:p>
          <a:p>
            <a:pPr algn="just">
              <a:buNone/>
            </a:pPr>
            <a:r>
              <a:rPr lang="tt-RU" sz="3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башлангыч социаль </a:t>
            </a:r>
            <a:r>
              <a:rPr lang="tt-RU" sz="3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мөнәсәбәтләр теле.</a:t>
            </a:r>
            <a:endParaRPr lang="ru-RU" sz="3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tt-RU" sz="3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algn="just">
              <a:buNone/>
            </a:pPr>
            <a:r>
              <a:rPr lang="tt-RU" sz="3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Дөньяда </a:t>
            </a:r>
            <a:r>
              <a:rPr lang="tt-RU" sz="3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6000</a:t>
            </a:r>
            <a:r>
              <a:rPr lang="tt-RU" sz="3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нән артык телдә сөйләшәләр. Аларның һәрберсе авазлар, </a:t>
            </a:r>
          </a:p>
          <a:p>
            <a:pPr algn="just">
              <a:buNone/>
            </a:pPr>
            <a:r>
              <a:rPr lang="tt-RU" sz="3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мәгънәләр һәм грамматик кагыйдәләрнең катлаулы системасыннан тора.</a:t>
            </a:r>
            <a:endParaRPr lang="ru-RU" sz="3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tt-RU" sz="3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just">
              <a:buNone/>
            </a:pPr>
            <a:r>
              <a:rPr lang="tt-RU" sz="3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	Халыкара туган тел көнендә </a:t>
            </a:r>
            <a:r>
              <a:rPr lang="tt-RU" sz="3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барлык телләр дә тигез</a:t>
            </a:r>
            <a:r>
              <a:rPr lang="tt-RU" sz="3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дәрәҗәдә итеп </a:t>
            </a:r>
          </a:p>
          <a:p>
            <a:pPr algn="just">
              <a:buNone/>
            </a:pPr>
            <a:r>
              <a:rPr lang="tt-RU" sz="3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таныла, чөнки һәр тел кеше халәтенә бердәнбер җавап һәм без сакларга </a:t>
            </a:r>
          </a:p>
          <a:p>
            <a:pPr algn="just">
              <a:buNone/>
            </a:pPr>
            <a:r>
              <a:rPr lang="tt-RU" sz="3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тиеш </a:t>
            </a:r>
            <a:r>
              <a:rPr lang="tt-RU" sz="3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тере мирас</a:t>
            </a:r>
            <a:r>
              <a:rPr lang="tt-RU" sz="3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булып тора. </a:t>
            </a:r>
            <a:endParaRPr lang="ru-RU" sz="3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tt-RU" b="1" i="1" dirty="0" smtClean="0">
                <a:solidFill>
                  <a:srgbClr val="002060"/>
                </a:solidFill>
              </a:rPr>
              <a:t>          </a:t>
            </a:r>
            <a:r>
              <a:rPr lang="tt-RU" b="1" i="1" dirty="0" smtClean="0">
                <a:solidFill>
                  <a:srgbClr val="002060"/>
                </a:solidFill>
              </a:rPr>
              <a:t>		      </a:t>
            </a:r>
            <a:r>
              <a:rPr lang="tt-RU" b="1" i="1" dirty="0" smtClean="0">
                <a:solidFill>
                  <a:srgbClr val="002060"/>
                </a:solidFill>
              </a:rPr>
              <a:t>Коитиро Мацуура – ЮНЕСКО Генераль </a:t>
            </a:r>
            <a:r>
              <a:rPr lang="tt-RU" b="1" i="1" dirty="0" smtClean="0">
                <a:solidFill>
                  <a:srgbClr val="002060"/>
                </a:solidFill>
              </a:rPr>
              <a:t>директоры</a:t>
            </a:r>
            <a:endParaRPr lang="ru-RU" b="1" i="1" dirty="0" smtClean="0">
              <a:solidFill>
                <a:srgbClr val="002060"/>
              </a:solidFill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  <p:transition spd="med" advClick="0" advTm="32000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8605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Җир йөзендә бүгенге көндә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6000 тел бар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дип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исәпләнә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Шулардан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иң күп санлы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кешеләр тарафыннан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кулланыла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торганы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кытай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теле,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телдә </a:t>
            </a:r>
            <a:b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1,2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кеше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сөйләшә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инглиз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телендә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— 478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хинди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телендә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— 437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испанда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— 392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рус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телендә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— 284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гарәптә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— 225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португалда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— 184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француз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телендә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125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кеше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сөйләшә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i="1" dirty="0"/>
          </a:p>
        </p:txBody>
      </p:sp>
    </p:spTree>
  </p:cSld>
  <p:clrMapOvr>
    <a:masterClrMapping/>
  </p:clrMapOvr>
  <p:transition spd="med" advClick="0" advTm="16000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1"/>
            <a:ext cx="8229600" cy="5911874"/>
          </a:xfrm>
        </p:spPr>
        <p:txBody>
          <a:bodyPr/>
          <a:lstStyle/>
          <a:p>
            <a:pPr algn="ctr">
              <a:buNone/>
            </a:pPr>
            <a:r>
              <a:rPr lang="tt-RU" sz="36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tt-RU" sz="4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Туган телләр була бер генә – </a:t>
            </a:r>
          </a:p>
          <a:p>
            <a:pPr algn="ctr">
              <a:buNone/>
            </a:pPr>
            <a:r>
              <a:rPr lang="tt-RU" sz="4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Туган телнең  кадрен бел генә.</a:t>
            </a:r>
            <a:endParaRPr lang="ru-RU" sz="44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1889773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85720" y="3143248"/>
            <a:ext cx="850112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Татар теле – </a:t>
            </a:r>
            <a:r>
              <a:rPr lang="ru-RU" sz="48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sz="4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тел, </a:t>
            </a:r>
            <a:br>
              <a:rPr lang="ru-RU" sz="4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Безнең газиз</a:t>
            </a:r>
            <a:r>
              <a:rPr lang="ru-RU" sz="4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булган</a:t>
            </a:r>
            <a:r>
              <a:rPr lang="ru-RU" sz="4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тел. </a:t>
            </a:r>
            <a:br>
              <a:rPr lang="ru-RU" sz="4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Әти-әни, әби-бабай </a:t>
            </a:r>
            <a:br>
              <a:rPr lang="ru-RU" sz="48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Безне</a:t>
            </a:r>
            <a:r>
              <a:rPr lang="ru-RU" sz="4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сөя торган</a:t>
            </a:r>
            <a:r>
              <a:rPr lang="ru-RU" sz="4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тел.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Шәйхи Маннур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8000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8992" y="285729"/>
            <a:ext cx="5257808" cy="584043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Татар теле – ЮНЕСКО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тарафыннан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бөтендөнья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халыкара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аралашу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теле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дип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саналган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телнең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берсе:</a:t>
            </a:r>
          </a:p>
          <a:p>
            <a:pPr>
              <a:buNone/>
            </a:pPr>
            <a:r>
              <a:rPr lang="tt-RU" sz="35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ИНГЛИЗ, НЕМЕЦ, ФРАНЦУЗ, ИСПАН, ИТАЛЬЯН, ПОРТУГАЛ, ГАРӘП, ФАРСЫ, </a:t>
            </a:r>
          </a:p>
          <a:p>
            <a:pPr>
              <a:buNone/>
            </a:pPr>
            <a:r>
              <a:rPr lang="tt-RU" sz="35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РУС, КЫТАЙ, </a:t>
            </a:r>
          </a:p>
          <a:p>
            <a:pPr>
              <a:buNone/>
            </a:pPr>
            <a:r>
              <a:rPr lang="tt-RU" sz="35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ТӨРЕК, ЯПОН, </a:t>
            </a:r>
          </a:p>
          <a:p>
            <a:pPr>
              <a:buNone/>
            </a:pPr>
            <a:r>
              <a:rPr lang="tt-RU" sz="35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ҺИНД, ТАТАР ТЕЛЛӘРЕ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999" t="2454" r="4001"/>
          <a:stretch>
            <a:fillRect/>
          </a:stretch>
        </p:blipFill>
        <p:spPr bwMode="auto">
          <a:xfrm>
            <a:off x="0" y="0"/>
            <a:ext cx="3286148" cy="2838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42844" y="3429000"/>
            <a:ext cx="35719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t-RU" sz="3200" dirty="0" smtClean="0">
                <a:latin typeface="Times New Roman" pitchFamily="18" charset="0"/>
                <a:cs typeface="Times New Roman" pitchFamily="18" charset="0"/>
              </a:rPr>
              <a:t> Татар телен белгән кеше 30 дан артык төрки халык белән җиңел аңлаша һәм аралаша ала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12000"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Фотоальбом. 1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Фотоальбом. 1</Template>
  <TotalTime>342</TotalTime>
  <Words>435</Words>
  <Application>Microsoft Office PowerPoint</Application>
  <PresentationFormat>Экран (4:3)</PresentationFormat>
  <Paragraphs>162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Фотоальбом. 1</vt:lpstr>
      <vt:lpstr>Слайд 1</vt:lpstr>
      <vt:lpstr>Слайд 2</vt:lpstr>
      <vt:lpstr>Слайд 3</vt:lpstr>
      <vt:lpstr>Слайд 4</vt:lpstr>
      <vt:lpstr>Слайд 5</vt:lpstr>
      <vt:lpstr>Слайд 6</vt:lpstr>
      <vt:lpstr>Җир йөзендә бүгенге көндә 6000 тел бар дип исәпләнә. Шулардан иң күп санлы кешеләр тарафыннан кулланыла торганы — кытай теле, бу телдә  1,2 млрд кеше сөйләшә,  инглиз телендә — 478 млн,  хинди телендә — 437 млн,  испанда — 392 млн,  рус телендә — 284 млн,  гарәптә — 225 млн,  португалда — 184 млн,  француз телендә 125 млн кеше сөйләшә.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admin_DD</cp:lastModifiedBy>
  <cp:revision>33</cp:revision>
  <dcterms:modified xsi:type="dcterms:W3CDTF">2012-02-22T04:54:11Z</dcterms:modified>
</cp:coreProperties>
</file>