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75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6" r:id="rId17"/>
    <p:sldId id="277" r:id="rId18"/>
    <p:sldId id="278" r:id="rId19"/>
    <p:sldId id="279" r:id="rId20"/>
    <p:sldId id="280" r:id="rId21"/>
    <p:sldId id="273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D899FD-893F-405B-B50A-E0CFE059FA1C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84CB16-A78E-4A6F-AE3D-DBD257F061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899FD-893F-405B-B50A-E0CFE059FA1C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84CB16-A78E-4A6F-AE3D-DBD257F061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899FD-893F-405B-B50A-E0CFE059FA1C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84CB16-A78E-4A6F-AE3D-DBD257F061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899FD-893F-405B-B50A-E0CFE059FA1C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84CB16-A78E-4A6F-AE3D-DBD257F061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899FD-893F-405B-B50A-E0CFE059FA1C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84CB16-A78E-4A6F-AE3D-DBD257F061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899FD-893F-405B-B50A-E0CFE059FA1C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84CB16-A78E-4A6F-AE3D-DBD257F061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899FD-893F-405B-B50A-E0CFE059FA1C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84CB16-A78E-4A6F-AE3D-DBD257F061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899FD-893F-405B-B50A-E0CFE059FA1C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84CB16-A78E-4A6F-AE3D-DBD257F061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899FD-893F-405B-B50A-E0CFE059FA1C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84CB16-A78E-4A6F-AE3D-DBD257F061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D899FD-893F-405B-B50A-E0CFE059FA1C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84CB16-A78E-4A6F-AE3D-DBD257F061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D899FD-893F-405B-B50A-E0CFE059FA1C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84CB16-A78E-4A6F-AE3D-DBD257F061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D899FD-893F-405B-B50A-E0CFE059FA1C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484CB16-A78E-4A6F-AE3D-DBD257F061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Century" pitchFamily="18" charset="0"/>
              </a:rPr>
              <a:t>Сложноподчиненные предложения с придаточными определительными</a:t>
            </a:r>
            <a:endParaRPr lang="ru-RU" sz="3600" dirty="0">
              <a:solidFill>
                <a:srgbClr val="C00000"/>
              </a:solidFill>
              <a:latin typeface="Century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846640" cy="1329561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Урок-закрепление в 9 классе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latin typeface="Century" pitchFamily="18" charset="0"/>
              </a:rPr>
              <a:t>Канахина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 Г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.А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. 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МОУ средня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я школа №2 г. Малоярославца имени </a:t>
            </a:r>
            <a:r>
              <a:rPr lang="ru-RU" sz="2800" b="1" smtClean="0">
                <a:solidFill>
                  <a:srgbClr val="002060"/>
                </a:solidFill>
                <a:latin typeface="Century" pitchFamily="18" charset="0"/>
              </a:rPr>
              <a:t>А.Н.Радищева</a:t>
            </a:r>
            <a:r>
              <a:rPr lang="ru-RU" sz="2800" b="1" smtClean="0">
                <a:solidFill>
                  <a:srgbClr val="002060"/>
                </a:solidFill>
                <a:latin typeface="Century" pitchFamily="18" charset="0"/>
              </a:rPr>
              <a:t>»</a:t>
            </a:r>
            <a:endParaRPr lang="ru-RU" sz="2800" b="1" dirty="0" smtClean="0">
              <a:solidFill>
                <a:srgbClr val="002060"/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sz="4500" b="1" dirty="0" smtClean="0">
              <a:latin typeface="Century" pitchFamily="18" charset="0"/>
            </a:endParaRPr>
          </a:p>
          <a:p>
            <a:r>
              <a:rPr lang="ru-RU" sz="4500" b="1" dirty="0" smtClean="0">
                <a:latin typeface="Century" pitchFamily="18" charset="0"/>
              </a:rPr>
              <a:t>  </a:t>
            </a:r>
            <a:r>
              <a:rPr lang="ru-RU" sz="4500" dirty="0" smtClean="0">
                <a:latin typeface="Century" pitchFamily="18" charset="0"/>
              </a:rPr>
              <a:t>(1)Письме</a:t>
            </a:r>
            <a:r>
              <a:rPr lang="ru-RU" sz="4500" b="1" dirty="0" smtClean="0">
                <a:solidFill>
                  <a:srgbClr val="002060"/>
                </a:solidFill>
                <a:latin typeface="Century" pitchFamily="18" charset="0"/>
              </a:rPr>
              <a:t>нн</a:t>
            </a:r>
            <a:r>
              <a:rPr lang="ru-RU" sz="4500" dirty="0" smtClean="0">
                <a:latin typeface="Century" pitchFamily="18" charset="0"/>
              </a:rPr>
              <a:t>ая речь без знаков </a:t>
            </a:r>
            <a:r>
              <a:rPr lang="ru-RU" sz="4500" dirty="0" err="1" smtClean="0">
                <a:latin typeface="Century" pitchFamily="18" charset="0"/>
              </a:rPr>
              <a:t>пр</a:t>
            </a:r>
            <a:r>
              <a:rPr lang="ru-RU" sz="4500" b="1" dirty="0" err="1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4500" dirty="0" err="1" smtClean="0">
                <a:latin typeface="Century" pitchFamily="18" charset="0"/>
              </a:rPr>
              <a:t>пина</a:t>
            </a:r>
            <a:r>
              <a:rPr lang="ru-RU" sz="4500" dirty="0" smtClean="0">
                <a:latin typeface="Century" pitchFamily="18" charset="0"/>
              </a:rPr>
              <a:t>- </a:t>
            </a:r>
            <a:r>
              <a:rPr lang="ru-RU" sz="4500" dirty="0" err="1" smtClean="0">
                <a:latin typeface="Century" pitchFamily="18" charset="0"/>
              </a:rPr>
              <a:t>ния</a:t>
            </a:r>
            <a:r>
              <a:rPr lang="ru-RU" sz="4500" dirty="0" smtClean="0">
                <a:latin typeface="Century" pitchFamily="18" charset="0"/>
              </a:rPr>
              <a:t> трудна для пон</a:t>
            </a:r>
            <a:r>
              <a:rPr lang="ru-RU" sz="45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4500" dirty="0" smtClean="0">
                <a:latin typeface="Century" pitchFamily="18" charset="0"/>
              </a:rPr>
              <a:t>мания. (2)В начале прошлого века  подобные  трудности  в  пон</a:t>
            </a:r>
            <a:r>
              <a:rPr lang="ru-RU" sz="4500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4500" dirty="0" smtClean="0">
                <a:latin typeface="Century" pitchFamily="18" charset="0"/>
              </a:rPr>
              <a:t>мани</a:t>
            </a:r>
            <a:r>
              <a:rPr lang="ru-RU" sz="45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4500" dirty="0" smtClean="0">
                <a:latin typeface="Century" pitchFamily="18" charset="0"/>
              </a:rPr>
              <a:t> написа</a:t>
            </a:r>
            <a:r>
              <a:rPr lang="ru-RU" sz="4500" b="1" dirty="0" smtClean="0">
                <a:solidFill>
                  <a:srgbClr val="002060"/>
                </a:solidFill>
                <a:latin typeface="Century" pitchFamily="18" charset="0"/>
              </a:rPr>
              <a:t>нн</a:t>
            </a:r>
            <a:r>
              <a:rPr lang="ru-RU" sz="4500" dirty="0" smtClean="0">
                <a:latin typeface="Century" pitchFamily="18" charset="0"/>
              </a:rPr>
              <a:t>ого возн</a:t>
            </a:r>
            <a:r>
              <a:rPr lang="ru-RU" sz="4500" b="1" dirty="0" smtClean="0">
                <a:solidFill>
                  <a:srgbClr val="002060"/>
                </a:solidFill>
                <a:latin typeface="Century" pitchFamily="18" charset="0"/>
              </a:rPr>
              <a:t>и</a:t>
            </a:r>
            <a:r>
              <a:rPr lang="ru-RU" sz="4500" dirty="0" smtClean="0">
                <a:latin typeface="Century" pitchFamily="18" charset="0"/>
              </a:rPr>
              <a:t>кали довольно часто</a:t>
            </a:r>
            <a:r>
              <a:rPr lang="ru-RU" sz="3600" dirty="0" smtClean="0"/>
              <a:t> </a:t>
            </a:r>
            <a:r>
              <a:rPr lang="ru-RU" sz="4500" dirty="0" smtClean="0">
                <a:latin typeface="Century" pitchFamily="18" charset="0"/>
              </a:rPr>
              <a:t>так как знание </a:t>
            </a:r>
            <a:r>
              <a:rPr lang="ru-RU" sz="4500" dirty="0" err="1" smtClean="0">
                <a:latin typeface="Century" pitchFamily="18" charset="0"/>
              </a:rPr>
              <a:t>пунктуаци</a:t>
            </a:r>
            <a:r>
              <a:rPr lang="ru-RU" sz="4500" dirty="0" smtClean="0">
                <a:latin typeface="Century" pitchFamily="18" charset="0"/>
              </a:rPr>
              <a:t>-</a:t>
            </a:r>
          </a:p>
          <a:p>
            <a:pPr>
              <a:buNone/>
            </a:pPr>
            <a:r>
              <a:rPr lang="ru-RU" sz="4500" dirty="0" smtClean="0">
                <a:latin typeface="Century" pitchFamily="18" charset="0"/>
              </a:rPr>
              <a:t>  </a:t>
            </a:r>
            <a:r>
              <a:rPr lang="ru-RU" sz="4500" dirty="0" err="1" smtClean="0">
                <a:latin typeface="Century" pitchFamily="18" charset="0"/>
              </a:rPr>
              <a:t>о</a:t>
            </a:r>
            <a:r>
              <a:rPr lang="ru-RU" sz="4500" b="1" dirty="0" err="1" smtClean="0">
                <a:solidFill>
                  <a:srgbClr val="002060"/>
                </a:solidFill>
                <a:latin typeface="Century" pitchFamily="18" charset="0"/>
              </a:rPr>
              <a:t>нн</a:t>
            </a:r>
            <a:r>
              <a:rPr lang="ru-RU" sz="4500" dirty="0" err="1" smtClean="0">
                <a:latin typeface="Century" pitchFamily="18" charset="0"/>
              </a:rPr>
              <a:t>ых</a:t>
            </a:r>
            <a:r>
              <a:rPr lang="ru-RU" sz="4500" dirty="0" smtClean="0">
                <a:latin typeface="Century" pitchFamily="18" charset="0"/>
              </a:rPr>
              <a:t> правил н</a:t>
            </a:r>
            <a:r>
              <a:rPr lang="ru-RU" sz="45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4500" dirty="0" smtClean="0">
                <a:latin typeface="Century" pitchFamily="18" charset="0"/>
              </a:rPr>
              <a:t> сч</a:t>
            </a:r>
            <a:r>
              <a:rPr lang="ru-RU" sz="45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4500" dirty="0" smtClean="0">
                <a:latin typeface="Century" pitchFamily="18" charset="0"/>
              </a:rPr>
              <a:t>талось об</a:t>
            </a:r>
            <a:r>
              <a:rPr lang="ru-RU" sz="4500" b="1" dirty="0" smtClean="0">
                <a:solidFill>
                  <a:srgbClr val="C00000"/>
                </a:solidFill>
                <a:latin typeface="Century" pitchFamily="18" charset="0"/>
              </a:rPr>
              <a:t>я</a:t>
            </a:r>
            <a:r>
              <a:rPr lang="ru-RU" sz="4500" dirty="0" smtClean="0">
                <a:latin typeface="Century" pitchFamily="18" charset="0"/>
              </a:rPr>
              <a:t>зательным. </a:t>
            </a:r>
          </a:p>
          <a:p>
            <a:r>
              <a:rPr lang="ru-RU" sz="4500" dirty="0" smtClean="0">
                <a:latin typeface="Century" pitchFamily="18" charset="0"/>
              </a:rPr>
              <a:t>  (3)Об огромной роли ч</a:t>
            </a:r>
            <a:r>
              <a:rPr lang="ru-RU" sz="45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4500" dirty="0" smtClean="0">
                <a:latin typeface="Century" pitchFamily="18" charset="0"/>
              </a:rPr>
              <a:t>ткой ра</a:t>
            </a:r>
            <a:r>
              <a:rPr lang="ru-RU" sz="4500" b="1" dirty="0" smtClean="0">
                <a:solidFill>
                  <a:srgbClr val="002060"/>
                </a:solidFill>
                <a:latin typeface="Century" pitchFamily="18" charset="0"/>
              </a:rPr>
              <a:t>сс</a:t>
            </a:r>
            <a:r>
              <a:rPr lang="ru-RU" sz="4500" dirty="0" smtClean="0">
                <a:latin typeface="Century" pitchFamily="18" charset="0"/>
              </a:rPr>
              <a:t>тановки знаков ра</a:t>
            </a:r>
            <a:r>
              <a:rPr lang="ru-RU" sz="4500" b="1" dirty="0" smtClean="0">
                <a:solidFill>
                  <a:srgbClr val="002060"/>
                </a:solidFill>
                <a:latin typeface="Century" pitchFamily="18" charset="0"/>
              </a:rPr>
              <a:t>сс</a:t>
            </a:r>
            <a:r>
              <a:rPr lang="ru-RU" sz="4500" dirty="0" smtClean="0">
                <a:latin typeface="Century" pitchFamily="18" charset="0"/>
              </a:rPr>
              <a:t>казал К.Г.Паустовский в книг</a:t>
            </a:r>
            <a:r>
              <a:rPr lang="ru-RU" sz="45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</a:p>
          <a:p>
            <a:r>
              <a:rPr lang="ru-RU" sz="4500" dirty="0" smtClean="0">
                <a:latin typeface="Century" pitchFamily="18" charset="0"/>
              </a:rPr>
              <a:t>"Золотая роза".</a:t>
            </a:r>
          </a:p>
          <a:p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Расставить знаки препинания, графи-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чески их объяснить. Какие орфограммы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выделены?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sz="4000" dirty="0" smtClean="0"/>
          </a:p>
          <a:p>
            <a:r>
              <a:rPr lang="ru-RU" sz="4000" dirty="0" smtClean="0"/>
              <a:t>(</a:t>
            </a:r>
            <a:r>
              <a:rPr lang="ru-RU" sz="4000" dirty="0" smtClean="0">
                <a:latin typeface="Century" pitchFamily="18" charset="0"/>
              </a:rPr>
              <a:t>4)Писатель А.Соболев пр</a:t>
            </a:r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4000" dirty="0" smtClean="0">
                <a:latin typeface="Century" pitchFamily="18" charset="0"/>
              </a:rPr>
              <a:t>нес в редакцию газеты ра</a:t>
            </a:r>
            <a:r>
              <a:rPr lang="ru-RU" sz="4000" b="1" dirty="0" smtClean="0">
                <a:solidFill>
                  <a:srgbClr val="002060"/>
                </a:solidFill>
                <a:latin typeface="Century" pitchFamily="18" charset="0"/>
              </a:rPr>
              <a:t>сс</a:t>
            </a:r>
            <a:r>
              <a:rPr lang="ru-RU" sz="4000" dirty="0" smtClean="0">
                <a:latin typeface="Century" pitchFamily="18" charset="0"/>
              </a:rPr>
              <a:t>каз который был интересен по теме но написа</a:t>
            </a:r>
            <a:r>
              <a:rPr lang="ru-RU" sz="4000" b="1" dirty="0" smtClean="0">
                <a:solidFill>
                  <a:srgbClr val="002060"/>
                </a:solidFill>
                <a:latin typeface="Century" pitchFamily="18" charset="0"/>
              </a:rPr>
              <a:t>н </a:t>
            </a:r>
            <a:r>
              <a:rPr lang="ru-RU" sz="4000" dirty="0" smtClean="0">
                <a:latin typeface="Century" pitchFamily="18" charset="0"/>
              </a:rPr>
              <a:t>пута</a:t>
            </a:r>
            <a:r>
              <a:rPr lang="ru-RU" sz="4000" b="1" dirty="0" smtClean="0">
                <a:solidFill>
                  <a:srgbClr val="002060"/>
                </a:solidFill>
                <a:latin typeface="Century" pitchFamily="18" charset="0"/>
              </a:rPr>
              <a:t>н</a:t>
            </a:r>
            <a:r>
              <a:rPr lang="ru-RU" sz="4000" dirty="0" smtClean="0">
                <a:latin typeface="Century" pitchFamily="18" charset="0"/>
              </a:rPr>
              <a:t>ыми </a:t>
            </a:r>
            <a:r>
              <a:rPr lang="ru-RU" sz="4000" dirty="0" err="1" smtClean="0">
                <a:latin typeface="Century" pitchFamily="18" charset="0"/>
              </a:rPr>
              <a:t>раздерга</a:t>
            </a:r>
            <a:r>
              <a:rPr lang="ru-RU" sz="4000" b="1" dirty="0" err="1" smtClean="0">
                <a:solidFill>
                  <a:srgbClr val="002060"/>
                </a:solidFill>
                <a:latin typeface="Century" pitchFamily="18" charset="0"/>
              </a:rPr>
              <a:t>нн</a:t>
            </a:r>
            <a:r>
              <a:rPr lang="ru-RU" sz="4000" dirty="0" err="1" smtClean="0">
                <a:latin typeface="Century" pitchFamily="18" charset="0"/>
              </a:rPr>
              <a:t>ы</a:t>
            </a:r>
            <a:r>
              <a:rPr lang="ru-RU" sz="4000" dirty="0" smtClean="0">
                <a:latin typeface="Century" pitchFamily="18" charset="0"/>
              </a:rPr>
              <a:t>- ми фразами.  (5)Ко</a:t>
            </a:r>
            <a:r>
              <a:rPr lang="ru-RU" sz="4000" b="1" dirty="0" smtClean="0">
                <a:solidFill>
                  <a:srgbClr val="002060"/>
                </a:solidFill>
                <a:latin typeface="Century" pitchFamily="18" charset="0"/>
              </a:rPr>
              <a:t>рр</a:t>
            </a:r>
            <a:r>
              <a:rPr lang="ru-RU" sz="4000" dirty="0" smtClean="0">
                <a:latin typeface="Century" pitchFamily="18" charset="0"/>
              </a:rPr>
              <a:t>ектор </a:t>
            </a:r>
            <a:r>
              <a:rPr lang="ru-RU" sz="4000" dirty="0" err="1" smtClean="0">
                <a:latin typeface="Century" pitchFamily="18" charset="0"/>
              </a:rPr>
              <a:t>Благов</a:t>
            </a:r>
            <a:r>
              <a:rPr lang="ru-RU" sz="4000" dirty="0" smtClean="0">
                <a:latin typeface="Century" pitchFamily="18" charset="0"/>
              </a:rPr>
              <a:t> взялся править произведение н</a:t>
            </a:r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е </a:t>
            </a:r>
            <a:r>
              <a:rPr lang="ru-RU" sz="4000" dirty="0" smtClean="0">
                <a:latin typeface="Century" pitchFamily="18" charset="0"/>
              </a:rPr>
              <a:t>выбр</a:t>
            </a:r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4000" dirty="0" smtClean="0">
                <a:latin typeface="Century" pitchFamily="18" charset="0"/>
              </a:rPr>
              <a:t>сив и н</a:t>
            </a:r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</a:p>
          <a:p>
            <a:pPr>
              <a:buNone/>
            </a:pPr>
            <a:r>
              <a:rPr lang="ru-RU" sz="4000" dirty="0" smtClean="0">
                <a:latin typeface="Century" pitchFamily="18" charset="0"/>
              </a:rPr>
              <a:t>  вп</a:t>
            </a:r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4000" dirty="0" smtClean="0">
                <a:latin typeface="Century" pitchFamily="18" charset="0"/>
              </a:rPr>
              <a:t>сав н</a:t>
            </a:r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4000" dirty="0" smtClean="0">
                <a:latin typeface="Century" pitchFamily="18" charset="0"/>
              </a:rPr>
              <a:t> одного слова.(6)Такое чуде</a:t>
            </a:r>
            <a:r>
              <a:rPr lang="ru-RU" sz="4000" b="1" dirty="0" smtClean="0">
                <a:solidFill>
                  <a:srgbClr val="002060"/>
                </a:solidFill>
                <a:latin typeface="Century" pitchFamily="18" charset="0"/>
              </a:rPr>
              <a:t>сн</a:t>
            </a:r>
            <a:r>
              <a:rPr lang="ru-RU" sz="4000" dirty="0" smtClean="0">
                <a:latin typeface="Century" pitchFamily="18" charset="0"/>
              </a:rPr>
              <a:t>ое пр</a:t>
            </a:r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4000" dirty="0" smtClean="0">
                <a:latin typeface="Century" pitchFamily="18" charset="0"/>
              </a:rPr>
              <a:t>вращение с текстом произошло только потому что ко</a:t>
            </a:r>
            <a:r>
              <a:rPr lang="ru-RU" sz="4000" b="1" dirty="0" smtClean="0">
                <a:solidFill>
                  <a:srgbClr val="002060"/>
                </a:solidFill>
                <a:latin typeface="Century" pitchFamily="18" charset="0"/>
              </a:rPr>
              <a:t>рр</a:t>
            </a:r>
            <a:r>
              <a:rPr lang="ru-RU" sz="4000" dirty="0" smtClean="0">
                <a:latin typeface="Century" pitchFamily="18" charset="0"/>
              </a:rPr>
              <a:t>ектор правильно </a:t>
            </a:r>
            <a:r>
              <a:rPr lang="ru-RU" sz="4000" dirty="0" err="1" smtClean="0">
                <a:latin typeface="Century" pitchFamily="18" charset="0"/>
              </a:rPr>
              <a:t>ра</a:t>
            </a:r>
            <a:r>
              <a:rPr lang="ru-RU" sz="4000" b="1" dirty="0" err="1" smtClean="0">
                <a:solidFill>
                  <a:srgbClr val="002060"/>
                </a:solidFill>
                <a:latin typeface="Century" pitchFamily="18" charset="0"/>
              </a:rPr>
              <a:t>сс</a:t>
            </a:r>
            <a:r>
              <a:rPr lang="ru-RU" sz="4000" dirty="0" err="1" smtClean="0">
                <a:latin typeface="Century" pitchFamily="18" charset="0"/>
              </a:rPr>
              <a:t>та</a:t>
            </a:r>
            <a:r>
              <a:rPr lang="ru-RU" sz="4000" dirty="0" smtClean="0">
                <a:latin typeface="Century" pitchFamily="18" charset="0"/>
              </a:rPr>
              <a:t>- вил знаки пр</a:t>
            </a:r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4000" dirty="0" smtClean="0">
                <a:latin typeface="Century" pitchFamily="18" charset="0"/>
              </a:rPr>
              <a:t>пинания разбил его на </a:t>
            </a:r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4000" dirty="0" smtClean="0">
                <a:latin typeface="Century" pitchFamily="18" charset="0"/>
              </a:rPr>
              <a:t>бзацы.</a:t>
            </a:r>
          </a:p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ru-RU" sz="3000" dirty="0" smtClean="0"/>
          </a:p>
          <a:p>
            <a:r>
              <a:rPr lang="ru-RU" sz="3000" dirty="0" smtClean="0">
                <a:latin typeface="Century" pitchFamily="18" charset="0"/>
              </a:rPr>
              <a:t>  (7)Без умения ставить знаки препинания невозможно  овл</a:t>
            </a:r>
            <a:r>
              <a:rPr lang="ru-RU" sz="30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3000" dirty="0" smtClean="0">
                <a:latin typeface="Century" pitchFamily="18" charset="0"/>
              </a:rPr>
              <a:t>деть письме</a:t>
            </a:r>
            <a:r>
              <a:rPr lang="ru-RU" sz="3000" b="1" dirty="0" smtClean="0">
                <a:solidFill>
                  <a:srgbClr val="002060"/>
                </a:solidFill>
                <a:latin typeface="Century" pitchFamily="18" charset="0"/>
              </a:rPr>
              <a:t>нн</a:t>
            </a:r>
            <a:r>
              <a:rPr lang="ru-RU" sz="3000" dirty="0" smtClean="0">
                <a:latin typeface="Century" pitchFamily="18" charset="0"/>
              </a:rPr>
              <a:t>ой речью</a:t>
            </a:r>
          </a:p>
          <a:p>
            <a:pPr>
              <a:buNone/>
            </a:pPr>
            <a:r>
              <a:rPr lang="ru-RU" sz="3000" dirty="0" smtClean="0">
                <a:latin typeface="Century" pitchFamily="18" charset="0"/>
              </a:rPr>
              <a:t>  в целом поэтому так важно знать </a:t>
            </a:r>
            <a:r>
              <a:rPr lang="ru-RU" sz="3000" dirty="0" err="1" smtClean="0">
                <a:latin typeface="Century" pitchFamily="18" charset="0"/>
              </a:rPr>
              <a:t>пунктуа-цию</a:t>
            </a:r>
            <a:r>
              <a:rPr lang="ru-RU" sz="3000" dirty="0" smtClean="0">
                <a:latin typeface="Century" pitchFamily="18" charset="0"/>
              </a:rPr>
              <a:t> - раздел язык</a:t>
            </a:r>
            <a:r>
              <a:rPr lang="ru-RU" sz="30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3000" dirty="0" smtClean="0">
                <a:latin typeface="Century" pitchFamily="18" charset="0"/>
              </a:rPr>
              <a:t>знания в котором ра</a:t>
            </a:r>
            <a:r>
              <a:rPr lang="ru-RU" sz="3000" b="1" dirty="0" smtClean="0">
                <a:solidFill>
                  <a:srgbClr val="002060"/>
                </a:solidFill>
                <a:latin typeface="Century" pitchFamily="18" charset="0"/>
              </a:rPr>
              <a:t>с</a:t>
            </a:r>
            <a:r>
              <a:rPr lang="ru-RU" sz="3000" dirty="0" smtClean="0">
                <a:latin typeface="Century" pitchFamily="18" charset="0"/>
              </a:rPr>
              <a:t>- </a:t>
            </a:r>
            <a:r>
              <a:rPr lang="ru-RU" sz="3000" b="1" dirty="0" smtClean="0">
                <a:solidFill>
                  <a:srgbClr val="002060"/>
                </a:solidFill>
                <a:latin typeface="Century" pitchFamily="18" charset="0"/>
              </a:rPr>
              <a:t>с</a:t>
            </a:r>
            <a:r>
              <a:rPr lang="ru-RU" sz="3000" dirty="0" smtClean="0">
                <a:latin typeface="Century" pitchFamily="18" charset="0"/>
              </a:rPr>
              <a:t>казывается об их употр</a:t>
            </a:r>
            <a:r>
              <a:rPr lang="ru-RU" sz="30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3000" dirty="0" smtClean="0">
                <a:latin typeface="Century" pitchFamily="18" charset="0"/>
              </a:rPr>
              <a:t>блени</a:t>
            </a:r>
            <a:r>
              <a:rPr lang="ru-RU" sz="30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3000" dirty="0" smtClean="0">
                <a:latin typeface="Century" pitchFamily="18" charset="0"/>
              </a:rPr>
              <a:t>. (8) Знаки  препинания твердо держат текст и не да-</a:t>
            </a:r>
          </a:p>
          <a:p>
            <a:r>
              <a:rPr lang="ru-RU" sz="3000" dirty="0" smtClean="0">
                <a:latin typeface="Century" pitchFamily="18" charset="0"/>
              </a:rPr>
              <a:t>ют ему ра</a:t>
            </a:r>
            <a:r>
              <a:rPr lang="ru-RU" sz="3000" b="1" dirty="0" smtClean="0">
                <a:solidFill>
                  <a:srgbClr val="002060"/>
                </a:solidFill>
                <a:latin typeface="Century" pitchFamily="18" charset="0"/>
              </a:rPr>
              <a:t>сс</a:t>
            </a:r>
            <a:r>
              <a:rPr lang="ru-RU" sz="3000" dirty="0" smtClean="0">
                <a:latin typeface="Century" pitchFamily="18" charset="0"/>
              </a:rPr>
              <a:t>ыпаться  писал К. Паустовский.</a:t>
            </a:r>
          </a:p>
          <a:p>
            <a:r>
              <a:rPr lang="ru-RU" sz="3000" dirty="0" smtClean="0">
                <a:latin typeface="Century" pitchFamily="18" charset="0"/>
              </a:rPr>
              <a:t>             ( По Г.Г. </a:t>
            </a:r>
            <a:r>
              <a:rPr lang="ru-RU" sz="3000" dirty="0" err="1" smtClean="0">
                <a:latin typeface="Century" pitchFamily="18" charset="0"/>
              </a:rPr>
              <a:t>Граник</a:t>
            </a:r>
            <a:r>
              <a:rPr lang="ru-RU" sz="3000" dirty="0" smtClean="0">
                <a:latin typeface="Century" pitchFamily="18" charset="0"/>
              </a:rPr>
              <a:t>, С.М. Бондаренко)</a:t>
            </a:r>
          </a:p>
          <a:p>
            <a:endParaRPr lang="ru-RU" sz="30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Century" pitchFamily="18" charset="0"/>
              </a:rPr>
              <a:t>1. Деревья, возле 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которых</a:t>
            </a:r>
            <a:r>
              <a:rPr lang="ru-RU" sz="2800" b="1" dirty="0" smtClean="0">
                <a:latin typeface="Century" pitchFamily="18" charset="0"/>
              </a:rPr>
              <a:t> мы расположи-</a:t>
            </a:r>
          </a:p>
          <a:p>
            <a:r>
              <a:rPr lang="ru-RU" sz="2800" b="1" dirty="0" err="1" smtClean="0">
                <a:latin typeface="Century" pitchFamily="18" charset="0"/>
              </a:rPr>
              <a:t>лись</a:t>
            </a:r>
            <a:r>
              <a:rPr lang="ru-RU" sz="2800" b="1" dirty="0" smtClean="0">
                <a:latin typeface="Century" pitchFamily="18" charset="0"/>
              </a:rPr>
              <a:t>, одиноко возвышались среди открыто-</a:t>
            </a:r>
          </a:p>
          <a:p>
            <a:r>
              <a:rPr lang="ru-RU" sz="2800" b="1" dirty="0" smtClean="0">
                <a:latin typeface="Century" pitchFamily="18" charset="0"/>
              </a:rPr>
              <a:t>го поля, 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которое</a:t>
            </a:r>
            <a:r>
              <a:rPr lang="ru-RU" sz="2800" b="1" dirty="0" smtClean="0">
                <a:latin typeface="Century" pitchFamily="18" charset="0"/>
              </a:rPr>
              <a:t> было засеяно рожью и </a:t>
            </a:r>
          </a:p>
          <a:p>
            <a:r>
              <a:rPr lang="ru-RU" sz="2800" b="1" dirty="0" smtClean="0">
                <a:latin typeface="Century" pitchFamily="18" charset="0"/>
              </a:rPr>
              <a:t>гречихой. </a:t>
            </a:r>
          </a:p>
          <a:p>
            <a:endParaRPr lang="ru-RU" sz="2800" b="1" dirty="0" smtClean="0">
              <a:latin typeface="Century" pitchFamily="18" charset="0"/>
            </a:endParaRPr>
          </a:p>
          <a:p>
            <a:r>
              <a:rPr lang="ru-RU" sz="2800" b="1" dirty="0" smtClean="0">
                <a:latin typeface="Century" pitchFamily="18" charset="0"/>
              </a:rPr>
              <a:t>Деревья</a:t>
            </a:r>
            <a:r>
              <a:rPr lang="ru-RU" sz="2800" b="1" dirty="0" smtClean="0">
                <a:solidFill>
                  <a:srgbClr val="FF0000"/>
                </a:solidFill>
                <a:latin typeface="Century" pitchFamily="18" charset="0"/>
              </a:rPr>
              <a:t>,</a:t>
            </a:r>
            <a:r>
              <a:rPr lang="ru-RU" sz="2800" b="1" dirty="0" smtClean="0">
                <a:latin typeface="Century" pitchFamily="18" charset="0"/>
              </a:rPr>
              <a:t> возле 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которых</a:t>
            </a:r>
            <a:r>
              <a:rPr lang="ru-RU" sz="2800" b="1" dirty="0" smtClean="0">
                <a:latin typeface="Century" pitchFamily="18" charset="0"/>
              </a:rPr>
              <a:t> мы расположились</a:t>
            </a:r>
            <a:r>
              <a:rPr lang="ru-RU" sz="2800" b="1" dirty="0" smtClean="0">
                <a:solidFill>
                  <a:srgbClr val="FF0000"/>
                </a:solidFill>
                <a:latin typeface="Century" pitchFamily="18" charset="0"/>
              </a:rPr>
              <a:t>,</a:t>
            </a:r>
          </a:p>
          <a:p>
            <a:r>
              <a:rPr lang="ru-RU" sz="2800" b="1" dirty="0" smtClean="0">
                <a:latin typeface="Century" pitchFamily="18" charset="0"/>
              </a:rPr>
              <a:t>одиноко возвышались среди открытого по-</a:t>
            </a:r>
          </a:p>
          <a:p>
            <a:r>
              <a:rPr lang="ru-RU" sz="2800" b="1" dirty="0" smtClean="0">
                <a:latin typeface="Century" pitchFamily="18" charset="0"/>
              </a:rPr>
              <a:t>ля</a:t>
            </a:r>
            <a:r>
              <a:rPr lang="ru-RU" sz="2800" b="1" dirty="0" smtClean="0">
                <a:solidFill>
                  <a:srgbClr val="FF0000"/>
                </a:solidFill>
                <a:latin typeface="Century" pitchFamily="18" charset="0"/>
              </a:rPr>
              <a:t>, </a:t>
            </a:r>
            <a:r>
              <a:rPr lang="ru-RU" sz="2800" b="1" dirty="0" smtClean="0">
                <a:latin typeface="Century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засеянн</a:t>
            </a:r>
            <a:r>
              <a:rPr lang="ru-RU" sz="2800" b="1" dirty="0" smtClean="0">
                <a:solidFill>
                  <a:srgbClr val="FF0000"/>
                </a:solidFill>
                <a:latin typeface="Century" pitchFamily="18" charset="0"/>
              </a:rPr>
              <a:t>ого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 рожью и гречихой</a:t>
            </a:r>
            <a:r>
              <a:rPr lang="ru-RU" sz="2800" b="1" dirty="0" smtClean="0">
                <a:latin typeface="Century" pitchFamily="18" charset="0"/>
              </a:rPr>
              <a:t>.</a:t>
            </a:r>
            <a:endParaRPr lang="ru-RU" sz="2800" b="1" dirty="0">
              <a:latin typeface="Century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Устранить речевые недочеты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800" b="1" dirty="0" smtClean="0">
                <a:latin typeface="Century" pitchFamily="18" charset="0"/>
              </a:rPr>
              <a:t>2.Мы въехали в поселок, 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который</a:t>
            </a:r>
            <a:r>
              <a:rPr lang="ru-RU" sz="2800" b="1" dirty="0" smtClean="0">
                <a:latin typeface="Century" pitchFamily="18" charset="0"/>
              </a:rPr>
              <a:t> находил-</a:t>
            </a:r>
          </a:p>
          <a:p>
            <a:r>
              <a:rPr lang="ru-RU" sz="2800" b="1" dirty="0" err="1" smtClean="0">
                <a:latin typeface="Century" pitchFamily="18" charset="0"/>
              </a:rPr>
              <a:t>ся</a:t>
            </a:r>
            <a:r>
              <a:rPr lang="ru-RU" sz="2800" b="1" dirty="0" smtClean="0">
                <a:latin typeface="Century" pitchFamily="18" charset="0"/>
              </a:rPr>
              <a:t> в лощине, 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которая</a:t>
            </a:r>
            <a:r>
              <a:rPr lang="ru-RU" sz="2800" b="1" dirty="0" smtClean="0">
                <a:latin typeface="Century" pitchFamily="18" charset="0"/>
              </a:rPr>
              <a:t> начиналась сразу за</a:t>
            </a:r>
          </a:p>
          <a:p>
            <a:r>
              <a:rPr lang="ru-RU" sz="2800" b="1" dirty="0" smtClean="0">
                <a:latin typeface="Century" pitchFamily="18" charset="0"/>
              </a:rPr>
              <a:t>лесом.</a:t>
            </a:r>
          </a:p>
          <a:p>
            <a:endParaRPr lang="ru-RU" sz="2800" b="1" dirty="0" smtClean="0">
              <a:latin typeface="Century" pitchFamily="18" charset="0"/>
            </a:endParaRPr>
          </a:p>
          <a:p>
            <a:r>
              <a:rPr lang="ru-RU" sz="2800" b="1" dirty="0" smtClean="0">
                <a:latin typeface="Century" pitchFamily="18" charset="0"/>
              </a:rPr>
              <a:t>Мы въехали в поселок</a:t>
            </a:r>
            <a:r>
              <a:rPr lang="ru-RU" sz="2800" b="1" dirty="0" smtClean="0">
                <a:solidFill>
                  <a:srgbClr val="FF0000"/>
                </a:solidFill>
                <a:latin typeface="Century" pitchFamily="18" charset="0"/>
              </a:rPr>
              <a:t>,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надивш</a:t>
            </a:r>
            <a:r>
              <a:rPr lang="ru-RU" sz="2800" b="1" dirty="0" err="1" smtClean="0">
                <a:solidFill>
                  <a:srgbClr val="C00000"/>
                </a:solidFill>
                <a:latin typeface="Century" pitchFamily="18" charset="0"/>
              </a:rPr>
              <a:t>ий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ся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 в лощи-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не</a:t>
            </a:r>
            <a:r>
              <a:rPr lang="ru-RU" sz="2800" b="1" dirty="0" smtClean="0">
                <a:solidFill>
                  <a:srgbClr val="FF0000"/>
                </a:solidFill>
                <a:latin typeface="Century" pitchFamily="18" charset="0"/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которая</a:t>
            </a:r>
            <a:r>
              <a:rPr lang="ru-RU" sz="2800" b="1" dirty="0" smtClean="0">
                <a:latin typeface="Century" pitchFamily="18" charset="0"/>
              </a:rPr>
              <a:t> начиналась сразу за лесом.</a:t>
            </a:r>
          </a:p>
          <a:p>
            <a:r>
              <a:rPr lang="ru-RU" sz="2800" b="1" dirty="0" smtClean="0">
                <a:latin typeface="Century" pitchFamily="18" charset="0"/>
              </a:rPr>
              <a:t>Мы въехали в поселок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,</a:t>
            </a:r>
            <a:r>
              <a:rPr lang="ru-RU" sz="2800" b="1" dirty="0" smtClean="0">
                <a:latin typeface="Century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который</a:t>
            </a:r>
            <a:r>
              <a:rPr lang="ru-RU" sz="2800" b="1" dirty="0" smtClean="0">
                <a:latin typeface="Century" pitchFamily="18" charset="0"/>
              </a:rPr>
              <a:t> находился в лощине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,</a:t>
            </a:r>
            <a:r>
              <a:rPr lang="ru-RU" sz="2800" b="1" dirty="0" smtClean="0">
                <a:latin typeface="Century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начинавш</a:t>
            </a:r>
            <a:r>
              <a:rPr lang="ru-RU" sz="2800" b="1" dirty="0" smtClean="0">
                <a:solidFill>
                  <a:srgbClr val="FF0000"/>
                </a:solidFill>
                <a:latin typeface="Century" pitchFamily="18" charset="0"/>
              </a:rPr>
              <a:t>ей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ся сразу за лесом</a:t>
            </a:r>
            <a:r>
              <a:rPr lang="ru-RU" sz="2800" b="1" dirty="0" smtClean="0">
                <a:latin typeface="Century" pitchFamily="18" charset="0"/>
              </a:rPr>
              <a:t>.</a:t>
            </a:r>
            <a:endParaRPr lang="ru-RU" sz="2800" b="1" dirty="0">
              <a:latin typeface="Century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Century" pitchFamily="18" charset="0"/>
              </a:rPr>
              <a:t>3.На столе стоял букет роз, аромат 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которых</a:t>
            </a:r>
          </a:p>
          <a:p>
            <a:r>
              <a:rPr lang="ru-RU" sz="2800" b="1" dirty="0" smtClean="0">
                <a:latin typeface="Century" pitchFamily="18" charset="0"/>
              </a:rPr>
              <a:t>наполнял комнату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, которая </a:t>
            </a:r>
            <a:r>
              <a:rPr lang="ru-RU" sz="2800" b="1" dirty="0" smtClean="0">
                <a:latin typeface="Century" pitchFamily="18" charset="0"/>
              </a:rPr>
              <a:t>имела </a:t>
            </a:r>
            <a:r>
              <a:rPr lang="ru-RU" sz="2800" b="1" dirty="0" err="1" smtClean="0">
                <a:latin typeface="Century" pitchFamily="18" charset="0"/>
              </a:rPr>
              <a:t>празд</a:t>
            </a:r>
            <a:r>
              <a:rPr lang="ru-RU" sz="2800" b="1" dirty="0" smtClean="0">
                <a:latin typeface="Century" pitchFamily="18" charset="0"/>
              </a:rPr>
              <a:t>-</a:t>
            </a:r>
          </a:p>
          <a:p>
            <a:r>
              <a:rPr lang="ru-RU" sz="2800" b="1" dirty="0" err="1" smtClean="0">
                <a:latin typeface="Century" pitchFamily="18" charset="0"/>
              </a:rPr>
              <a:t>ничный</a:t>
            </a:r>
            <a:r>
              <a:rPr lang="ru-RU" sz="2800" b="1" dirty="0" smtClean="0">
                <a:latin typeface="Century" pitchFamily="18" charset="0"/>
              </a:rPr>
              <a:t> вид.</a:t>
            </a:r>
          </a:p>
          <a:p>
            <a:pPr>
              <a:buNone/>
            </a:pPr>
            <a:r>
              <a:rPr lang="ru-RU" sz="2800" b="1" dirty="0" smtClean="0">
                <a:latin typeface="Century" pitchFamily="18" charset="0"/>
              </a:rPr>
              <a:t>   На столе стоял букет роз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,</a:t>
            </a:r>
            <a:r>
              <a:rPr lang="ru-RU" sz="2800" b="1" dirty="0" smtClean="0">
                <a:latin typeface="Century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наполнявш</a:t>
            </a:r>
            <a:r>
              <a:rPr lang="ru-RU" sz="2800" b="1" dirty="0" smtClean="0">
                <a:solidFill>
                  <a:srgbClr val="FF0000"/>
                </a:solidFill>
                <a:latin typeface="Century" pitchFamily="18" charset="0"/>
              </a:rPr>
              <a:t>их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ароматом комнату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,</a:t>
            </a:r>
            <a:r>
              <a:rPr lang="ru-RU" sz="2800" b="1" dirty="0" smtClean="0">
                <a:latin typeface="Century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которая</a:t>
            </a:r>
            <a:r>
              <a:rPr lang="ru-RU" sz="2800" b="1" dirty="0" smtClean="0">
                <a:latin typeface="Century" pitchFamily="18" charset="0"/>
              </a:rPr>
              <a:t> имела </a:t>
            </a:r>
            <a:r>
              <a:rPr lang="ru-RU" sz="2800" b="1" dirty="0" err="1" smtClean="0">
                <a:latin typeface="Century" pitchFamily="18" charset="0"/>
              </a:rPr>
              <a:t>праздич</a:t>
            </a:r>
            <a:r>
              <a:rPr lang="ru-RU" sz="2800" b="1" dirty="0" smtClean="0">
                <a:latin typeface="Century" pitchFamily="18" charset="0"/>
              </a:rPr>
              <a:t>-</a:t>
            </a:r>
          </a:p>
          <a:p>
            <a:r>
              <a:rPr lang="ru-RU" sz="2800" b="1" dirty="0" err="1" smtClean="0">
                <a:latin typeface="Century" pitchFamily="18" charset="0"/>
              </a:rPr>
              <a:t>ный</a:t>
            </a:r>
            <a:r>
              <a:rPr lang="ru-RU" sz="2800" b="1" dirty="0" smtClean="0">
                <a:latin typeface="Century" pitchFamily="18" charset="0"/>
              </a:rPr>
              <a:t> вид.</a:t>
            </a:r>
          </a:p>
          <a:p>
            <a:r>
              <a:rPr lang="ru-RU" sz="2800" b="1" dirty="0" smtClean="0">
                <a:latin typeface="Century" pitchFamily="18" charset="0"/>
              </a:rPr>
              <a:t>На столе стоял букет роз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,</a:t>
            </a:r>
            <a:r>
              <a:rPr lang="ru-RU" sz="2800" b="1" dirty="0" smtClean="0">
                <a:latin typeface="Century" pitchFamily="18" charset="0"/>
              </a:rPr>
              <a:t> аромат 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которых</a:t>
            </a:r>
          </a:p>
          <a:p>
            <a:r>
              <a:rPr lang="ru-RU" sz="2800" b="1" dirty="0" smtClean="0">
                <a:latin typeface="Century" pitchFamily="18" charset="0"/>
              </a:rPr>
              <a:t>наполнял комнату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,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имевш</a:t>
            </a:r>
            <a:r>
              <a:rPr lang="ru-RU" sz="2800" b="1" dirty="0" smtClean="0">
                <a:solidFill>
                  <a:srgbClr val="FF0000"/>
                </a:solidFill>
                <a:latin typeface="Century" pitchFamily="18" charset="0"/>
              </a:rPr>
              <a:t>ую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праздничный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вид.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  <a:latin typeface="Century" pitchFamily="18" charset="0"/>
              </a:rPr>
              <a:t>ТЕКСТ –</a:t>
            </a:r>
            <a:r>
              <a:rPr lang="ru-RU" sz="2400" b="1" dirty="0" smtClean="0">
                <a:latin typeface="Century" pitchFamily="18" charset="0"/>
              </a:rPr>
              <a:t> от </a:t>
            </a:r>
            <a:r>
              <a:rPr lang="ru-RU" sz="2400" b="1" dirty="0" err="1" smtClean="0">
                <a:latin typeface="Century" pitchFamily="18" charset="0"/>
              </a:rPr>
              <a:t>лат.textus</a:t>
            </a:r>
            <a:r>
              <a:rPr lang="ru-RU" sz="2400" b="1" dirty="0" smtClean="0">
                <a:latin typeface="Century" pitchFamily="18" charset="0"/>
              </a:rPr>
              <a:t> -«ткань», «словесное</a:t>
            </a:r>
          </a:p>
          <a:p>
            <a:r>
              <a:rPr lang="ru-RU" sz="2400" dirty="0" smtClean="0">
                <a:latin typeface="Century" pitchFamily="18" charset="0"/>
              </a:rPr>
              <a:t>единство»</a:t>
            </a:r>
          </a:p>
          <a:p>
            <a:r>
              <a:rPr lang="ru-RU" sz="2400" b="1" dirty="0" smtClean="0">
                <a:latin typeface="Century" pitchFamily="18" charset="0"/>
              </a:rPr>
              <a:t>1.Тематическое единство предложений.</a:t>
            </a:r>
          </a:p>
          <a:p>
            <a:r>
              <a:rPr lang="ru-RU" sz="2400" b="1" dirty="0" smtClean="0">
                <a:latin typeface="Century" pitchFamily="18" charset="0"/>
              </a:rPr>
              <a:t>2.Смысловое единство предложений.</a:t>
            </a:r>
          </a:p>
          <a:p>
            <a:r>
              <a:rPr lang="ru-RU" sz="2400" b="1" dirty="0" smtClean="0">
                <a:latin typeface="Century" pitchFamily="18" charset="0"/>
              </a:rPr>
              <a:t>3.Способы связи между предложениями.</a:t>
            </a:r>
          </a:p>
          <a:p>
            <a:r>
              <a:rPr lang="ru-RU" sz="2400" b="1" dirty="0" smtClean="0">
                <a:latin typeface="Century" pitchFamily="18" charset="0"/>
              </a:rPr>
              <a:t>4.Стиль речи.</a:t>
            </a:r>
          </a:p>
          <a:p>
            <a:r>
              <a:rPr lang="ru-RU" sz="2400" b="1" dirty="0" smtClean="0">
                <a:latin typeface="Century" pitchFamily="18" charset="0"/>
              </a:rPr>
              <a:t>5.Тип текста(речи).</a:t>
            </a:r>
          </a:p>
          <a:p>
            <a:r>
              <a:rPr lang="ru-RU" sz="2400" b="1" dirty="0" smtClean="0">
                <a:latin typeface="Century" pitchFamily="18" charset="0"/>
              </a:rPr>
              <a:t>6.Текст можно озаглавить.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Работа над лингвистическим сочинением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« Зачем нужны запятые?»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  <a:latin typeface="Century" pitchFamily="18" charset="0"/>
              </a:rPr>
              <a:t>РАССУЖДЕНИЕ</a:t>
            </a:r>
          </a:p>
          <a:p>
            <a:r>
              <a:rPr lang="ru-RU" sz="2400" b="1" dirty="0" smtClean="0">
                <a:latin typeface="Century" pitchFamily="18" charset="0"/>
              </a:rPr>
              <a:t>1)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вопрос</a:t>
            </a:r>
            <a:r>
              <a:rPr lang="ru-RU" sz="2400" b="1" dirty="0" smtClean="0">
                <a:latin typeface="Century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почему?  зачем?</a:t>
            </a:r>
          </a:p>
          <a:p>
            <a:r>
              <a:rPr lang="ru-RU" sz="2400" dirty="0" smtClean="0">
                <a:latin typeface="Century" pitchFamily="18" charset="0"/>
              </a:rPr>
              <a:t>объяснение </a:t>
            </a:r>
            <a:r>
              <a:rPr lang="ru-RU" sz="2400" dirty="0" err="1" smtClean="0">
                <a:latin typeface="Century" pitchFamily="18" charset="0"/>
              </a:rPr>
              <a:t>фактов,событий</a:t>
            </a:r>
            <a:r>
              <a:rPr lang="ru-RU" sz="2400" dirty="0" smtClean="0">
                <a:latin typeface="Century" pitchFamily="18" charset="0"/>
              </a:rPr>
              <a:t> с указанием</a:t>
            </a:r>
          </a:p>
          <a:p>
            <a:r>
              <a:rPr lang="ru-RU" sz="2400" dirty="0" smtClean="0">
                <a:latin typeface="Century" pitchFamily="18" charset="0"/>
              </a:rPr>
              <a:t>причинно-следственных связей;</a:t>
            </a:r>
          </a:p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2)композиция: </a:t>
            </a:r>
          </a:p>
          <a:p>
            <a:r>
              <a:rPr lang="ru-RU" sz="2400" dirty="0" smtClean="0">
                <a:latin typeface="Century" pitchFamily="18" charset="0"/>
              </a:rPr>
              <a:t>-тезис;</a:t>
            </a:r>
          </a:p>
          <a:p>
            <a:r>
              <a:rPr lang="ru-RU" sz="2400" dirty="0" smtClean="0">
                <a:latin typeface="Century" pitchFamily="18" charset="0"/>
              </a:rPr>
              <a:t>-доказательства;</a:t>
            </a:r>
          </a:p>
          <a:p>
            <a:r>
              <a:rPr lang="ru-RU" sz="2400" dirty="0" smtClean="0">
                <a:latin typeface="Century" pitchFamily="18" charset="0"/>
              </a:rPr>
              <a:t>-вывод;</a:t>
            </a:r>
          </a:p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3)связь предложений:</a:t>
            </a:r>
          </a:p>
          <a:p>
            <a:r>
              <a:rPr lang="ru-RU" sz="2400" dirty="0" smtClean="0">
                <a:latin typeface="Century" pitchFamily="18" charset="0"/>
              </a:rPr>
              <a:t>    цепная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Century" pitchFamily="18" charset="0"/>
              </a:rPr>
              <a:t>1.Обращение к тексту </a:t>
            </a:r>
            <a:r>
              <a:rPr lang="ru-RU" sz="2800" dirty="0" err="1" smtClean="0">
                <a:latin typeface="Century" pitchFamily="18" charset="0"/>
              </a:rPr>
              <a:t>Г.Г.Граник</a:t>
            </a:r>
            <a:r>
              <a:rPr lang="ru-RU" sz="2800" dirty="0" smtClean="0">
                <a:latin typeface="Century" pitchFamily="18" charset="0"/>
              </a:rPr>
              <a:t> и С.М.Бондаренко.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Определите тему данного</a:t>
            </a: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текста.</a:t>
            </a:r>
          </a:p>
          <a:p>
            <a:pPr>
              <a:buNone/>
            </a:pPr>
            <a:r>
              <a:rPr lang="ru-RU" sz="2800" dirty="0" smtClean="0">
                <a:latin typeface="Century" pitchFamily="18" charset="0"/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latin typeface="Century" pitchFamily="18" charset="0"/>
              </a:rPr>
              <a:t>Тема</a:t>
            </a:r>
            <a:r>
              <a:rPr lang="ru-RU" sz="2800" dirty="0" smtClean="0">
                <a:latin typeface="Century" pitchFamily="18" charset="0"/>
              </a:rPr>
              <a:t> текста – </a:t>
            </a:r>
            <a:r>
              <a:rPr lang="ru-RU" sz="2800" dirty="0" smtClean="0">
                <a:solidFill>
                  <a:srgbClr val="002060"/>
                </a:solidFill>
                <a:latin typeface="Century" pitchFamily="18" charset="0"/>
              </a:rPr>
              <a:t>роль знаков препинания в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Century" pitchFamily="18" charset="0"/>
              </a:rPr>
              <a:t>письменной речи.</a:t>
            </a: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2.Какова основная мысль текста</a:t>
            </a:r>
            <a:r>
              <a:rPr lang="ru-RU" sz="2800" dirty="0" smtClean="0">
                <a:latin typeface="Century" pitchFamily="18" charset="0"/>
              </a:rPr>
              <a:t>?</a:t>
            </a:r>
          </a:p>
          <a:p>
            <a:r>
              <a:rPr lang="ru-RU" sz="2800" dirty="0" smtClean="0">
                <a:latin typeface="Century" pitchFamily="18" charset="0"/>
              </a:rPr>
              <a:t>Знаки препинания </a:t>
            </a:r>
            <a:r>
              <a:rPr lang="ru-RU" sz="2800" dirty="0" smtClean="0">
                <a:solidFill>
                  <a:srgbClr val="002060"/>
                </a:solidFill>
                <a:latin typeface="Century" pitchFamily="18" charset="0"/>
              </a:rPr>
              <a:t>помогают</a:t>
            </a:r>
            <a:r>
              <a:rPr lang="ru-RU" sz="2800" dirty="0" smtClean="0">
                <a:latin typeface="Century" pitchFamily="18" charset="0"/>
              </a:rPr>
              <a:t> пишущему и</a:t>
            </a:r>
          </a:p>
          <a:p>
            <a:r>
              <a:rPr lang="ru-RU" sz="2800" dirty="0" smtClean="0">
                <a:latin typeface="Century" pitchFamily="18" charset="0"/>
              </a:rPr>
              <a:t>читающему </a:t>
            </a:r>
            <a:r>
              <a:rPr lang="ru-RU" sz="2800" dirty="0" smtClean="0">
                <a:solidFill>
                  <a:srgbClr val="002060"/>
                </a:solidFill>
                <a:latin typeface="Century" pitchFamily="18" charset="0"/>
              </a:rPr>
              <a:t>однозначно понимать написан-</a:t>
            </a:r>
          </a:p>
          <a:p>
            <a:r>
              <a:rPr lang="ru-RU" sz="2800" dirty="0" err="1" smtClean="0">
                <a:solidFill>
                  <a:srgbClr val="002060"/>
                </a:solidFill>
                <a:latin typeface="Century" pitchFamily="18" charset="0"/>
              </a:rPr>
              <a:t>ное</a:t>
            </a:r>
            <a:r>
              <a:rPr lang="ru-RU" sz="2800" dirty="0" smtClean="0">
                <a:solidFill>
                  <a:srgbClr val="002060"/>
                </a:solidFill>
                <a:latin typeface="Century" pitchFamily="18" charset="0"/>
              </a:rPr>
              <a:t>. </a:t>
            </a:r>
            <a:endParaRPr lang="ru-RU" sz="2800" dirty="0">
              <a:solidFill>
                <a:srgbClr val="002060"/>
              </a:solidFill>
              <a:latin typeface="Century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3.Какую роль играют запятые в </a:t>
            </a: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пись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-</a:t>
            </a:r>
          </a:p>
          <a:p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менной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 речи?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Century" pitchFamily="18" charset="0"/>
              </a:rPr>
              <a:t>Разделительную и выделительную.</a:t>
            </a:r>
          </a:p>
          <a:p>
            <a:endParaRPr lang="ru-RU" sz="3200" dirty="0" smtClean="0">
              <a:latin typeface="Century" pitchFamily="18" charset="0"/>
            </a:endParaRP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4.В каких синтаксических </a:t>
            </a: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конструкци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-</a:t>
            </a:r>
          </a:p>
          <a:p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ях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 запятая играет роль разделения?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Century" pitchFamily="18" charset="0"/>
              </a:rPr>
              <a:t>Сложные предложения, предложения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Century" pitchFamily="18" charset="0"/>
              </a:rPr>
              <a:t>с однородными членами</a:t>
            </a:r>
            <a:r>
              <a:rPr lang="ru-RU" sz="3200" dirty="0" smtClean="0">
                <a:latin typeface="Century" pitchFamily="18" charset="0"/>
              </a:rPr>
              <a:t>.</a:t>
            </a:r>
            <a:endParaRPr lang="ru-RU" sz="3200" dirty="0">
              <a:latin typeface="Century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12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Орфоэпическая разминка</a:t>
            </a:r>
          </a:p>
          <a:p>
            <a:pPr>
              <a:buNone/>
            </a:pPr>
            <a:endParaRPr lang="ru-RU" sz="9600" b="1" dirty="0" smtClean="0">
              <a:solidFill>
                <a:schemeClr val="accent2">
                  <a:lumMod val="50000"/>
                </a:schemeClr>
              </a:solidFill>
              <a:latin typeface="Century" pitchFamily="18" charset="0"/>
            </a:endParaRPr>
          </a:p>
          <a:p>
            <a:pPr>
              <a:buNone/>
            </a:pPr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   </a:t>
            </a:r>
            <a:r>
              <a:rPr lang="ru-RU" sz="11200" b="1" dirty="0" smtClean="0">
                <a:latin typeface="Century" pitchFamily="18" charset="0"/>
              </a:rPr>
              <a:t>Баловать, балую, ворота, дефис, </a:t>
            </a:r>
            <a:endParaRPr lang="en-US" sz="11200" b="1" dirty="0" smtClean="0">
              <a:latin typeface="Century" pitchFamily="18" charset="0"/>
            </a:endParaRPr>
          </a:p>
          <a:p>
            <a:pPr>
              <a:buNone/>
            </a:pPr>
            <a:r>
              <a:rPr lang="ru-RU" sz="11200" b="1" dirty="0" smtClean="0">
                <a:latin typeface="Century" pitchFamily="18" charset="0"/>
              </a:rPr>
              <a:t> диспансер, добыча, договор, дремота, </a:t>
            </a:r>
            <a:endParaRPr lang="en-US" sz="11200" b="1" dirty="0" smtClean="0">
              <a:latin typeface="Century" pitchFamily="18" charset="0"/>
            </a:endParaRPr>
          </a:p>
          <a:p>
            <a:pPr>
              <a:buNone/>
            </a:pPr>
            <a:r>
              <a:rPr lang="ru-RU" sz="11200" b="1" dirty="0" smtClean="0">
                <a:latin typeface="Century" pitchFamily="18" charset="0"/>
              </a:rPr>
              <a:t>каучук, кафе, кофе,  красивее, красивейший </a:t>
            </a:r>
            <a:endParaRPr lang="en-US" sz="11200" b="1" dirty="0" smtClean="0">
              <a:latin typeface="Century" pitchFamily="18" charset="0"/>
            </a:endParaRPr>
          </a:p>
          <a:p>
            <a:pPr>
              <a:buNone/>
            </a:pPr>
            <a:r>
              <a:rPr lang="ru-RU" sz="11200" b="1" dirty="0" smtClean="0">
                <a:latin typeface="Century" pitchFamily="18" charset="0"/>
              </a:rPr>
              <a:t>квартал, лоскут, намерение, нанять, нанял, </a:t>
            </a:r>
            <a:endParaRPr lang="en-US" sz="11200" b="1" dirty="0" smtClean="0">
              <a:latin typeface="Century" pitchFamily="18" charset="0"/>
            </a:endParaRPr>
          </a:p>
          <a:p>
            <a:pPr>
              <a:buNone/>
            </a:pPr>
            <a:r>
              <a:rPr lang="ru-RU" sz="11200" b="1" dirty="0" smtClean="0">
                <a:latin typeface="Century" pitchFamily="18" charset="0"/>
              </a:rPr>
              <a:t>наняла, наняли,  нанятый, обеспечение, </a:t>
            </a:r>
          </a:p>
          <a:p>
            <a:pPr>
              <a:buNone/>
            </a:pPr>
            <a:r>
              <a:rPr lang="ru-RU" sz="11200" b="1" dirty="0" smtClean="0">
                <a:latin typeface="Century" pitchFamily="18" charset="0"/>
              </a:rPr>
              <a:t>облегчить, ободрить, проект, свекла, туфля, </a:t>
            </a:r>
          </a:p>
          <a:p>
            <a:pPr>
              <a:buNone/>
            </a:pPr>
            <a:r>
              <a:rPr lang="ru-RU" sz="11200" b="1" dirty="0" smtClean="0">
                <a:latin typeface="Century" pitchFamily="18" charset="0"/>
              </a:rPr>
              <a:t>туфель, феномен, ходатайство, щавель,</a:t>
            </a:r>
          </a:p>
          <a:p>
            <a:pPr>
              <a:buNone/>
            </a:pPr>
            <a:r>
              <a:rPr lang="ru-RU" sz="11200" b="1" dirty="0" smtClean="0">
                <a:latin typeface="Century" pitchFamily="18" charset="0"/>
              </a:rPr>
              <a:t> эксперт, эпидемия.</a:t>
            </a:r>
          </a:p>
          <a:p>
            <a:endParaRPr lang="ru-RU" sz="11200" b="1" dirty="0" smtClean="0"/>
          </a:p>
          <a:p>
            <a:endParaRPr lang="ru-RU" sz="5900" dirty="0"/>
          </a:p>
        </p:txBody>
      </p:sp>
      <p:pic>
        <p:nvPicPr>
          <p:cNvPr id="1027" name="Picture 3" descr="C:\Documents and Settings\Admin\Мои документы\8034_gif\gif\23945372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340768"/>
            <a:ext cx="1440160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4.В каких синтаксических </a:t>
            </a: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конструкци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-</a:t>
            </a:r>
          </a:p>
          <a:p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ях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  запятая выполняет функцию </a:t>
            </a: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выде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- </a:t>
            </a: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ления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?</a:t>
            </a:r>
          </a:p>
          <a:p>
            <a:r>
              <a:rPr lang="ru-RU" sz="3200" dirty="0" smtClean="0">
                <a:latin typeface="Century" pitchFamily="18" charset="0"/>
              </a:rPr>
              <a:t>В предложениях с </a:t>
            </a:r>
            <a:r>
              <a:rPr lang="ru-RU" sz="3200" dirty="0" smtClean="0">
                <a:solidFill>
                  <a:srgbClr val="002060"/>
                </a:solidFill>
                <a:latin typeface="Century" pitchFamily="18" charset="0"/>
              </a:rPr>
              <a:t>обособленными </a:t>
            </a:r>
            <a:r>
              <a:rPr lang="ru-RU" sz="3200" dirty="0" err="1" smtClean="0">
                <a:solidFill>
                  <a:srgbClr val="002060"/>
                </a:solidFill>
                <a:latin typeface="Century" pitchFamily="18" charset="0"/>
              </a:rPr>
              <a:t>чле</a:t>
            </a:r>
            <a:r>
              <a:rPr lang="ru-RU" sz="3200" dirty="0" smtClean="0">
                <a:solidFill>
                  <a:srgbClr val="002060"/>
                </a:solidFill>
                <a:latin typeface="Century" pitchFamily="18" charset="0"/>
              </a:rPr>
              <a:t>-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Century" pitchFamily="18" charset="0"/>
              </a:rPr>
              <a:t>нами, с обращениями, вводными </a:t>
            </a:r>
            <a:r>
              <a:rPr lang="ru-RU" sz="3200" dirty="0" err="1" smtClean="0">
                <a:solidFill>
                  <a:srgbClr val="002060"/>
                </a:solidFill>
                <a:latin typeface="Century" pitchFamily="18" charset="0"/>
              </a:rPr>
              <a:t>сло</a:t>
            </a:r>
            <a:r>
              <a:rPr lang="ru-RU" sz="3200" dirty="0" smtClean="0">
                <a:solidFill>
                  <a:srgbClr val="002060"/>
                </a:solidFill>
                <a:latin typeface="Century" pitchFamily="18" charset="0"/>
              </a:rPr>
              <a:t>-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Century" pitchFamily="18" charset="0"/>
              </a:rPr>
              <a:t>вами…</a:t>
            </a:r>
          </a:p>
          <a:p>
            <a:pPr>
              <a:buNone/>
            </a:pPr>
            <a:endParaRPr lang="ru-RU" sz="3200" dirty="0">
              <a:latin typeface="Century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Century" pitchFamily="18" charset="0"/>
              </a:rPr>
              <a:t>Запятая – знак препинания, без которого нельзя обойтись.</a:t>
            </a:r>
          </a:p>
          <a:p>
            <a:r>
              <a:rPr lang="ru-RU" sz="2800" b="1" dirty="0" smtClean="0">
                <a:latin typeface="Century" pitchFamily="18" charset="0"/>
              </a:rPr>
              <a:t>   Знаки препинания делят текст на </a:t>
            </a:r>
            <a:r>
              <a:rPr lang="ru-RU" sz="2800" b="1" dirty="0" err="1" smtClean="0">
                <a:latin typeface="Century" pitchFamily="18" charset="0"/>
              </a:rPr>
              <a:t>смысло</a:t>
            </a:r>
            <a:r>
              <a:rPr lang="ru-RU" sz="2800" b="1" dirty="0" smtClean="0">
                <a:latin typeface="Century" pitchFamily="18" charset="0"/>
              </a:rPr>
              <a:t>- вые части  и помогают читающему и пишу- </a:t>
            </a:r>
            <a:r>
              <a:rPr lang="ru-RU" sz="2800" b="1" dirty="0" err="1" smtClean="0">
                <a:latin typeface="Century" pitchFamily="18" charset="0"/>
              </a:rPr>
              <a:t>щему</a:t>
            </a:r>
            <a:r>
              <a:rPr lang="ru-RU" sz="2800" b="1" dirty="0" smtClean="0">
                <a:latin typeface="Century" pitchFamily="18" charset="0"/>
              </a:rPr>
              <a:t> однозначно понимать написанное. За- пятые, например, разделяют части сложно- го предложения (</a:t>
            </a:r>
            <a:r>
              <a:rPr lang="ru-RU" sz="2800" b="1" dirty="0" err="1" smtClean="0">
                <a:latin typeface="Century" pitchFamily="18" charset="0"/>
              </a:rPr>
              <a:t>предложения</a:t>
            </a:r>
            <a:r>
              <a:rPr lang="ru-RU" sz="2800" b="1" dirty="0" smtClean="0">
                <a:latin typeface="Century" pitchFamily="18" charset="0"/>
              </a:rPr>
              <a:t> 2, 4), одно- родные члены ( предложения 4, 6). С по –</a:t>
            </a:r>
          </a:p>
          <a:p>
            <a:r>
              <a:rPr lang="ru-RU" sz="2800" b="1" dirty="0" smtClean="0">
                <a:latin typeface="Century" pitchFamily="18" charset="0"/>
              </a:rPr>
              <a:t>мощью запятой можно выделить обособлен-</a:t>
            </a:r>
          </a:p>
          <a:p>
            <a:r>
              <a:rPr lang="ru-RU" sz="2800" b="1" dirty="0" err="1" smtClean="0">
                <a:latin typeface="Century" pitchFamily="18" charset="0"/>
              </a:rPr>
              <a:t>ные</a:t>
            </a:r>
            <a:r>
              <a:rPr lang="ru-RU" sz="2800" b="1" dirty="0" smtClean="0">
                <a:latin typeface="Century" pitchFamily="18" charset="0"/>
              </a:rPr>
              <a:t> обстоятельства (предложение 5). </a:t>
            </a:r>
          </a:p>
          <a:p>
            <a:r>
              <a:rPr lang="ru-RU" sz="2800" b="1" dirty="0" smtClean="0">
                <a:latin typeface="Century" pitchFamily="18" charset="0"/>
              </a:rPr>
              <a:t> </a:t>
            </a:r>
          </a:p>
          <a:p>
            <a:r>
              <a:rPr lang="ru-RU" sz="2800" b="1" dirty="0" smtClean="0">
                <a:latin typeface="Century" pitchFamily="18" charset="0"/>
              </a:rPr>
              <a:t> </a:t>
            </a:r>
            <a:endParaRPr lang="ru-RU" sz="2800" b="1" dirty="0">
              <a:latin typeface="Century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Лингвистическое сочинение учащегося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  «Зачем нужны запятые?»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>
                <a:latin typeface="Century" pitchFamily="18" charset="0"/>
              </a:rPr>
              <a:t>По справедливому утверждению </a:t>
            </a:r>
            <a:r>
              <a:rPr lang="ru-RU" sz="2800" b="1" dirty="0" err="1" smtClean="0">
                <a:latin typeface="Century" pitchFamily="18" charset="0"/>
              </a:rPr>
              <a:t>К.Паустов</a:t>
            </a:r>
            <a:r>
              <a:rPr lang="ru-RU" sz="2800" b="1" dirty="0" smtClean="0">
                <a:latin typeface="Century" pitchFamily="18" charset="0"/>
              </a:rPr>
              <a:t>- </a:t>
            </a:r>
            <a:r>
              <a:rPr lang="ru-RU" sz="2800" b="1" dirty="0" err="1" smtClean="0">
                <a:latin typeface="Century" pitchFamily="18" charset="0"/>
              </a:rPr>
              <a:t>ского</a:t>
            </a:r>
            <a:r>
              <a:rPr lang="ru-RU" sz="2800" b="1" dirty="0" smtClean="0">
                <a:latin typeface="Century" pitchFamily="18" charset="0"/>
              </a:rPr>
              <a:t>, «знаки препинания твердо держат текст и не дают ему рассыпаться». С ним нельзя не согласиться.</a:t>
            </a:r>
          </a:p>
          <a:p>
            <a:r>
              <a:rPr lang="ru-RU" sz="2800" b="1" dirty="0" smtClean="0">
                <a:latin typeface="Century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sz="6700" b="1" dirty="0" smtClean="0">
              <a:solidFill>
                <a:schemeClr val="accent2">
                  <a:lumMod val="50000"/>
                </a:schemeClr>
              </a:solidFill>
              <a:latin typeface="Century" pitchFamily="18" charset="0"/>
            </a:endParaRPr>
          </a:p>
          <a:p>
            <a:pPr>
              <a:buNone/>
            </a:pPr>
            <a:r>
              <a:rPr lang="ru-RU" sz="12800" dirty="0" smtClean="0">
                <a:latin typeface="Century" pitchFamily="18" charset="0"/>
              </a:rPr>
              <a:t>список литературы по </a:t>
            </a:r>
            <a:r>
              <a:rPr lang="ru-RU" sz="12800" dirty="0" err="1" smtClean="0">
                <a:latin typeface="Century" pitchFamily="18" charset="0"/>
              </a:rPr>
              <a:t>теме-</a:t>
            </a:r>
            <a:r>
              <a:rPr lang="ru-RU" sz="12800" b="1" dirty="0" err="1" smtClean="0">
                <a:latin typeface="Century" pitchFamily="18" charset="0"/>
              </a:rPr>
              <a:t>б</a:t>
            </a:r>
            <a:r>
              <a:rPr lang="ru-RU" sz="12800" b="1" dirty="0" err="1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12800" b="1" dirty="0" err="1" smtClean="0">
                <a:latin typeface="Century" pitchFamily="18" charset="0"/>
              </a:rPr>
              <a:t>бл</a:t>
            </a:r>
            <a:r>
              <a:rPr lang="ru-RU" sz="12800" b="1" dirty="0" err="1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12800" b="1" dirty="0" err="1" smtClean="0">
                <a:latin typeface="Century" pitchFamily="18" charset="0"/>
              </a:rPr>
              <a:t>ография</a:t>
            </a:r>
            <a:endParaRPr lang="ru-RU" sz="12800" b="1" dirty="0" smtClean="0">
              <a:latin typeface="Century" pitchFamily="18" charset="0"/>
            </a:endParaRPr>
          </a:p>
          <a:p>
            <a:pPr>
              <a:buNone/>
            </a:pPr>
            <a:r>
              <a:rPr lang="ru-RU" sz="12800" b="1" dirty="0" smtClean="0">
                <a:latin typeface="Century" pitchFamily="18" charset="0"/>
              </a:rPr>
              <a:t> </a:t>
            </a:r>
            <a:r>
              <a:rPr lang="ru-RU" sz="12800" dirty="0" smtClean="0">
                <a:latin typeface="Century" pitchFamily="18" charset="0"/>
              </a:rPr>
              <a:t>общий вид </a:t>
            </a:r>
            <a:r>
              <a:rPr lang="ru-RU" sz="12800" dirty="0" err="1" smtClean="0">
                <a:latin typeface="Century" pitchFamily="18" charset="0"/>
              </a:rPr>
              <a:t>местности-</a:t>
            </a:r>
            <a:r>
              <a:rPr lang="ru-RU" sz="12800" b="1" dirty="0" err="1" smtClean="0">
                <a:latin typeface="Century" pitchFamily="18" charset="0"/>
              </a:rPr>
              <a:t>л</a:t>
            </a:r>
            <a:r>
              <a:rPr lang="ru-RU" sz="12800" b="1" dirty="0" err="1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12800" b="1" dirty="0" err="1" smtClean="0">
                <a:latin typeface="Century" pitchFamily="18" charset="0"/>
              </a:rPr>
              <a:t>н</a:t>
            </a:r>
            <a:r>
              <a:rPr lang="ru-RU" sz="12800" b="1" dirty="0" err="1" smtClean="0">
                <a:solidFill>
                  <a:srgbClr val="C00000"/>
                </a:solidFill>
                <a:latin typeface="Century" pitchFamily="18" charset="0"/>
              </a:rPr>
              <a:t>д</a:t>
            </a:r>
            <a:r>
              <a:rPr lang="ru-RU" sz="12800" b="1" dirty="0" err="1" smtClean="0">
                <a:latin typeface="Century" pitchFamily="18" charset="0"/>
              </a:rPr>
              <a:t>шафт</a:t>
            </a:r>
            <a:endParaRPr lang="ru-RU" sz="12800" b="1" dirty="0" smtClean="0">
              <a:latin typeface="Century" pitchFamily="18" charset="0"/>
            </a:endParaRPr>
          </a:p>
          <a:p>
            <a:pPr>
              <a:buNone/>
            </a:pPr>
            <a:r>
              <a:rPr lang="ru-RU" sz="12800" b="1" dirty="0" smtClean="0">
                <a:latin typeface="Century" pitchFamily="18" charset="0"/>
              </a:rPr>
              <a:t> </a:t>
            </a:r>
            <a:r>
              <a:rPr lang="ru-RU" sz="12800" dirty="0" smtClean="0">
                <a:latin typeface="Century" pitchFamily="18" charset="0"/>
              </a:rPr>
              <a:t>пояснительные </a:t>
            </a:r>
            <a:r>
              <a:rPr lang="ru-RU" sz="12800" dirty="0" err="1" smtClean="0">
                <a:latin typeface="Century" pitchFamily="18" charset="0"/>
              </a:rPr>
              <a:t>замечания</a:t>
            </a:r>
            <a:r>
              <a:rPr lang="ru-RU" sz="12800" b="1" dirty="0" err="1" smtClean="0">
                <a:latin typeface="Century" pitchFamily="18" charset="0"/>
              </a:rPr>
              <a:t>-к</a:t>
            </a:r>
            <a:r>
              <a:rPr lang="ru-RU" sz="12800" b="1" dirty="0" err="1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12800" b="1" dirty="0" err="1" smtClean="0">
                <a:solidFill>
                  <a:srgbClr val="002060"/>
                </a:solidFill>
                <a:latin typeface="Century" pitchFamily="18" charset="0"/>
              </a:rPr>
              <a:t>мм</a:t>
            </a:r>
            <a:r>
              <a:rPr lang="ru-RU" sz="12800" b="1" dirty="0" err="1" smtClean="0">
                <a:latin typeface="Century" pitchFamily="18" charset="0"/>
              </a:rPr>
              <a:t>ентарий</a:t>
            </a:r>
            <a:endParaRPr lang="ru-RU" sz="12800" b="1" dirty="0" smtClean="0">
              <a:latin typeface="Century" pitchFamily="18" charset="0"/>
            </a:endParaRPr>
          </a:p>
          <a:p>
            <a:pPr>
              <a:buNone/>
            </a:pPr>
            <a:r>
              <a:rPr lang="ru-RU" sz="12800" b="1" dirty="0" smtClean="0">
                <a:latin typeface="Century" pitchFamily="18" charset="0"/>
              </a:rPr>
              <a:t> </a:t>
            </a:r>
            <a:r>
              <a:rPr lang="ru-RU" sz="12800" dirty="0" smtClean="0">
                <a:latin typeface="Century" pitchFamily="18" charset="0"/>
              </a:rPr>
              <a:t>глава государства, крупных </a:t>
            </a:r>
            <a:r>
              <a:rPr lang="ru-RU" sz="12800" dirty="0" err="1" smtClean="0">
                <a:latin typeface="Century" pitchFamily="18" charset="0"/>
              </a:rPr>
              <a:t>компаний</a:t>
            </a:r>
            <a:r>
              <a:rPr lang="ru-RU" sz="12800" b="1" dirty="0" err="1" smtClean="0">
                <a:latin typeface="Century" pitchFamily="18" charset="0"/>
              </a:rPr>
              <a:t>-пр</a:t>
            </a:r>
            <a:r>
              <a:rPr lang="ru-RU" sz="12800" b="1" dirty="0" err="1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12800" b="1" dirty="0" err="1" smtClean="0">
                <a:latin typeface="Century" pitchFamily="18" charset="0"/>
              </a:rPr>
              <a:t>з</a:t>
            </a:r>
            <a:r>
              <a:rPr lang="ru-RU" sz="12800" b="1" dirty="0" err="1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12800" b="1" dirty="0" err="1" smtClean="0">
                <a:latin typeface="Century" pitchFamily="18" charset="0"/>
              </a:rPr>
              <a:t>дент</a:t>
            </a:r>
            <a:endParaRPr lang="ru-RU" sz="12800" b="1" dirty="0" smtClean="0">
              <a:latin typeface="Century" pitchFamily="18" charset="0"/>
            </a:endParaRPr>
          </a:p>
          <a:p>
            <a:pPr>
              <a:buNone/>
            </a:pPr>
            <a:r>
              <a:rPr lang="ru-RU" sz="12800" dirty="0" err="1" smtClean="0">
                <a:latin typeface="Century" pitchFamily="18" charset="0"/>
              </a:rPr>
              <a:t>лицо,рассчитывающее</a:t>
            </a:r>
            <a:r>
              <a:rPr lang="ru-RU" sz="12800" dirty="0" smtClean="0">
                <a:latin typeface="Century" pitchFamily="18" charset="0"/>
              </a:rPr>
              <a:t> на </a:t>
            </a:r>
            <a:r>
              <a:rPr lang="ru-RU" sz="12800" dirty="0" err="1" smtClean="0">
                <a:latin typeface="Century" pitchFamily="18" charset="0"/>
              </a:rPr>
              <a:t>что-либо-</a:t>
            </a:r>
            <a:r>
              <a:rPr lang="ru-RU" sz="12800" b="1" dirty="0" err="1" smtClean="0">
                <a:latin typeface="Century" pitchFamily="18" charset="0"/>
              </a:rPr>
              <a:t>пр</a:t>
            </a:r>
            <a:r>
              <a:rPr lang="ru-RU" sz="12800" b="1" dirty="0" err="1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12800" b="1" dirty="0" err="1" smtClean="0">
                <a:latin typeface="Century" pitchFamily="18" charset="0"/>
              </a:rPr>
              <a:t>т</a:t>
            </a:r>
            <a:r>
              <a:rPr lang="ru-RU" sz="12800" b="1" dirty="0" err="1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12800" b="1" dirty="0" err="1" smtClean="0">
                <a:latin typeface="Century" pitchFamily="18" charset="0"/>
              </a:rPr>
              <a:t>ндент</a:t>
            </a:r>
            <a:endParaRPr lang="ru-RU" sz="12800" b="1" dirty="0" smtClean="0">
              <a:latin typeface="Century" pitchFamily="18" charset="0"/>
            </a:endParaRPr>
          </a:p>
          <a:p>
            <a:pPr>
              <a:buNone/>
            </a:pPr>
            <a:r>
              <a:rPr lang="ru-RU" sz="12800" dirty="0" smtClean="0">
                <a:latin typeface="Century" pitchFamily="18" charset="0"/>
              </a:rPr>
              <a:t>физическое насилие</a:t>
            </a:r>
            <a:r>
              <a:rPr lang="ru-RU" sz="12800" b="1" dirty="0" smtClean="0">
                <a:latin typeface="Century" pitchFamily="18" charset="0"/>
              </a:rPr>
              <a:t>-т</a:t>
            </a:r>
            <a:r>
              <a:rPr lang="ru-RU" sz="128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12800" b="1" dirty="0" smtClean="0">
                <a:solidFill>
                  <a:srgbClr val="002060"/>
                </a:solidFill>
                <a:latin typeface="Century" pitchFamily="18" charset="0"/>
              </a:rPr>
              <a:t>рр</a:t>
            </a:r>
            <a:r>
              <a:rPr lang="ru-RU" sz="12800" b="1" dirty="0" smtClean="0">
                <a:latin typeface="Century" pitchFamily="18" charset="0"/>
              </a:rPr>
              <a:t>оризм</a:t>
            </a:r>
          </a:p>
          <a:p>
            <a:endParaRPr lang="ru-RU" sz="12800" dirty="0" smtClean="0"/>
          </a:p>
          <a:p>
            <a:endParaRPr lang="ru-RU" sz="12800" dirty="0" smtClean="0"/>
          </a:p>
          <a:p>
            <a:endParaRPr lang="ru-RU" sz="1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Century" pitchFamily="18" charset="0"/>
              </a:rPr>
              <a:t>Словарная работа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b="1" dirty="0" smtClean="0"/>
              <a:t>    </a:t>
            </a:r>
            <a:endParaRPr lang="ru-RU" sz="11200" b="1" dirty="0" smtClean="0">
              <a:latin typeface="Century" pitchFamily="18" charset="0"/>
            </a:endParaRPr>
          </a:p>
          <a:p>
            <a:pPr>
              <a:buNone/>
            </a:pPr>
            <a:r>
              <a:rPr lang="ru-RU" sz="11200" dirty="0" smtClean="0">
                <a:latin typeface="Century" pitchFamily="18" charset="0"/>
              </a:rPr>
              <a:t>  система взглядов </a:t>
            </a:r>
            <a:r>
              <a:rPr lang="ru-RU" sz="11200" dirty="0" err="1" smtClean="0">
                <a:latin typeface="Century" pitchFamily="18" charset="0"/>
              </a:rPr>
              <a:t>общества,партии</a:t>
            </a:r>
            <a:r>
              <a:rPr lang="ru-RU" sz="11200" dirty="0" smtClean="0">
                <a:latin typeface="Century" pitchFamily="18" charset="0"/>
              </a:rPr>
              <a:t>-</a:t>
            </a:r>
          </a:p>
          <a:p>
            <a:r>
              <a:rPr lang="ru-RU" sz="11200" b="1" dirty="0" smtClean="0">
                <a:latin typeface="Century" pitchFamily="18" charset="0"/>
              </a:rPr>
              <a:t>                                                   ид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11200" b="1" dirty="0" smtClean="0">
                <a:latin typeface="Century" pitchFamily="18" charset="0"/>
              </a:rPr>
              <a:t>ология</a:t>
            </a:r>
          </a:p>
          <a:p>
            <a:pPr>
              <a:buNone/>
            </a:pPr>
            <a:r>
              <a:rPr lang="ru-RU" sz="11200" b="1" dirty="0" smtClean="0">
                <a:latin typeface="Century" pitchFamily="18" charset="0"/>
              </a:rPr>
              <a:t> </a:t>
            </a:r>
            <a:r>
              <a:rPr lang="ru-RU" sz="11200" dirty="0" smtClean="0">
                <a:latin typeface="Century" pitchFamily="18" charset="0"/>
              </a:rPr>
              <a:t>человек с жизнерадостным мироощущением-</a:t>
            </a:r>
          </a:p>
          <a:p>
            <a:r>
              <a:rPr lang="ru-RU" sz="11200" b="1" dirty="0" smtClean="0">
                <a:latin typeface="Century" pitchFamily="18" charset="0"/>
              </a:rPr>
              <a:t>                                                       опт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11200" b="1" dirty="0" smtClean="0">
                <a:latin typeface="Century" pitchFamily="18" charset="0"/>
              </a:rPr>
              <a:t>мист</a:t>
            </a:r>
          </a:p>
          <a:p>
            <a:pPr>
              <a:buNone/>
            </a:pPr>
            <a:r>
              <a:rPr lang="ru-RU" sz="11200" b="1" dirty="0" smtClean="0">
                <a:latin typeface="Century" pitchFamily="18" charset="0"/>
              </a:rPr>
              <a:t> </a:t>
            </a:r>
            <a:r>
              <a:rPr lang="ru-RU" sz="11200" dirty="0" smtClean="0">
                <a:latin typeface="Century" pitchFamily="18" charset="0"/>
              </a:rPr>
              <a:t>человек с мрачным мироощущением- </a:t>
            </a:r>
            <a:r>
              <a:rPr lang="ru-RU" sz="11200" b="1" dirty="0" smtClean="0">
                <a:latin typeface="Century" pitchFamily="18" charset="0"/>
              </a:rPr>
              <a:t>п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11200" b="1" dirty="0" smtClean="0">
                <a:solidFill>
                  <a:srgbClr val="002060"/>
                </a:solidFill>
                <a:latin typeface="Century" pitchFamily="18" charset="0"/>
              </a:rPr>
              <a:t>сс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11200" b="1" dirty="0" smtClean="0">
                <a:latin typeface="Century" pitchFamily="18" charset="0"/>
              </a:rPr>
              <a:t>мист</a:t>
            </a:r>
          </a:p>
          <a:p>
            <a:pPr>
              <a:buNone/>
            </a:pPr>
            <a:r>
              <a:rPr lang="ru-RU" sz="11200" b="1" dirty="0" smtClean="0">
                <a:latin typeface="Century" pitchFamily="18" charset="0"/>
              </a:rPr>
              <a:t> </a:t>
            </a:r>
            <a:r>
              <a:rPr lang="ru-RU" sz="11200" dirty="0" smtClean="0">
                <a:latin typeface="Century" pitchFamily="18" charset="0"/>
              </a:rPr>
              <a:t>музыкальное сопровождение-</a:t>
            </a:r>
            <a:r>
              <a:rPr lang="ru-RU" sz="11200" b="1" dirty="0" smtClean="0">
                <a:latin typeface="Century" pitchFamily="18" charset="0"/>
              </a:rPr>
              <a:t>а</a:t>
            </a:r>
            <a:r>
              <a:rPr lang="ru-RU" sz="11200" b="1" dirty="0" smtClean="0">
                <a:solidFill>
                  <a:srgbClr val="002060"/>
                </a:solidFill>
                <a:latin typeface="Century" pitchFamily="18" charset="0"/>
              </a:rPr>
              <a:t>кк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11200" b="1" dirty="0" smtClean="0">
                <a:latin typeface="Century" pitchFamily="18" charset="0"/>
              </a:rPr>
              <a:t>мп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11200" b="1" dirty="0" smtClean="0">
                <a:latin typeface="Century" pitchFamily="18" charset="0"/>
              </a:rPr>
              <a:t>немент</a:t>
            </a:r>
          </a:p>
          <a:p>
            <a:pPr>
              <a:buNone/>
            </a:pPr>
            <a:r>
              <a:rPr lang="ru-RU" sz="11200" b="1" dirty="0" smtClean="0">
                <a:latin typeface="Century" pitchFamily="18" charset="0"/>
              </a:rPr>
              <a:t> </a:t>
            </a:r>
            <a:r>
              <a:rPr lang="ru-RU" sz="11200" dirty="0" smtClean="0">
                <a:latin typeface="Century" pitchFamily="18" charset="0"/>
              </a:rPr>
              <a:t>места в зрительном </a:t>
            </a:r>
            <a:r>
              <a:rPr lang="ru-RU" sz="11200" dirty="0" err="1" smtClean="0">
                <a:latin typeface="Century" pitchFamily="18" charset="0"/>
              </a:rPr>
              <a:t>зале-</a:t>
            </a:r>
            <a:r>
              <a:rPr lang="ru-RU" sz="11200" b="1" dirty="0" err="1" smtClean="0">
                <a:latin typeface="Century" pitchFamily="18" charset="0"/>
              </a:rPr>
              <a:t>п</a:t>
            </a:r>
            <a:r>
              <a:rPr lang="ru-RU" sz="11200" b="1" dirty="0" err="1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11200" b="1" dirty="0" err="1" smtClean="0">
                <a:latin typeface="Century" pitchFamily="18" charset="0"/>
              </a:rPr>
              <a:t>ртер</a:t>
            </a:r>
            <a:endParaRPr lang="ru-RU" sz="11200" b="1" dirty="0" smtClean="0">
              <a:latin typeface="Century" pitchFamily="18" charset="0"/>
            </a:endParaRPr>
          </a:p>
          <a:p>
            <a:endParaRPr lang="ru-RU" sz="11200" b="1" dirty="0" smtClean="0">
              <a:latin typeface="Century" pitchFamily="18" charset="0"/>
            </a:endParaRPr>
          </a:p>
          <a:p>
            <a:endParaRPr lang="ru-RU" sz="11200" dirty="0">
              <a:latin typeface="Century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Угадай слово!</a:t>
            </a:r>
          </a:p>
          <a:p>
            <a:endParaRPr lang="ru-RU" sz="2800" b="1" dirty="0" smtClean="0">
              <a:latin typeface="Century" pitchFamily="18" charset="0"/>
            </a:endParaRPr>
          </a:p>
          <a:p>
            <a:r>
              <a:rPr lang="ru-RU" sz="2800" b="1" dirty="0" smtClean="0">
                <a:latin typeface="Century" pitchFamily="18" charset="0"/>
              </a:rPr>
              <a:t>С ней выступают, ею завладевают, её подавляют и проявляют, берут и вырывают,</a:t>
            </a:r>
          </a:p>
          <a:p>
            <a:pPr>
              <a:buNone/>
            </a:pPr>
            <a:r>
              <a:rPr lang="ru-RU" sz="2800" b="1" dirty="0" smtClean="0">
                <a:latin typeface="Century" pitchFamily="18" charset="0"/>
              </a:rPr>
              <a:t>  перехватывают и захватывают, она может</a:t>
            </a:r>
          </a:p>
          <a:p>
            <a:pPr>
              <a:buNone/>
            </a:pPr>
            <a:r>
              <a:rPr lang="ru-RU" sz="2800" b="1" dirty="0" smtClean="0">
                <a:latin typeface="Century" pitchFamily="18" charset="0"/>
              </a:rPr>
              <a:t> кому-нибудь принадлежать, но иногда она наказуема.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                          </a:t>
            </a:r>
            <a:r>
              <a:rPr lang="ru-RU" sz="32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Century" pitchFamily="18" charset="0"/>
              </a:rPr>
              <a:t>н</a:t>
            </a:r>
            <a:r>
              <a:rPr lang="ru-RU" sz="32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Century" pitchFamily="18" charset="0"/>
              </a:rPr>
              <a:t>ц</a:t>
            </a:r>
            <a:r>
              <a:rPr lang="ru-RU" sz="32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Century" pitchFamily="18" charset="0"/>
              </a:rPr>
              <a:t>атива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2" name="Picture 4" descr="C:\Documents and Settings\Admin\Мои документы\Анимационные картинки для презентаций на тему Школа\514700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412775"/>
            <a:ext cx="1285875" cy="10801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/>
          <a:lstStyle/>
          <a:p>
            <a:r>
              <a:rPr lang="ru-RU" dirty="0" smtClean="0"/>
              <a:t> </a:t>
            </a:r>
          </a:p>
          <a:p>
            <a:r>
              <a:rPr lang="ru-RU" dirty="0" smtClean="0"/>
              <a:t>             </a:t>
            </a:r>
            <a:r>
              <a:rPr lang="ru-RU" sz="2400" b="1" dirty="0" smtClean="0">
                <a:solidFill>
                  <a:schemeClr val="accent2"/>
                </a:solidFill>
                <a:latin typeface="Century" pitchFamily="18" charset="0"/>
              </a:rPr>
              <a:t>чья?</a:t>
            </a:r>
          </a:p>
          <a:p>
            <a:r>
              <a:rPr lang="ru-RU" sz="3200" b="1" dirty="0" smtClean="0">
                <a:latin typeface="Century" pitchFamily="18" charset="0"/>
              </a:rPr>
              <a:t>ученическая </a:t>
            </a:r>
            <a:r>
              <a:rPr lang="ru-RU" sz="3200" b="1" dirty="0" smtClean="0">
                <a:solidFill>
                  <a:srgbClr val="FF0000"/>
                </a:solidFill>
                <a:latin typeface="Century" pitchFamily="18" charset="0"/>
              </a:rPr>
              <a:t>и</a:t>
            </a:r>
            <a:r>
              <a:rPr lang="ru-RU" sz="3200" b="1" dirty="0" smtClean="0">
                <a:latin typeface="Century" pitchFamily="18" charset="0"/>
              </a:rPr>
              <a:t>н</a:t>
            </a:r>
            <a:r>
              <a:rPr lang="ru-RU" sz="3200" b="1" dirty="0" smtClean="0">
                <a:solidFill>
                  <a:srgbClr val="FF0000"/>
                </a:solidFill>
                <a:latin typeface="Century" pitchFamily="18" charset="0"/>
              </a:rPr>
              <a:t>и</a:t>
            </a:r>
            <a:r>
              <a:rPr lang="ru-RU" sz="3200" b="1" dirty="0" smtClean="0">
                <a:latin typeface="Century" pitchFamily="18" charset="0"/>
              </a:rPr>
              <a:t>ц</a:t>
            </a:r>
            <a:r>
              <a:rPr lang="ru-RU" sz="3200" b="1" dirty="0" smtClean="0">
                <a:solidFill>
                  <a:srgbClr val="FF0000"/>
                </a:solidFill>
                <a:latin typeface="Century" pitchFamily="18" charset="0"/>
              </a:rPr>
              <a:t>и</a:t>
            </a:r>
            <a:r>
              <a:rPr lang="ru-RU" sz="3200" b="1" dirty="0" smtClean="0">
                <a:latin typeface="Century" pitchFamily="18" charset="0"/>
              </a:rPr>
              <a:t>атива </a:t>
            </a:r>
            <a:r>
              <a:rPr lang="ru-RU" sz="3200" dirty="0" smtClean="0">
                <a:latin typeface="Century" pitchFamily="18" charset="0"/>
              </a:rPr>
              <a:t>–именное,</a:t>
            </a:r>
          </a:p>
          <a:p>
            <a:r>
              <a:rPr lang="ru-RU" sz="3200" b="1" dirty="0" smtClean="0">
                <a:latin typeface="Century" pitchFamily="18" charset="0"/>
              </a:rPr>
              <a:t>                                        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Century" pitchFamily="18" charset="0"/>
              </a:rPr>
              <a:t>согласование</a:t>
            </a:r>
          </a:p>
          <a:p>
            <a:r>
              <a:rPr lang="ru-RU" sz="2400" b="1" dirty="0" smtClean="0">
                <a:solidFill>
                  <a:schemeClr val="accent2"/>
                </a:solidFill>
                <a:latin typeface="Century" pitchFamily="18" charset="0"/>
              </a:rPr>
              <a:t>                    кого?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Century" pitchFamily="18" charset="0"/>
              </a:rPr>
              <a:t>и</a:t>
            </a:r>
            <a:r>
              <a:rPr lang="ru-RU" sz="3200" b="1" dirty="0" smtClean="0">
                <a:latin typeface="Century" pitchFamily="18" charset="0"/>
              </a:rPr>
              <a:t>н</a:t>
            </a:r>
            <a:r>
              <a:rPr lang="ru-RU" sz="3200" b="1" dirty="0" smtClean="0">
                <a:solidFill>
                  <a:srgbClr val="FF0000"/>
                </a:solidFill>
                <a:latin typeface="Century" pitchFamily="18" charset="0"/>
              </a:rPr>
              <a:t>и</a:t>
            </a:r>
            <a:r>
              <a:rPr lang="ru-RU" sz="3200" b="1" dirty="0" smtClean="0">
                <a:latin typeface="Century" pitchFamily="18" charset="0"/>
              </a:rPr>
              <a:t>ц</a:t>
            </a:r>
            <a:r>
              <a:rPr lang="ru-RU" sz="3200" b="1" dirty="0" smtClean="0">
                <a:solidFill>
                  <a:srgbClr val="FF0000"/>
                </a:solidFill>
                <a:latin typeface="Century" pitchFamily="18" charset="0"/>
              </a:rPr>
              <a:t>и</a:t>
            </a:r>
            <a:r>
              <a:rPr lang="ru-RU" sz="3200" b="1" dirty="0" smtClean="0">
                <a:latin typeface="Century" pitchFamily="18" charset="0"/>
              </a:rPr>
              <a:t>атива учеников – </a:t>
            </a:r>
            <a:r>
              <a:rPr lang="ru-RU" sz="3200" dirty="0" smtClean="0">
                <a:latin typeface="Century" pitchFamily="18" charset="0"/>
              </a:rPr>
              <a:t>именное,</a:t>
            </a:r>
          </a:p>
          <a:p>
            <a:r>
              <a:rPr lang="ru-RU" sz="3200" b="1" dirty="0" smtClean="0">
                <a:latin typeface="Century" pitchFamily="18" charset="0"/>
              </a:rPr>
              <a:t>                                       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Century" pitchFamily="18" charset="0"/>
              </a:rPr>
              <a:t>управление</a:t>
            </a:r>
            <a:endParaRPr lang="ru-RU" sz="3200" b="1" dirty="0">
              <a:solidFill>
                <a:schemeClr val="bg2">
                  <a:lumMod val="25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 smtClean="0">
                <a:latin typeface="Century" pitchFamily="18" charset="0"/>
              </a:rPr>
              <a:t>Заменить</a:t>
            </a:r>
            <a:r>
              <a:rPr lang="ru-RU" sz="3100" dirty="0" smtClean="0"/>
              <a:t> </a:t>
            </a:r>
            <a:r>
              <a:rPr lang="ru-RU" sz="3100" dirty="0" smtClean="0">
                <a:latin typeface="Century" pitchFamily="18" charset="0"/>
              </a:rPr>
              <a:t>словосочетание со связью </a:t>
            </a:r>
            <a:r>
              <a:rPr lang="ru-RU" sz="3100" dirty="0" err="1" smtClean="0">
                <a:solidFill>
                  <a:srgbClr val="002060"/>
                </a:solidFill>
                <a:latin typeface="Century" pitchFamily="18" charset="0"/>
              </a:rPr>
              <a:t>согласо</a:t>
            </a:r>
            <a:r>
              <a:rPr lang="ru-RU" sz="3100" dirty="0" smtClean="0">
                <a:solidFill>
                  <a:srgbClr val="002060"/>
                </a:solidFill>
                <a:latin typeface="Century" pitchFamily="18" charset="0"/>
              </a:rPr>
              <a:t>- </a:t>
            </a:r>
            <a:r>
              <a:rPr lang="ru-RU" sz="3100" dirty="0" err="1" smtClean="0">
                <a:solidFill>
                  <a:srgbClr val="002060"/>
                </a:solidFill>
                <a:latin typeface="Century" pitchFamily="18" charset="0"/>
              </a:rPr>
              <a:t>вание</a:t>
            </a:r>
            <a:r>
              <a:rPr lang="ru-RU" sz="3100" dirty="0" smtClean="0">
                <a:latin typeface="Century" pitchFamily="18" charset="0"/>
              </a:rPr>
              <a:t> </a:t>
            </a:r>
            <a:r>
              <a:rPr lang="ru-RU" sz="3100" dirty="0" smtClean="0">
                <a:solidFill>
                  <a:schemeClr val="tx1"/>
                </a:solidFill>
                <a:latin typeface="Century" pitchFamily="18" charset="0"/>
              </a:rPr>
              <a:t>синонимичным со связью </a:t>
            </a:r>
            <a:r>
              <a:rPr lang="ru-RU" sz="3100" dirty="0" smtClean="0">
                <a:solidFill>
                  <a:srgbClr val="002060"/>
                </a:solidFill>
                <a:latin typeface="Century" pitchFamily="18" charset="0"/>
              </a:rPr>
              <a:t>управление</a:t>
            </a:r>
            <a:endParaRPr lang="ru-RU" sz="3100" dirty="0">
              <a:solidFill>
                <a:srgbClr val="002060"/>
              </a:solidFill>
              <a:latin typeface="Century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4932040" y="2492896"/>
            <a:ext cx="21602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004048" y="2420888"/>
            <a:ext cx="14401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283968" y="227687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1907704" y="2276872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907704" y="234888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1475656" y="4005064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547664" y="4077072"/>
            <a:ext cx="28803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123728" y="37890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123728" y="378904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499992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Сравните грамматическую структуру предложений. В чем разница?</a:t>
            </a:r>
          </a:p>
          <a:p>
            <a:pPr>
              <a:buNone/>
            </a:pPr>
            <a:r>
              <a:rPr lang="ru-RU" sz="3200" b="1" dirty="0" smtClean="0">
                <a:latin typeface="Century" pitchFamily="18" charset="0"/>
              </a:rPr>
              <a:t>  1. Кажется</a:t>
            </a:r>
            <a:r>
              <a:rPr lang="ru-RU" sz="3200" b="1" dirty="0" smtClean="0">
                <a:solidFill>
                  <a:srgbClr val="C00000"/>
                </a:solidFill>
                <a:latin typeface="Century" pitchFamily="18" charset="0"/>
              </a:rPr>
              <a:t>,</a:t>
            </a:r>
            <a:r>
              <a:rPr lang="ru-RU" sz="3200" b="1" dirty="0" smtClean="0">
                <a:latin typeface="Century" pitchFamily="18" charset="0"/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  <a:latin typeface="Century" pitchFamily="18" charset="0"/>
              </a:rPr>
              <a:t>что</a:t>
            </a:r>
            <a:r>
              <a:rPr lang="ru-RU" sz="3200" b="1" dirty="0" smtClean="0">
                <a:latin typeface="Century" pitchFamily="18" charset="0"/>
              </a:rPr>
              <a:t> ей не больше  шест -</a:t>
            </a:r>
          </a:p>
          <a:p>
            <a:r>
              <a:rPr lang="ru-RU" sz="3200" b="1" dirty="0" err="1" smtClean="0">
                <a:latin typeface="Century" pitchFamily="18" charset="0"/>
              </a:rPr>
              <a:t>надцати</a:t>
            </a:r>
            <a:r>
              <a:rPr lang="ru-RU" sz="3200" b="1" dirty="0" smtClean="0">
                <a:latin typeface="Century" pitchFamily="18" charset="0"/>
              </a:rPr>
              <a:t> лет.</a:t>
            </a:r>
          </a:p>
          <a:p>
            <a:endParaRPr lang="ru-RU" sz="3200" b="1" dirty="0" smtClean="0">
              <a:latin typeface="Century" pitchFamily="18" charset="0"/>
            </a:endParaRPr>
          </a:p>
          <a:p>
            <a:r>
              <a:rPr lang="ru-RU" sz="3200" b="1" dirty="0" smtClean="0">
                <a:latin typeface="Century" pitchFamily="18" charset="0"/>
              </a:rPr>
              <a:t>2. Кажется</a:t>
            </a:r>
            <a:r>
              <a:rPr lang="ru-RU" sz="3200" b="1" dirty="0" smtClean="0">
                <a:solidFill>
                  <a:srgbClr val="C00000"/>
                </a:solidFill>
                <a:latin typeface="Century" pitchFamily="18" charset="0"/>
              </a:rPr>
              <a:t>,</a:t>
            </a:r>
            <a:r>
              <a:rPr lang="ru-RU" sz="3200" b="1" dirty="0" smtClean="0">
                <a:latin typeface="Century" pitchFamily="18" charset="0"/>
              </a:rPr>
              <a:t> ей не больше шестнадцати лет.</a:t>
            </a:r>
            <a:endParaRPr lang="ru-RU" sz="3200" b="1" dirty="0">
              <a:latin typeface="Century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331640" y="2996952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331640" y="3140968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572000" y="3068960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572000" y="3212976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71600" y="3645024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043608" y="378904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123728" y="256490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123728" y="2564904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292080" y="2564904"/>
            <a:ext cx="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923928" y="4653136"/>
            <a:ext cx="4536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923928" y="4797152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971600" y="515719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971600" y="530120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                                 ?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/>
              <a:t>       </a:t>
            </a:r>
            <a:r>
              <a:rPr lang="ru-RU" sz="2800" b="1" dirty="0" smtClean="0">
                <a:latin typeface="Century" pitchFamily="18" charset="0"/>
              </a:rPr>
              <a:t>СПП 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= </a:t>
            </a:r>
            <a:r>
              <a:rPr lang="ru-RU" sz="2800" b="1" dirty="0" err="1" smtClean="0">
                <a:latin typeface="Century" pitchFamily="18" charset="0"/>
              </a:rPr>
              <a:t>главн.предл</a:t>
            </a:r>
            <a:r>
              <a:rPr lang="ru-RU" sz="2800" b="1" dirty="0" smtClean="0">
                <a:latin typeface="Century" pitchFamily="18" charset="0"/>
              </a:rPr>
              <a:t>. 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+</a:t>
            </a:r>
            <a:r>
              <a:rPr lang="ru-RU" sz="2800" b="1" dirty="0" smtClean="0">
                <a:latin typeface="Century" pitchFamily="18" charset="0"/>
              </a:rPr>
              <a:t> </a:t>
            </a:r>
            <a:r>
              <a:rPr lang="ru-RU" sz="2800" b="1" dirty="0" err="1" smtClean="0">
                <a:latin typeface="Century" pitchFamily="18" charset="0"/>
              </a:rPr>
              <a:t>придаточн</a:t>
            </a:r>
            <a:r>
              <a:rPr lang="ru-RU" sz="2800" b="1" dirty="0" smtClean="0">
                <a:latin typeface="Century" pitchFamily="18" charset="0"/>
              </a:rPr>
              <a:t>.</a:t>
            </a:r>
          </a:p>
          <a:p>
            <a:r>
              <a:rPr lang="ru-RU" b="1" dirty="0" smtClean="0">
                <a:latin typeface="Century" pitchFamily="18" charset="0"/>
              </a:rPr>
              <a:t>                 </a:t>
            </a:r>
            <a:r>
              <a:rPr lang="ru-RU" sz="2000" b="1" dirty="0" smtClean="0">
                <a:solidFill>
                  <a:srgbClr val="C00000"/>
                </a:solidFill>
                <a:latin typeface="Century" pitchFamily="18" charset="0"/>
              </a:rPr>
              <a:t>о чем? </a:t>
            </a:r>
          </a:p>
          <a:p>
            <a:r>
              <a:rPr lang="ru-RU" sz="3200" b="1" dirty="0" smtClean="0">
                <a:latin typeface="Century" pitchFamily="18" charset="0"/>
              </a:rPr>
              <a:t>        </a:t>
            </a:r>
            <a:r>
              <a:rPr lang="ru-RU" sz="3200" dirty="0" smtClean="0">
                <a:latin typeface="Century" pitchFamily="18" charset="0"/>
              </a:rPr>
              <a:t>1.</a:t>
            </a:r>
            <a:r>
              <a:rPr lang="ru-RU" sz="3200" b="1" dirty="0" smtClean="0">
                <a:latin typeface="Century" pitchFamily="18" charset="0"/>
              </a:rPr>
              <a:t>[    ]</a:t>
            </a:r>
            <a:r>
              <a:rPr lang="ru-RU" sz="3200" b="1" dirty="0" smtClean="0">
                <a:solidFill>
                  <a:srgbClr val="C00000"/>
                </a:solidFill>
                <a:latin typeface="Century" pitchFamily="18" charset="0"/>
              </a:rPr>
              <a:t>,</a:t>
            </a:r>
            <a:r>
              <a:rPr lang="ru-RU" sz="3200" b="1" dirty="0" smtClean="0">
                <a:latin typeface="Century" pitchFamily="18" charset="0"/>
              </a:rPr>
              <a:t> (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что </a:t>
            </a:r>
            <a:r>
              <a:rPr lang="ru-RU" sz="3200" b="1" dirty="0" smtClean="0">
                <a:latin typeface="Century" pitchFamily="18" charset="0"/>
              </a:rPr>
              <a:t>   ).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Century" pitchFamily="18" charset="0"/>
              </a:rPr>
              <a:t>                        </a:t>
            </a:r>
          </a:p>
          <a:p>
            <a:pPr>
              <a:buNone/>
            </a:pPr>
            <a:r>
              <a:rPr lang="ru-RU" b="1" dirty="0" smtClean="0">
                <a:latin typeface="Century" pitchFamily="18" charset="0"/>
              </a:rPr>
              <a:t>                          </a:t>
            </a:r>
            <a:r>
              <a:rPr lang="ru-RU" sz="2000" b="1" dirty="0" smtClean="0">
                <a:solidFill>
                  <a:srgbClr val="C00000"/>
                </a:solidFill>
                <a:latin typeface="Century" pitchFamily="18" charset="0"/>
              </a:rPr>
              <a:t>какой?</a:t>
            </a:r>
          </a:p>
          <a:p>
            <a:pPr>
              <a:buNone/>
            </a:pPr>
            <a:r>
              <a:rPr lang="ru-RU" b="1" dirty="0" smtClean="0">
                <a:latin typeface="Century" pitchFamily="18" charset="0"/>
              </a:rPr>
              <a:t>          2</a:t>
            </a:r>
            <a:r>
              <a:rPr lang="ru-RU" sz="3200" b="1" dirty="0" smtClean="0">
                <a:latin typeface="Century" pitchFamily="18" charset="0"/>
              </a:rPr>
              <a:t>. [ сущ.</a:t>
            </a:r>
            <a:r>
              <a:rPr lang="ru-RU" sz="3200" b="1" dirty="0" smtClean="0">
                <a:solidFill>
                  <a:srgbClr val="C00000"/>
                </a:solidFill>
                <a:latin typeface="Century" pitchFamily="18" charset="0"/>
              </a:rPr>
              <a:t>, </a:t>
            </a:r>
            <a:r>
              <a:rPr lang="ru-RU" sz="3200" b="1" dirty="0" smtClean="0">
                <a:latin typeface="Century" pitchFamily="18" charset="0"/>
              </a:rPr>
              <a:t>(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который</a:t>
            </a:r>
            <a:r>
              <a:rPr lang="ru-RU" sz="3200" b="1" dirty="0" smtClean="0">
                <a:latin typeface="Century" pitchFamily="18" charset="0"/>
              </a:rPr>
              <a:t> =)</a:t>
            </a:r>
            <a:r>
              <a:rPr lang="ru-RU" sz="3200" b="1" dirty="0" smtClean="0">
                <a:solidFill>
                  <a:srgbClr val="C00000"/>
                </a:solidFill>
                <a:latin typeface="Century" pitchFamily="18" charset="0"/>
              </a:rPr>
              <a:t>,</a:t>
            </a:r>
            <a:r>
              <a:rPr lang="ru-RU" sz="3200" b="1" dirty="0" smtClean="0">
                <a:latin typeface="Century" pitchFamily="18" charset="0"/>
              </a:rPr>
              <a:t> ].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Century" pitchFamily="18" charset="0"/>
              </a:rPr>
              <a:t>                           </a:t>
            </a:r>
          </a:p>
          <a:p>
            <a:r>
              <a:rPr lang="ru-RU" b="1" dirty="0" smtClean="0">
                <a:latin typeface="Century" pitchFamily="18" charset="0"/>
              </a:rPr>
              <a:t>                          </a:t>
            </a:r>
            <a:r>
              <a:rPr lang="ru-RU" sz="2000" b="1" dirty="0" smtClean="0">
                <a:solidFill>
                  <a:srgbClr val="C00000"/>
                </a:solidFill>
                <a:latin typeface="Century" pitchFamily="18" charset="0"/>
              </a:rPr>
              <a:t>когда?</a:t>
            </a:r>
          </a:p>
          <a:p>
            <a:r>
              <a:rPr lang="ru-RU" sz="3200" b="1" dirty="0" smtClean="0">
                <a:latin typeface="Century" pitchFamily="18" charset="0"/>
              </a:rPr>
              <a:t>        3. (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Когда</a:t>
            </a:r>
            <a:r>
              <a:rPr lang="ru-RU" sz="3200" b="1" dirty="0" smtClean="0">
                <a:latin typeface="Century" pitchFamily="18" charset="0"/>
              </a:rPr>
              <a:t>  )</a:t>
            </a:r>
            <a:r>
              <a:rPr lang="ru-RU" sz="3200" b="1" dirty="0" smtClean="0">
                <a:solidFill>
                  <a:srgbClr val="C00000"/>
                </a:solidFill>
                <a:latin typeface="Century" pitchFamily="18" charset="0"/>
              </a:rPr>
              <a:t>,</a:t>
            </a:r>
            <a:r>
              <a:rPr lang="ru-RU" sz="3200" b="1" dirty="0" smtClean="0">
                <a:latin typeface="Century" pitchFamily="18" charset="0"/>
              </a:rPr>
              <a:t> [     ].</a:t>
            </a:r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Рассказать о строении и средствах связи</a:t>
            </a:r>
            <a:br>
              <a:rPr lang="ru-RU" sz="2800" dirty="0" smtClean="0"/>
            </a:br>
            <a:r>
              <a:rPr lang="ru-RU" sz="2800" dirty="0" smtClean="0"/>
              <a:t>СПП. Назвать отличительные признаки СПП</a:t>
            </a:r>
            <a:br>
              <a:rPr lang="ru-RU" sz="2800" dirty="0" smtClean="0"/>
            </a:br>
            <a:r>
              <a:rPr lang="ru-RU" sz="2800" dirty="0" smtClean="0"/>
              <a:t>с придаточными определительными. </a:t>
            </a:r>
            <a:endParaRPr lang="ru-RU" sz="2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419872" y="177281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419872" y="1700808"/>
            <a:ext cx="2952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372200" y="170080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339752" y="270892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339752" y="270892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563888" y="270892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771800" y="400506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771800" y="400506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427984" y="4005064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203848" y="515719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203848" y="5157192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716016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563888" y="4437112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3400" b="1" dirty="0" smtClean="0"/>
              <a:t>   </a:t>
            </a:r>
            <a:r>
              <a:rPr lang="ru-RU" sz="11200" b="1" dirty="0" smtClean="0">
                <a:latin typeface="Century" pitchFamily="18" charset="0"/>
              </a:rPr>
              <a:t>1.Я все-таки твердо верю, </a:t>
            </a:r>
            <a:r>
              <a:rPr lang="ru-RU" sz="11200" b="1" dirty="0" smtClean="0">
                <a:solidFill>
                  <a:srgbClr val="7030A0"/>
                </a:solidFill>
                <a:latin typeface="Century" pitchFamily="18" charset="0"/>
              </a:rPr>
              <a:t>что </a:t>
            </a:r>
            <a:r>
              <a:rPr lang="ru-RU" sz="11200" b="1" dirty="0" smtClean="0">
                <a:latin typeface="Century" pitchFamily="18" charset="0"/>
              </a:rPr>
              <a:t>наука - самое</a:t>
            </a:r>
          </a:p>
          <a:p>
            <a:r>
              <a:rPr lang="ru-RU" sz="11200" b="1" dirty="0" smtClean="0">
                <a:latin typeface="Century" pitchFamily="18" charset="0"/>
              </a:rPr>
              <a:t>важное в жизни людей.</a:t>
            </a:r>
          </a:p>
          <a:p>
            <a:r>
              <a:rPr lang="ru-RU" sz="11200" b="1" dirty="0" smtClean="0">
                <a:latin typeface="Century" pitchFamily="18" charset="0"/>
              </a:rPr>
              <a:t>2.Чай вышли пить в сад, </a:t>
            </a:r>
            <a:r>
              <a:rPr lang="ru-RU" sz="11200" b="1" dirty="0" smtClean="0">
                <a:solidFill>
                  <a:srgbClr val="7030A0"/>
                </a:solidFill>
                <a:latin typeface="Century" pitchFamily="18" charset="0"/>
              </a:rPr>
              <a:t>где </a:t>
            </a:r>
            <a:r>
              <a:rPr lang="ru-RU" sz="11200" b="1" dirty="0" smtClean="0">
                <a:latin typeface="Century" pitchFamily="18" charset="0"/>
              </a:rPr>
              <a:t>цвели резеда и</a:t>
            </a:r>
          </a:p>
          <a:p>
            <a:r>
              <a:rPr lang="ru-RU" sz="11200" b="1" dirty="0" smtClean="0">
                <a:latin typeface="Century" pitchFamily="18" charset="0"/>
              </a:rPr>
              <a:t>табак.</a:t>
            </a:r>
          </a:p>
          <a:p>
            <a:r>
              <a:rPr lang="ru-RU" sz="11200" b="1" dirty="0" smtClean="0">
                <a:latin typeface="Century" pitchFamily="18" charset="0"/>
              </a:rPr>
              <a:t>3. Был час ночи - время, </a:t>
            </a:r>
            <a:r>
              <a:rPr lang="ru-RU" sz="11200" b="1" dirty="0" smtClean="0">
                <a:solidFill>
                  <a:srgbClr val="7030A0"/>
                </a:solidFill>
                <a:latin typeface="Century" pitchFamily="18" charset="0"/>
              </a:rPr>
              <a:t>когда</a:t>
            </a:r>
            <a:r>
              <a:rPr lang="ru-RU" sz="11200" b="1" dirty="0" smtClean="0">
                <a:latin typeface="Century" pitchFamily="18" charset="0"/>
              </a:rPr>
              <a:t> природа по -</a:t>
            </a:r>
          </a:p>
          <a:p>
            <a:r>
              <a:rPr lang="ru-RU" sz="11200" b="1" dirty="0" smtClean="0">
                <a:latin typeface="Century" pitchFamily="18" charset="0"/>
              </a:rPr>
              <a:t>гружена в сон.</a:t>
            </a:r>
          </a:p>
          <a:p>
            <a:r>
              <a:rPr lang="ru-RU" sz="11200" b="1" dirty="0" smtClean="0">
                <a:latin typeface="Century" pitchFamily="18" charset="0"/>
              </a:rPr>
              <a:t>4.Нужно серьезно готовиться к урокам, </a:t>
            </a:r>
            <a:r>
              <a:rPr lang="ru-RU" sz="11200" b="1" dirty="0" smtClean="0">
                <a:solidFill>
                  <a:srgbClr val="7030A0"/>
                </a:solidFill>
                <a:latin typeface="Century" pitchFamily="18" charset="0"/>
              </a:rPr>
              <a:t>чтобы</a:t>
            </a:r>
            <a:r>
              <a:rPr lang="ru-RU" sz="11200" b="1" dirty="0" smtClean="0">
                <a:latin typeface="Century" pitchFamily="18" charset="0"/>
              </a:rPr>
              <a:t>  успешно сдать экзамены.</a:t>
            </a:r>
          </a:p>
          <a:p>
            <a:r>
              <a:rPr lang="ru-RU" sz="11200" b="1" dirty="0" smtClean="0">
                <a:latin typeface="Century" pitchFamily="18" charset="0"/>
              </a:rPr>
              <a:t>5.Помечтаем о жизни, </a:t>
            </a:r>
            <a:r>
              <a:rPr lang="ru-RU" sz="11200" b="1" dirty="0" smtClean="0">
                <a:solidFill>
                  <a:srgbClr val="7030A0"/>
                </a:solidFill>
                <a:latin typeface="Century" pitchFamily="18" charset="0"/>
              </a:rPr>
              <a:t>какая</a:t>
            </a:r>
            <a:r>
              <a:rPr lang="ru-RU" sz="11200" b="1" dirty="0" smtClean="0">
                <a:latin typeface="Century" pitchFamily="18" charset="0"/>
              </a:rPr>
              <a:t> она будет после нас.</a:t>
            </a:r>
          </a:p>
          <a:p>
            <a:endParaRPr lang="ru-RU" sz="11200" b="1" dirty="0" smtClean="0">
              <a:latin typeface="Century" pitchFamily="18" charset="0"/>
            </a:endParaRPr>
          </a:p>
          <a:p>
            <a:endParaRPr lang="ru-RU" sz="11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 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Укажите СПП предложения с придаточными определительными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252</TotalTime>
  <Words>950</Words>
  <Application>Microsoft Office PowerPoint</Application>
  <PresentationFormat>Экран (4:3)</PresentationFormat>
  <Paragraphs>158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Открытая</vt:lpstr>
      <vt:lpstr>Сложноподчиненные предложения с придаточными определительными</vt:lpstr>
      <vt:lpstr>Презентация PowerPoint</vt:lpstr>
      <vt:lpstr> Словарная работа</vt:lpstr>
      <vt:lpstr>Презентация PowerPoint</vt:lpstr>
      <vt:lpstr>Презентация PowerPoint</vt:lpstr>
      <vt:lpstr> Заменить словосочетание со связью согласо- вание синонимичным со связью управление</vt:lpstr>
      <vt:lpstr>Презентация PowerPoint</vt:lpstr>
      <vt:lpstr>Рассказать о строении и средствах связи СПП. Назвать отличительные признаки СПП с придаточными определительными. </vt:lpstr>
      <vt:lpstr>     Укажите СПП предложения с придаточными определительными</vt:lpstr>
      <vt:lpstr>Расставить знаки препинания, графи- чески их объяснить. Какие орфограммы выделены?</vt:lpstr>
      <vt:lpstr>Презентация PowerPoint</vt:lpstr>
      <vt:lpstr>Презентация PowerPoint</vt:lpstr>
      <vt:lpstr>      Устранить речевые недочеты</vt:lpstr>
      <vt:lpstr>Презентация PowerPoint</vt:lpstr>
      <vt:lpstr>Презентация PowerPoint</vt:lpstr>
      <vt:lpstr>Работа над лингвистическим сочинением « Зачем нужны запятые?»</vt:lpstr>
      <vt:lpstr>Презентация PowerPoint</vt:lpstr>
      <vt:lpstr>Презентация PowerPoint</vt:lpstr>
      <vt:lpstr>Презентация PowerPoint</vt:lpstr>
      <vt:lpstr>Презентация PowerPoint</vt:lpstr>
      <vt:lpstr> Лингвистическое сочинение учащегося   «Зачем нужны запятые?»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Сложноподчиненные предложения </dc:title>
  <dc:creator>User</dc:creator>
  <cp:lastModifiedBy>1</cp:lastModifiedBy>
  <cp:revision>31</cp:revision>
  <dcterms:created xsi:type="dcterms:W3CDTF">2012-01-03T15:33:05Z</dcterms:created>
  <dcterms:modified xsi:type="dcterms:W3CDTF">2015-01-21T20:26:41Z</dcterms:modified>
</cp:coreProperties>
</file>